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52"/>
  </p:notesMasterIdLst>
  <p:sldIdLst>
    <p:sldId id="256" r:id="rId2"/>
    <p:sldId id="311" r:id="rId3"/>
    <p:sldId id="267" r:id="rId4"/>
    <p:sldId id="288" r:id="rId5"/>
    <p:sldId id="348" r:id="rId6"/>
    <p:sldId id="349" r:id="rId7"/>
    <p:sldId id="309" r:id="rId8"/>
    <p:sldId id="310" r:id="rId9"/>
    <p:sldId id="290" r:id="rId10"/>
    <p:sldId id="304" r:id="rId11"/>
    <p:sldId id="312" r:id="rId12"/>
    <p:sldId id="269" r:id="rId13"/>
    <p:sldId id="308" r:id="rId14"/>
    <p:sldId id="278" r:id="rId15"/>
    <p:sldId id="276" r:id="rId16"/>
    <p:sldId id="315" r:id="rId17"/>
    <p:sldId id="306" r:id="rId18"/>
    <p:sldId id="316" r:id="rId19"/>
    <p:sldId id="313" r:id="rId20"/>
    <p:sldId id="314" r:id="rId21"/>
    <p:sldId id="261" r:id="rId22"/>
    <p:sldId id="279" r:id="rId23"/>
    <p:sldId id="294" r:id="rId24"/>
    <p:sldId id="322" r:id="rId25"/>
    <p:sldId id="323" r:id="rId26"/>
    <p:sldId id="341" r:id="rId27"/>
    <p:sldId id="342" r:id="rId28"/>
    <p:sldId id="260" r:id="rId29"/>
    <p:sldId id="258" r:id="rId30"/>
    <p:sldId id="326" r:id="rId31"/>
    <p:sldId id="327" r:id="rId32"/>
    <p:sldId id="324" r:id="rId33"/>
    <p:sldId id="328" r:id="rId34"/>
    <p:sldId id="325" r:id="rId35"/>
    <p:sldId id="298" r:id="rId36"/>
    <p:sldId id="263" r:id="rId37"/>
    <p:sldId id="331" r:id="rId38"/>
    <p:sldId id="344" r:id="rId39"/>
    <p:sldId id="332" r:id="rId40"/>
    <p:sldId id="333" r:id="rId41"/>
    <p:sldId id="334" r:id="rId42"/>
    <p:sldId id="337" r:id="rId43"/>
    <p:sldId id="338" r:id="rId44"/>
    <p:sldId id="336" r:id="rId45"/>
    <p:sldId id="264" r:id="rId46"/>
    <p:sldId id="339" r:id="rId47"/>
    <p:sldId id="340" r:id="rId48"/>
    <p:sldId id="346" r:id="rId49"/>
    <p:sldId id="347" r:id="rId50"/>
    <p:sldId id="343" r:id="rId5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62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20339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jquery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fiddle.net/arapehl/Lr76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buNone/>
            </a:pPr>
            <a:r>
              <a:rPr lang="en" sz="4400" dirty="0"/>
              <a:t>Becoming a jQuery </a:t>
            </a:r>
            <a:r>
              <a:rPr lang="en-CA" sz="4400" dirty="0" smtClean="0"/>
              <a:t>E</a:t>
            </a:r>
            <a:r>
              <a:rPr lang="en" sz="4400" dirty="0" smtClean="0"/>
              <a:t>xpert</a:t>
            </a:r>
            <a:endParaRPr lang="en" sz="44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Getting elements relative to a start point</a:t>
            </a:r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$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smtClean="0">
                <a:latin typeface="Courier New"/>
                <a:cs typeface="Courier New"/>
              </a:rPr>
              <a:t>'#s2'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  <a:r>
              <a:rPr lang="en-US" sz="2000" b="1" dirty="0" smtClean="0">
                <a:latin typeface="Courier New"/>
                <a:cs typeface="Courier New"/>
              </a:rPr>
              <a:t>.</a:t>
            </a:r>
            <a:r>
              <a:rPr lang="en-US" sz="2000" b="1" dirty="0" err="1" smtClean="0">
                <a:latin typeface="Courier New"/>
                <a:cs typeface="Courier New"/>
              </a:rPr>
              <a:t>prev</a:t>
            </a:r>
            <a:r>
              <a:rPr lang="en-US" sz="20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section id=​"s1"&gt;​…​&lt;/section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  <a:p>
            <a:r>
              <a:rPr lang="en-US" sz="2000" b="1" dirty="0">
                <a:latin typeface="Courier New"/>
                <a:cs typeface="Courier New"/>
              </a:rPr>
              <a:t>$(</a:t>
            </a:r>
            <a:r>
              <a:rPr lang="en-US" sz="2000" b="1" dirty="0" smtClean="0">
                <a:latin typeface="Courier New"/>
                <a:cs typeface="Courier New"/>
              </a:rPr>
              <a:t>'#s2p4'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  <a:r>
              <a:rPr lang="en-US" sz="2000" b="1" dirty="0" smtClean="0">
                <a:latin typeface="Courier New"/>
                <a:cs typeface="Courier New"/>
              </a:rPr>
              <a:t>.</a:t>
            </a:r>
            <a:r>
              <a:rPr lang="en-US" sz="2000" b="1" dirty="0" err="1" smtClean="0">
                <a:latin typeface="Courier New"/>
                <a:cs typeface="Courier New"/>
              </a:rPr>
              <a:t>prevAll</a:t>
            </a:r>
            <a:r>
              <a:rPr lang="en-US" sz="20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id=​"s2p3" class=​"active section2"&gt;​Paragraph 3​&lt;/p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id=​"s2p2" class=​"inactive section2"&gt;​Paragraph 2​&lt;/p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id=​"s2p1" class=​"active section2"&gt;​Paragraph 1​&lt;/p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h1&gt;​Section 2​&lt;/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h1&gt;]</a:t>
            </a:r>
          </a:p>
          <a:p>
            <a:r>
              <a:rPr lang="en-US" sz="2000" b="1" dirty="0">
                <a:latin typeface="Courier New"/>
                <a:cs typeface="Courier New"/>
              </a:rPr>
              <a:t>$(</a:t>
            </a:r>
            <a:r>
              <a:rPr lang="en-US" sz="2000" b="1" dirty="0" smtClean="0">
                <a:latin typeface="Courier New"/>
                <a:cs typeface="Courier New"/>
              </a:rPr>
              <a:t>'#s2p4'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  <a:r>
              <a:rPr lang="en-US" sz="2000" b="1" dirty="0" smtClean="0">
                <a:latin typeface="Courier New"/>
                <a:cs typeface="Courier New"/>
              </a:rPr>
              <a:t>.</a:t>
            </a:r>
            <a:r>
              <a:rPr lang="en-US" sz="2000" b="1" dirty="0" err="1" smtClean="0">
                <a:latin typeface="Courier New"/>
                <a:cs typeface="Courier New"/>
              </a:rPr>
              <a:t>prevUntil</a:t>
            </a:r>
            <a:r>
              <a:rPr lang="en-US" sz="2000" b="1" dirty="0" smtClean="0">
                <a:latin typeface="Courier New"/>
                <a:cs typeface="Courier New"/>
              </a:rPr>
              <a:t>('.inactive');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id=​"s2p3" class=​"active section2"&gt;​Paragraph 3​&lt;/p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384535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Getting elements relative to a start point</a:t>
            </a:r>
            <a:endParaRPr lang="en-US" dirty="0"/>
          </a:p>
          <a:p>
            <a:r>
              <a:rPr lang="en-US" sz="2000" b="1" dirty="0" smtClean="0">
                <a:latin typeface="Courier New"/>
                <a:cs typeface="Courier New"/>
              </a:rPr>
              <a:t>$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smtClean="0">
                <a:latin typeface="Courier New"/>
                <a:cs typeface="Courier New"/>
              </a:rPr>
              <a:t>'#s1'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  <a:r>
              <a:rPr lang="en-US" sz="2000" b="1" dirty="0" smtClean="0">
                <a:latin typeface="Courier New"/>
                <a:cs typeface="Courier New"/>
              </a:rPr>
              <a:t>.next();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section id=​"s2"&gt;​…​&lt;/section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smtClean="0">
                <a:latin typeface="Courier New"/>
                <a:cs typeface="Courier New"/>
              </a:rPr>
              <a:t>'#s1p1'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  <a:r>
              <a:rPr lang="en-US" sz="2000" b="1" dirty="0" smtClean="0">
                <a:latin typeface="Courier New"/>
                <a:cs typeface="Courier New"/>
              </a:rPr>
              <a:t>.</a:t>
            </a:r>
            <a:r>
              <a:rPr lang="en-US" sz="2000" b="1" dirty="0" err="1" smtClean="0">
                <a:latin typeface="Courier New"/>
                <a:cs typeface="Courier New"/>
              </a:rPr>
              <a:t>nextAll</a:t>
            </a:r>
            <a:r>
              <a:rPr lang="en-US" sz="20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id=​"s1p2" class=​"inactive section1"&gt;​Paragraph 2​&lt;/p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id=​"s1p3" class=​"active section1"&gt;​Paragraph 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3&lt;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id=​"s1p4" class=​"active section1"&gt;​Paragraph 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4&lt;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ul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&gt;​…​&lt;/</a:t>
            </a:r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ul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  <a:endParaRPr lang="en-US" sz="14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$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smtClean="0">
                <a:latin typeface="Courier New"/>
                <a:cs typeface="Courier New"/>
              </a:rPr>
              <a:t>'#s1p1'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  <a:r>
              <a:rPr lang="en-US" sz="2000" b="1" dirty="0" smtClean="0">
                <a:latin typeface="Courier New"/>
                <a:cs typeface="Courier New"/>
              </a:rPr>
              <a:t>.</a:t>
            </a:r>
            <a:r>
              <a:rPr lang="en-US" sz="2000" b="1" dirty="0" err="1" smtClean="0">
                <a:latin typeface="Courier New"/>
                <a:cs typeface="Courier New"/>
              </a:rPr>
              <a:t>nextUntil</a:t>
            </a:r>
            <a:r>
              <a:rPr lang="en-US" sz="2000" b="1" dirty="0" smtClean="0">
                <a:latin typeface="Courier New"/>
                <a:cs typeface="Courier New"/>
              </a:rPr>
              <a:t>('</a:t>
            </a:r>
            <a:r>
              <a:rPr lang="en-US" sz="2000" b="1" dirty="0" err="1" smtClean="0">
                <a:latin typeface="Courier New"/>
                <a:cs typeface="Courier New"/>
              </a:rPr>
              <a:t>ul</a:t>
            </a:r>
            <a:r>
              <a:rPr lang="en-US" sz="2000" b="1" dirty="0" smtClean="0">
                <a:latin typeface="Courier New"/>
                <a:cs typeface="Courier New"/>
              </a:rPr>
              <a:t>');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&lt;p id=​"s1p2" class=​"inactive section1"&gt;​Paragraph 2​&lt;/p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id=​"s1p3" class=​"active section1"&gt;​Paragraph 3​&lt;/p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id=​"s1p4" class=​"active section1"&gt;​Paragraph 4​&lt;/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p&gt;]</a:t>
            </a:r>
            <a:endParaRPr lang="en-US" sz="14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1650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</a:rPr>
              <a:t>Getting elements relative to a start point</a:t>
            </a:r>
          </a:p>
          <a:p>
            <a:r>
              <a:rPr lang="en-US" sz="2000" b="1" dirty="0">
                <a:latin typeface="Courier New"/>
                <a:cs typeface="Courier New"/>
              </a:rPr>
              <a:t>$('#s1').parent();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[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&lt;div id="markup"&gt;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​…​&lt;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/div&gt;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]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$('p').closest('section');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section id=​"s1"&gt;​…​&lt;/section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section id=​"s2"&gt;​…​&lt;/section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$('#s1p3').siblings();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h1&gt;​Section 1​&lt;/h1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id=​"s1p1" class=​"active section1"&gt;​Paragraph 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1&lt;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id=​"s1p2" class=​"inactive section1"&gt;​Paragraph 2​&lt;/p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id=​"s1p4" class=​"active section1"&gt;​Paragraph 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4&lt;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ul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&gt;​…​&lt;/</a:t>
            </a:r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ul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9494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 smtClean="0">
                <a:solidFill>
                  <a:srgbClr val="FFFFFF"/>
                </a:solidFill>
              </a:rPr>
              <a:t>Chaining traversal methods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$('#s1p3').siblings(</a:t>
            </a:r>
            <a:r>
              <a:rPr lang="en-US" sz="2000" b="1" dirty="0" smtClean="0">
                <a:latin typeface="Courier New"/>
                <a:cs typeface="Courier New"/>
              </a:rPr>
              <a:t>).</a:t>
            </a:r>
            <a:r>
              <a:rPr lang="en-US" sz="2000" b="1" dirty="0" err="1" smtClean="0">
                <a:latin typeface="Courier New"/>
                <a:cs typeface="Courier New"/>
              </a:rPr>
              <a:t>andSelf</a:t>
            </a:r>
            <a:r>
              <a:rPr lang="en-US" sz="2000" b="1" dirty="0" smtClean="0">
                <a:latin typeface="Courier New"/>
                <a:cs typeface="Courier New"/>
              </a:rPr>
              <a:t>();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[&lt;h1&gt;​Section 1​&lt;/h1&gt;,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&lt;p id="s1p1" class="active section1"&gt;​Paragraph 1&lt;/p&gt;,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&lt;p id="s1p2" class="inactive section1"&gt;​Paragraph 2​&lt;/p&gt;,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&lt;p id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="s1p3" 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class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="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inactive section1"&gt;​Paragraph 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3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​&lt;/p&gt;,</a:t>
            </a:r>
            <a:b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&lt;p id="s1p4" class="active section1"&gt;​Paragraph 4&lt;/p&gt;,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ul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&gt;​…​&lt;/</a:t>
            </a:r>
            <a:r>
              <a:rPr lang="en-US" sz="14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ul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$('#s1p4').parent().next();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section id=​"s2"&gt;​…​&lt;/section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$('#s2p1').add(</a:t>
            </a:r>
            <a:r>
              <a:rPr lang="en-US" sz="2000" b="1" dirty="0">
                <a:latin typeface="Courier New"/>
                <a:cs typeface="Courier New"/>
              </a:rPr>
              <a:t>$('#s1p1')</a:t>
            </a:r>
            <a:r>
              <a:rPr lang="en-US" sz="20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id=​"s1p1" class=​"active section1"&gt;​Paragraph 1​&lt;/p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id=​"s2p1" class=​"active section2"&gt;​Paragraph 1​&lt;/p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967676" y="334676"/>
            <a:ext cx="1822096" cy="1220804"/>
          </a:xfrm>
          <a:prstGeom prst="wedgeEllipse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b="1" dirty="0" smtClean="0">
                <a:solidFill>
                  <a:schemeClr val="tx1"/>
                </a:solidFill>
              </a:rPr>
              <a:t>Try it!</a:t>
            </a:r>
            <a:endParaRPr lang="en-CA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20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00150"/>
            <a:ext cx="8336819" cy="3725699"/>
          </a:xfrm>
        </p:spPr>
        <p:txBody>
          <a:bodyPr/>
          <a:lstStyle/>
          <a:p>
            <a:r>
              <a:rPr lang="en-US" dirty="0" smtClean="0"/>
              <a:t>Some filters can be expressed as selectors.*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1400" dirty="0" smtClean="0"/>
              <a:t>*May impact performance.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9612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Filters as selectors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$('</a:t>
            </a:r>
            <a:r>
              <a:rPr lang="en-US" sz="2000" b="1" dirty="0" err="1" smtClean="0">
                <a:latin typeface="Courier New"/>
                <a:cs typeface="Courier New"/>
              </a:rPr>
              <a:t>p:even</a:t>
            </a:r>
            <a:r>
              <a:rPr lang="en-US" sz="2000" b="1" dirty="0" smtClean="0">
                <a:latin typeface="Courier New"/>
                <a:cs typeface="Courier New"/>
              </a:rPr>
              <a:t>');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[&lt;p id=​"s1p1" class=​"active section1"&gt;​Paragraph 1​&lt;/p&gt;,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&lt;p id=​"s1p3" class=​"active section1"&gt;​Paragraph 3​&lt;/p&gt;,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&lt;p id=​"s2p1" class=​"active section2"&gt;​Paragraph 1​&lt;/p&gt;,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&lt;p id=​"s2p3" class=​"active section2"&gt;​Paragraph 3​&lt;/p&gt;] // zero-based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$('</a:t>
            </a:r>
            <a:r>
              <a:rPr lang="en-US" sz="2000" b="1" dirty="0" err="1" smtClean="0">
                <a:latin typeface="Courier New"/>
                <a:cs typeface="Courier New"/>
              </a:rPr>
              <a:t>p:odd</a:t>
            </a:r>
            <a:r>
              <a:rPr lang="en-US" sz="2000" b="1" dirty="0" smtClean="0">
                <a:latin typeface="Courier New"/>
                <a:cs typeface="Courier New"/>
              </a:rPr>
              <a:t>');</a:t>
            </a:r>
          </a:p>
          <a:p>
            <a:r>
              <a:rPr lang="en-US" sz="2000" b="1" dirty="0">
                <a:latin typeface="Courier New"/>
                <a:cs typeface="Courier New"/>
              </a:rPr>
              <a:t>$('</a:t>
            </a:r>
            <a:r>
              <a:rPr lang="en-US" sz="2000" b="1" dirty="0" err="1">
                <a:latin typeface="Courier New"/>
                <a:cs typeface="Courier New"/>
              </a:rPr>
              <a:t>p:first</a:t>
            </a:r>
            <a:r>
              <a:rPr lang="en-US" sz="2000" b="1" dirty="0">
                <a:latin typeface="Courier New"/>
                <a:cs typeface="Courier New"/>
              </a:rPr>
              <a:t>');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</a:t>
            </a:r>
            <a:r>
              <a:rPr lang="en-US" sz="2000" b="1" dirty="0">
                <a:latin typeface="Courier New"/>
                <a:cs typeface="Courier New"/>
              </a:rPr>
              <a:t>('</a:t>
            </a:r>
            <a:r>
              <a:rPr lang="en-US" sz="2000" b="1" dirty="0" err="1">
                <a:latin typeface="Courier New"/>
                <a:cs typeface="Courier New"/>
              </a:rPr>
              <a:t>p:last</a:t>
            </a:r>
            <a:r>
              <a:rPr lang="en-US" sz="2000" b="1" dirty="0">
                <a:latin typeface="Courier New"/>
                <a:cs typeface="Courier New"/>
              </a:rPr>
              <a:t>');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</a:t>
            </a:r>
            <a:r>
              <a:rPr lang="en-US" sz="2000" b="1" dirty="0">
                <a:latin typeface="Courier New"/>
                <a:cs typeface="Courier New"/>
              </a:rPr>
              <a:t>('</a:t>
            </a:r>
            <a:r>
              <a:rPr lang="en-US" sz="2000" b="1" dirty="0" err="1">
                <a:latin typeface="Courier New"/>
                <a:cs typeface="Courier New"/>
              </a:rPr>
              <a:t>p:not</a:t>
            </a:r>
            <a:r>
              <a:rPr lang="en-US" sz="2000" b="1" dirty="0">
                <a:latin typeface="Courier New"/>
                <a:cs typeface="Courier New"/>
              </a:rPr>
              <a:t>(".inactive")')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5914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selectors</a:t>
            </a:r>
            <a:endParaRPr lang="en-US" b="1" dirty="0" smtClean="0"/>
          </a:p>
          <a:p>
            <a:r>
              <a:rPr lang="en-US" sz="2000" b="1" dirty="0" smtClean="0">
                <a:latin typeface="Courier New"/>
                <a:cs typeface="Courier New"/>
              </a:rPr>
              <a:t>$(':header');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[&lt;h1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&gt;​Section 1​&lt;/h1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h1&gt;​Section 2​&lt;/h1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$('</a:t>
            </a:r>
            <a:r>
              <a:rPr lang="en-US" sz="2000" b="1" dirty="0" err="1" smtClean="0">
                <a:latin typeface="Courier New"/>
                <a:cs typeface="Courier New"/>
              </a:rPr>
              <a:t>li:nth</a:t>
            </a:r>
            <a:r>
              <a:rPr lang="en-US" sz="2000" b="1" dirty="0" err="1">
                <a:latin typeface="Courier New"/>
                <a:cs typeface="Courier New"/>
              </a:rPr>
              <a:t>-child</a:t>
            </a:r>
            <a:r>
              <a:rPr lang="en-US" sz="2000" b="1" dirty="0" smtClean="0">
                <a:latin typeface="Courier New"/>
                <a:cs typeface="Courier New"/>
              </a:rPr>
              <a:t>(2)</a:t>
            </a:r>
            <a:r>
              <a:rPr lang="en-US" sz="2000" b="1" dirty="0">
                <a:latin typeface="Courier New"/>
                <a:cs typeface="Courier New"/>
              </a:rPr>
              <a:t>'</a:t>
            </a:r>
            <a:r>
              <a:rPr lang="en-US" sz="20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data-price=​"275"&gt;​Unordered list item 2​&lt;/li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li&gt;​Ordered list item 2​&lt;/li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  <a:endParaRPr lang="en-US" sz="14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0175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 context to narrow things down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smtClean="0">
                <a:latin typeface="Courier New"/>
                <a:cs typeface="Courier New"/>
              </a:rPr>
              <a:t>'li'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2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data-price=​"100"&gt;​Unordered list item 1​&lt;/li</a:t>
            </a: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data-price=​"275"&gt;​Unordered list item 2​&lt;/li</a:t>
            </a: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data-price=​"50"&gt;​Unordered list item 3​&lt;/li</a:t>
            </a: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data-price=​"150"&gt;​Unordered list item 4​&lt;/li</a:t>
            </a: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chemeClr val="tx2"/>
                </a:solidFill>
                <a:latin typeface="Courier New"/>
                <a:cs typeface="Courier New"/>
              </a:rPr>
              <a:t>li&gt;​Ordered list item 1​&lt;/li</a:t>
            </a: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chemeClr val="tx2"/>
                </a:solidFill>
                <a:latin typeface="Courier New"/>
                <a:cs typeface="Courier New"/>
              </a:rPr>
              <a:t>li&gt;​Ordered list item 2​&lt;/li</a:t>
            </a: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chemeClr val="tx2"/>
                </a:solidFill>
                <a:latin typeface="Courier New"/>
                <a:cs typeface="Courier New"/>
              </a:rPr>
              <a:t>li&gt;​Ordered list item 3​&lt;/li</a:t>
            </a: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chemeClr val="tx2"/>
                </a:solidFill>
                <a:latin typeface="Courier New"/>
                <a:cs typeface="Courier New"/>
              </a:rPr>
              <a:t>li&gt;​Ordered list item 4​&lt;/li</a:t>
            </a: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  <a:p>
            <a:r>
              <a:rPr lang="en-US" sz="2000" b="1" dirty="0">
                <a:latin typeface="Courier New"/>
                <a:cs typeface="Courier New"/>
              </a:rPr>
              <a:t>$(</a:t>
            </a:r>
            <a:r>
              <a:rPr lang="en-US" sz="2000" b="1" dirty="0" smtClean="0">
                <a:latin typeface="Courier New"/>
                <a:cs typeface="Courier New"/>
              </a:rPr>
              <a:t>'li', '</a:t>
            </a:r>
            <a:r>
              <a:rPr lang="en-US" sz="2000" b="1" dirty="0" err="1" smtClean="0">
                <a:latin typeface="Courier New"/>
                <a:cs typeface="Courier New"/>
              </a:rPr>
              <a:t>ul</a:t>
            </a:r>
            <a:r>
              <a:rPr lang="en-US" sz="2000" b="1" dirty="0" smtClean="0">
                <a:latin typeface="Courier New"/>
                <a:cs typeface="Courier New"/>
              </a:rPr>
              <a:t>');</a:t>
            </a:r>
          </a:p>
          <a:p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2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data-price=​"100"&gt;​Unordered list item 1​&lt;/li</a:t>
            </a: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data-price=​"275"&gt;​Unordered list item 2​&lt;/li</a:t>
            </a: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data-price=​"50"&gt;​Unordered list item 3​&lt;/li</a:t>
            </a: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data-price=​"150"&gt;​Unordered list item 4​&lt;/li</a:t>
            </a:r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  <a:endParaRPr lang="en-US" sz="12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704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context to narrow things down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$(':nth-child(2)');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style&gt;​…​&lt;/style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body&gt;​…​&lt;/body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id=​"s1p1" class=​"active section1"&gt;​Paragraph 1​&lt;/p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data-price=​"275"&gt;​Unordered list item 2​&lt;/li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section id=​"s2"&gt;​…​&lt;/section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id=​"s2p1" class=​"active section2"&gt;​Paragraph 1​&lt;/p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li&gt;​Ordered list item 2​&lt;/li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  <a:endParaRPr lang="en-US" sz="14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$(':nth-child(2)', '</a:t>
            </a:r>
            <a:r>
              <a:rPr lang="en-US" sz="2000" b="1" dirty="0" err="1" smtClean="0">
                <a:latin typeface="Courier New"/>
                <a:cs typeface="Courier New"/>
              </a:rPr>
              <a:t>ul</a:t>
            </a:r>
            <a:r>
              <a:rPr lang="en-US" sz="2000" b="1" dirty="0" smtClean="0">
                <a:latin typeface="Courier New"/>
                <a:cs typeface="Courier New"/>
              </a:rPr>
              <a:t>');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data-price=​"275"&gt;​Unordered list item 2​&lt;/li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967676" y="334676"/>
            <a:ext cx="1822096" cy="1220804"/>
          </a:xfrm>
          <a:prstGeom prst="wedgeEllipse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b="1" dirty="0" smtClean="0">
                <a:solidFill>
                  <a:schemeClr val="tx1"/>
                </a:solidFill>
              </a:rPr>
              <a:t>Try it!</a:t>
            </a:r>
            <a:endParaRPr lang="en-CA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57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 smtClean="0">
                <a:solidFill>
                  <a:srgbClr val="FFFFFF"/>
                </a:solidFill>
              </a:rPr>
              <a:t>Reading the inner HTML of an element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$('</a:t>
            </a:r>
            <a:r>
              <a:rPr lang="en-US" sz="2000" b="1" dirty="0" err="1">
                <a:latin typeface="Courier New"/>
                <a:cs typeface="Courier New"/>
              </a:rPr>
              <a:t>ol</a:t>
            </a:r>
            <a:r>
              <a:rPr lang="en-US" sz="2000" b="1" dirty="0">
                <a:latin typeface="Courier New"/>
                <a:cs typeface="Courier New"/>
              </a:rPr>
              <a:t>').html();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"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&lt;li&gt;Ordered list item 1&lt;/li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&lt;li&gt;Ordered list item 2&lt;/li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&lt;li&gt;Ordered list item 3&lt;/li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&lt;li&gt;Ordered list item 4&lt;/li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    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7134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US" b="1" dirty="0" smtClean="0"/>
              <a:t>emonstrate what’s possible.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Full </a:t>
            </a:r>
            <a:r>
              <a:rPr lang="en-US" dirty="0" err="1" smtClean="0"/>
              <a:t>jQuery</a:t>
            </a:r>
            <a:r>
              <a:rPr lang="en-US" dirty="0" smtClean="0"/>
              <a:t> API: </a:t>
            </a:r>
            <a:r>
              <a:rPr lang="en-US" sz="2400" b="1" dirty="0" smtClean="0">
                <a:latin typeface="Courier New"/>
                <a:cs typeface="Courier New"/>
                <a:hlinkClick r:id="rId2"/>
              </a:rPr>
              <a:t>http://api.jquery.com/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874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 smtClean="0">
                <a:solidFill>
                  <a:srgbClr val="FFFFFF"/>
                </a:solidFill>
              </a:rPr>
              <a:t>Reading the inner text of an element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$('</a:t>
            </a:r>
            <a:r>
              <a:rPr lang="en-US" sz="2000" b="1" dirty="0" err="1">
                <a:latin typeface="Courier New"/>
                <a:cs typeface="Courier New"/>
              </a:rPr>
              <a:t>ol</a:t>
            </a:r>
            <a:r>
              <a:rPr lang="en-US" sz="2000" b="1" dirty="0">
                <a:latin typeface="Courier New"/>
                <a:cs typeface="Courier New"/>
              </a:rPr>
              <a:t>')</a:t>
            </a:r>
            <a:r>
              <a:rPr lang="en-US" sz="2000" b="1" dirty="0" smtClean="0">
                <a:latin typeface="Courier New"/>
                <a:cs typeface="Courier New"/>
              </a:rPr>
              <a:t>.text(</a:t>
            </a:r>
            <a:r>
              <a:rPr lang="en-US" sz="2000" b="1" dirty="0">
                <a:latin typeface="Courier New"/>
                <a:cs typeface="Courier New"/>
              </a:rPr>
              <a:t>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"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Ordered list item 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1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Ordered list item 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2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Ordered list item 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3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Ordered list item 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4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    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51588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Element Creation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$('&lt;p&gt;&lt;/p&gt;');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2000" b="1" dirty="0">
                <a:solidFill>
                  <a:schemeClr val="tx2"/>
                </a:solidFill>
                <a:latin typeface="Courier New"/>
                <a:cs typeface="Courier New"/>
              </a:rPr>
              <a:t>p</a:t>
            </a:r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&gt;&lt;</a:t>
            </a:r>
            <a:r>
              <a:rPr lang="en-US" sz="2000" b="1" dirty="0">
                <a:solidFill>
                  <a:schemeClr val="tx2"/>
                </a:solidFill>
                <a:latin typeface="Courier New"/>
                <a:cs typeface="Courier New"/>
              </a:rPr>
              <a:t>/p</a:t>
            </a:r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  <a:p>
            <a:endParaRPr lang="en-US" sz="20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Fragment. Detached from DOM.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8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 smtClean="0">
                <a:solidFill>
                  <a:srgbClr val="FFFFFF"/>
                </a:solidFill>
              </a:rPr>
              <a:t>Element Creation</a:t>
            </a:r>
          </a:p>
          <a:p>
            <a:pPr>
              <a:buClr>
                <a:srgbClr val="FFFFFF"/>
              </a:buClr>
            </a:pPr>
            <a:r>
              <a:rPr lang="en-US" sz="2000" b="1" dirty="0">
                <a:solidFill>
                  <a:srgbClr val="FFFFFF"/>
                </a:solidFill>
                <a:latin typeface="Courier New"/>
                <a:cs typeface="Courier New"/>
              </a:rPr>
              <a:t>$('&lt;p&gt;Where’s the party?&lt;/p&gt;').</a:t>
            </a:r>
            <a:r>
              <a:rPr lang="en-US" sz="2000" b="1" dirty="0" err="1">
                <a:solidFill>
                  <a:srgbClr val="FFFFFF"/>
                </a:solidFill>
                <a:latin typeface="Courier New"/>
                <a:cs typeface="Courier New"/>
              </a:rPr>
              <a:t>appendTo</a:t>
            </a:r>
            <a:r>
              <a:rPr lang="en-US" sz="2000" b="1" dirty="0">
                <a:solidFill>
                  <a:srgbClr val="FFFFFF"/>
                </a:solidFill>
                <a:latin typeface="Courier New"/>
                <a:cs typeface="Courier New"/>
              </a:rPr>
              <a:t>('#s1');</a:t>
            </a:r>
          </a:p>
          <a:p>
            <a:pPr lvl="0">
              <a:buClr>
                <a:srgbClr val="FFFFFF"/>
              </a:buClr>
            </a:pP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$('#s1').append('&lt;p&gt;I’m new!&lt;/p&gt;');</a:t>
            </a:r>
          </a:p>
          <a:p>
            <a:pPr lvl="0">
              <a:buClr>
                <a:srgbClr val="FFFFFF"/>
              </a:buClr>
            </a:pP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$('#s1').prepend('&lt;p&gt;So am I!&lt;/p&gt;');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967676" y="334676"/>
            <a:ext cx="1822096" cy="1220804"/>
          </a:xfrm>
          <a:prstGeom prst="wedgeEllipse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b="1" dirty="0" smtClean="0">
                <a:solidFill>
                  <a:schemeClr val="tx1"/>
                </a:solidFill>
              </a:rPr>
              <a:t>Try it!</a:t>
            </a:r>
            <a:endParaRPr lang="en-CA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795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 smtClean="0">
                <a:solidFill>
                  <a:srgbClr val="FFFFFF"/>
                </a:solidFill>
              </a:rPr>
              <a:t>Element Creation</a:t>
            </a:r>
          </a:p>
          <a:p>
            <a:pPr>
              <a:buClr>
                <a:srgbClr val="FFFFFF"/>
              </a:buClr>
            </a:pPr>
            <a:r>
              <a:rPr lang="en-US" sz="2000" b="1" dirty="0">
                <a:solidFill>
                  <a:srgbClr val="FFFFFF"/>
                </a:solidFill>
                <a:latin typeface="Courier New"/>
                <a:cs typeface="Courier New"/>
              </a:rPr>
              <a:t>$(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'li'</a:t>
            </a:r>
            <a:r>
              <a:rPr lang="en-US" sz="2000" b="1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.wrap('&lt;div&gt;&lt;/div&gt;'</a:t>
            </a:r>
            <a:r>
              <a:rPr lang="en-US" sz="2000" b="1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</a:p>
          <a:p>
            <a:pPr>
              <a:buClr>
                <a:srgbClr val="FFFFFF"/>
              </a:buClr>
            </a:pP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&lt;li&gt;…&lt;/li&gt;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li&gt;…&lt;/li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</a:p>
          <a:p>
            <a:pPr>
              <a:buClr>
                <a:srgbClr val="FFFFFF"/>
              </a:buClr>
            </a:pP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&lt;div&gt;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&lt;li&gt;…&lt;/li&gt;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&lt;/div&gt;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&lt;div&gt;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&lt;li&gt;…&lt;/li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&lt;/div&gt;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</a:p>
          <a:p>
            <a:pPr>
              <a:buClr>
                <a:srgbClr val="FFFFFF"/>
              </a:buClr>
            </a:pP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$('li').unwrap();</a:t>
            </a:r>
          </a:p>
        </p:txBody>
      </p:sp>
    </p:spTree>
    <p:extLst>
      <p:ext uri="{BB962C8B-B14F-4D97-AF65-F5344CB8AC3E}">
        <p14:creationId xmlns:p14="http://schemas.microsoft.com/office/powerpoint/2010/main" val="1361756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 smtClean="0">
                <a:solidFill>
                  <a:srgbClr val="FFFFFF"/>
                </a:solidFill>
              </a:rPr>
              <a:t>Element Creation</a:t>
            </a:r>
          </a:p>
          <a:p>
            <a:pPr>
              <a:buClr>
                <a:srgbClr val="FFFFFF"/>
              </a:buClr>
            </a:pPr>
            <a:r>
              <a:rPr lang="en-US" sz="2000" b="1" dirty="0">
                <a:solidFill>
                  <a:srgbClr val="FFFFFF"/>
                </a:solidFill>
                <a:latin typeface="Courier New"/>
                <a:cs typeface="Courier New"/>
              </a:rPr>
              <a:t>$(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'li'</a:t>
            </a:r>
            <a:r>
              <a:rPr lang="en-US" sz="2000" b="1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wrapInner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('&lt;div&gt;&lt;/div&gt;'</a:t>
            </a:r>
            <a:r>
              <a:rPr lang="en-US" sz="2000" b="1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</a:p>
          <a:p>
            <a:pPr>
              <a:buClr>
                <a:srgbClr val="FFFFFF"/>
              </a:buClr>
            </a:pP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&lt;li&gt;…&lt;/li&gt;</a:t>
            </a:r>
          </a:p>
          <a:p>
            <a:pPr>
              <a:buClr>
                <a:srgbClr val="FFFFFF"/>
              </a:buClr>
            </a:pP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&lt;li&gt;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  &lt;div&gt;…&lt;/div&gt;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&lt;/li&gt;</a:t>
            </a:r>
          </a:p>
          <a:p>
            <a:pPr>
              <a:buClr>
                <a:srgbClr val="FFFFFF"/>
              </a:buClr>
            </a:pP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$('li').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wrapAll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('&lt;div&gt;&lt;/div&gt;');</a:t>
            </a:r>
          </a:p>
          <a:p>
            <a:pPr lvl="0">
              <a:buClr>
                <a:srgbClr val="FFFFFF"/>
              </a:buClr>
            </a:pP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 &lt;li&gt;…&lt;/li&gt;</a:t>
            </a:r>
            <a:b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&lt;li&gt;…&lt;/li&gt;</a:t>
            </a:r>
            <a:r>
              <a:rPr lang="en-US" sz="1400" b="1" dirty="0">
                <a:solidFill>
                  <a:srgbClr val="CCCCCC"/>
                </a:solidFill>
                <a:latin typeface="Courier New"/>
                <a:cs typeface="Courier New"/>
              </a:rPr>
              <a:t/>
            </a:r>
            <a:br>
              <a:rPr lang="en-US" sz="1400" b="1" dirty="0">
                <a:solidFill>
                  <a:srgbClr val="CCCCCC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…</a:t>
            </a:r>
          </a:p>
          <a:p>
            <a:pPr lvl="0">
              <a:buClr>
                <a:srgbClr val="FFFFFF"/>
              </a:buClr>
            </a:pP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 &lt;div&gt;</a:t>
            </a:r>
            <a:b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  &lt;li&gt;…&lt;/li&gt;</a:t>
            </a:r>
            <a:b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  &lt;li&gt;…&lt;/li&gt;</a:t>
            </a:r>
            <a:b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&lt;/div&gt;</a:t>
            </a:r>
            <a:endParaRPr lang="en-US" sz="1400" b="1" dirty="0">
              <a:solidFill>
                <a:srgbClr val="CCCCCC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7607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 smtClean="0">
                <a:solidFill>
                  <a:srgbClr val="FFFFFF"/>
                </a:solidFill>
              </a:rPr>
              <a:t>Attribute Creation</a:t>
            </a:r>
          </a:p>
          <a:p>
            <a:pPr lvl="0">
              <a:buClr>
                <a:srgbClr val="FFFFFF"/>
              </a:buClr>
            </a:pP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$('&lt;p class="foo" id="bar" style="color: red;"&gt;hello&lt;/p&gt;');</a:t>
            </a:r>
          </a:p>
          <a:p>
            <a:pPr lvl="0">
              <a:buClr>
                <a:srgbClr val="FFFFFF"/>
              </a:buClr>
            </a:pP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class=​"foo" id=​"bar" style=​"color:​ red;​"&gt;​hello​&lt;/p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  <a:endParaRPr lang="en-US" sz="14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97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 smtClean="0">
                <a:solidFill>
                  <a:srgbClr val="FFFFFF"/>
                </a:solidFill>
              </a:rPr>
              <a:t>Attribute Creation</a:t>
            </a:r>
          </a:p>
          <a:p>
            <a:pPr lvl="0">
              <a:buClr>
                <a:srgbClr val="FFFFFF"/>
              </a:buClr>
            </a:pP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$('p')</a:t>
            </a:r>
          </a:p>
          <a:p>
            <a:pPr lvl="0">
              <a:buClr>
                <a:srgbClr val="FFFFFF"/>
              </a:buClr>
            </a:pP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addClass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('foo')</a:t>
            </a:r>
          </a:p>
          <a:p>
            <a:pPr lvl="0">
              <a:buClr>
                <a:srgbClr val="FFFFFF"/>
              </a:buClr>
            </a:pP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attr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('id', 'bar')</a:t>
            </a:r>
          </a:p>
          <a:p>
            <a:pPr lvl="0">
              <a:buClr>
                <a:srgbClr val="FFFFFF"/>
              </a:buClr>
            </a:pP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css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('color', 'red');</a:t>
            </a:r>
          </a:p>
          <a:p>
            <a:pPr lvl="0">
              <a:buClr>
                <a:srgbClr val="FFFFFF"/>
              </a:buClr>
            </a:pP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class=​"foo" id=​"bar" style=​"color:​ red;​"&gt;​hello​&lt;/p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  <a:endParaRPr lang="en-US" sz="14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6967676" y="334676"/>
            <a:ext cx="1822096" cy="1220804"/>
          </a:xfrm>
          <a:prstGeom prst="wedgeEllipse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b="1" dirty="0" smtClean="0">
                <a:solidFill>
                  <a:schemeClr val="tx1"/>
                </a:solidFill>
              </a:rPr>
              <a:t>Try it!</a:t>
            </a:r>
            <a:endParaRPr lang="en-CA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35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13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500" indent="0"/>
            <a:r>
              <a:rPr lang="en-US" dirty="0" smtClean="0"/>
              <a:t>Read </a:t>
            </a:r>
            <a:r>
              <a:rPr lang="en-US" b="1" dirty="0" smtClean="0">
                <a:latin typeface="Courier New"/>
                <a:cs typeface="Courier New"/>
              </a:rPr>
              <a:t>data-*</a:t>
            </a:r>
            <a:r>
              <a:rPr lang="en-US" dirty="0" smtClean="0"/>
              <a:t> attributes from the DOM</a:t>
            </a:r>
          </a:p>
          <a:p>
            <a:pPr marL="190500" indent="0"/>
            <a:endParaRPr lang="en-US" dirty="0" smtClean="0"/>
          </a:p>
          <a:p>
            <a:pPr marL="190500" indent="0"/>
            <a:r>
              <a:rPr lang="en-US" sz="1400" b="1" dirty="0" smtClean="0">
                <a:latin typeface="Courier New"/>
                <a:cs typeface="Courier New"/>
              </a:rPr>
              <a:t>&lt;div id="appointment1" data-date="2014-04-11"&gt;April 11, 2014&lt;/div&gt;</a:t>
            </a:r>
          </a:p>
          <a:p>
            <a:pPr marL="190500" indent="0"/>
            <a:r>
              <a:rPr lang="en-US" sz="1400" b="1" dirty="0" smtClean="0">
                <a:latin typeface="Courier New"/>
                <a:cs typeface="Courier New"/>
              </a:rPr>
              <a:t>$('#appointment1').data('date');</a:t>
            </a:r>
          </a:p>
          <a:p>
            <a:pPr marL="190500" indent="0"/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"2014-04-11"</a:t>
            </a:r>
          </a:p>
        </p:txBody>
      </p:sp>
    </p:spTree>
    <p:extLst>
      <p:ext uri="{BB962C8B-B14F-4D97-AF65-F5344CB8AC3E}">
        <p14:creationId xmlns:p14="http://schemas.microsoft.com/office/powerpoint/2010/main" val="227597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Download:</a:t>
            </a:r>
          </a:p>
          <a:p>
            <a:r>
              <a:rPr lang="en-US" sz="2000" b="1" dirty="0">
                <a:latin typeface="Courier New"/>
                <a:cs typeface="Courier New"/>
              </a:rPr>
              <a:t>http://</a:t>
            </a:r>
            <a:r>
              <a:rPr lang="en-US" sz="2000" b="1" dirty="0" err="1">
                <a:latin typeface="Courier New"/>
                <a:cs typeface="Courier New"/>
              </a:rPr>
              <a:t>bit.ly</a:t>
            </a:r>
            <a:r>
              <a:rPr lang="en-US" sz="2000" b="1" dirty="0">
                <a:latin typeface="Courier New"/>
                <a:cs typeface="Courier New"/>
              </a:rPr>
              <a:t>/</a:t>
            </a:r>
            <a:r>
              <a:rPr lang="en-US" sz="2000" b="1" dirty="0" err="1">
                <a:latin typeface="Courier New"/>
                <a:cs typeface="Courier New"/>
              </a:rPr>
              <a:t>drdobbs</a:t>
            </a:r>
            <a:r>
              <a:rPr lang="en-US" sz="2000" b="1" dirty="0">
                <a:latin typeface="Courier New"/>
                <a:cs typeface="Courier New"/>
              </a:rPr>
              <a:t>-</a:t>
            </a:r>
            <a:r>
              <a:rPr lang="en-US" sz="2000" b="1" dirty="0" err="1">
                <a:latin typeface="Courier New"/>
                <a:cs typeface="Courier New"/>
              </a:rPr>
              <a:t>jq</a:t>
            </a:r>
            <a:r>
              <a:rPr lang="en-US" sz="2000" b="1" dirty="0">
                <a:latin typeface="Courier New"/>
                <a:cs typeface="Courier New"/>
              </a:rPr>
              <a:t>-</a:t>
            </a:r>
            <a:r>
              <a:rPr lang="en-US" sz="2000" b="1" dirty="0" smtClean="0">
                <a:latin typeface="Courier New"/>
                <a:cs typeface="Courier New"/>
              </a:rPr>
              <a:t>zip</a:t>
            </a:r>
          </a:p>
        </p:txBody>
      </p:sp>
    </p:spTree>
    <p:extLst>
      <p:ext uri="{BB962C8B-B14F-4D97-AF65-F5344CB8AC3E}">
        <p14:creationId xmlns:p14="http://schemas.microsoft.com/office/powerpoint/2010/main" val="124193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500" indent="0"/>
            <a:r>
              <a:rPr lang="en-US" dirty="0" smtClean="0"/>
              <a:t>Read </a:t>
            </a:r>
            <a:r>
              <a:rPr lang="en-US" b="1" dirty="0" smtClean="0">
                <a:latin typeface="Courier New"/>
                <a:cs typeface="Courier New"/>
              </a:rPr>
              <a:t>data-*</a:t>
            </a:r>
            <a:r>
              <a:rPr lang="en-US" dirty="0" smtClean="0"/>
              <a:t> attributes from the DOM</a:t>
            </a:r>
          </a:p>
          <a:p>
            <a:pPr marL="190500" indent="0"/>
            <a:endParaRPr lang="en-US" dirty="0" smtClean="0"/>
          </a:p>
          <a:p>
            <a:pPr marL="190500" indent="0"/>
            <a:r>
              <a:rPr lang="en-US" sz="1400" b="1" dirty="0" smtClean="0">
                <a:latin typeface="Courier New"/>
                <a:cs typeface="Courier New"/>
              </a:rPr>
              <a:t>&lt;</a:t>
            </a:r>
            <a:r>
              <a:rPr lang="en-US" sz="1400" b="1" dirty="0" err="1">
                <a:latin typeface="Courier New"/>
                <a:cs typeface="Courier New"/>
              </a:rPr>
              <a:t>ul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  &lt;</a:t>
            </a:r>
            <a:r>
              <a:rPr lang="en-US" sz="1400" b="1" dirty="0">
                <a:latin typeface="Courier New"/>
                <a:cs typeface="Courier New"/>
              </a:rPr>
              <a:t>li data-price="100"&gt;Unordered list item 1&lt;/li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  &lt;</a:t>
            </a:r>
            <a:r>
              <a:rPr lang="en-US" sz="1400" b="1" dirty="0">
                <a:latin typeface="Courier New"/>
                <a:cs typeface="Courier New"/>
              </a:rPr>
              <a:t>li data-price="275"&gt;Unordered list item 2&lt;/li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  &lt;</a:t>
            </a:r>
            <a:r>
              <a:rPr lang="en-US" sz="1400" b="1" dirty="0">
                <a:latin typeface="Courier New"/>
                <a:cs typeface="Courier New"/>
              </a:rPr>
              <a:t>li data-price="50"&gt;Unordered list item 3&lt;/li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  &lt;</a:t>
            </a:r>
            <a:r>
              <a:rPr lang="en-US" sz="1400" b="1" dirty="0">
                <a:latin typeface="Courier New"/>
                <a:cs typeface="Courier New"/>
              </a:rPr>
              <a:t>li data-price="150"&gt;Unordered list item 4&lt;/li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&lt;</a:t>
            </a:r>
            <a:r>
              <a:rPr lang="en-US" sz="1400" b="1" dirty="0">
                <a:latin typeface="Courier New"/>
                <a:cs typeface="Courier New"/>
              </a:rPr>
              <a:t>/</a:t>
            </a:r>
            <a:r>
              <a:rPr lang="en-US" sz="1400" b="1" dirty="0" err="1">
                <a:latin typeface="Courier New"/>
                <a:cs typeface="Courier New"/>
              </a:rPr>
              <a:t>ul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</a:p>
          <a:p>
            <a:pPr marL="190500" indent="0"/>
            <a:r>
              <a:rPr lang="en-US" sz="1400" b="1" dirty="0" smtClean="0">
                <a:latin typeface="Courier New"/>
                <a:cs typeface="Courier New"/>
              </a:rPr>
              <a:t>$('</a:t>
            </a:r>
            <a:r>
              <a:rPr lang="en-US" sz="1400" b="1" dirty="0" err="1" smtClean="0">
                <a:latin typeface="Courier New"/>
                <a:cs typeface="Courier New"/>
              </a:rPr>
              <a:t>ul</a:t>
            </a:r>
            <a:r>
              <a:rPr lang="en-US" sz="1400" b="1" dirty="0" smtClean="0">
                <a:latin typeface="Courier New"/>
                <a:cs typeface="Courier New"/>
              </a:rPr>
              <a:t> li').data('price');</a:t>
            </a:r>
          </a:p>
          <a:p>
            <a:pPr marL="190500" indent="0"/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31649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500" indent="0"/>
            <a:r>
              <a:rPr lang="en-US" dirty="0" smtClean="0"/>
              <a:t>Read </a:t>
            </a:r>
            <a:r>
              <a:rPr lang="en-US" b="1" dirty="0" smtClean="0">
                <a:latin typeface="Courier New"/>
                <a:cs typeface="Courier New"/>
              </a:rPr>
              <a:t>data-*</a:t>
            </a:r>
            <a:r>
              <a:rPr lang="en-US" dirty="0" smtClean="0"/>
              <a:t> attributes from the DOM</a:t>
            </a:r>
          </a:p>
          <a:p>
            <a:pPr marL="190500" indent="0"/>
            <a:endParaRPr lang="en-US" dirty="0" smtClean="0"/>
          </a:p>
          <a:p>
            <a:pPr marL="190500" indent="0"/>
            <a:r>
              <a:rPr lang="en-US" sz="1400" b="1" dirty="0" smtClean="0">
                <a:latin typeface="Courier New"/>
                <a:cs typeface="Courier New"/>
              </a:rPr>
              <a:t>&lt;</a:t>
            </a:r>
            <a:r>
              <a:rPr lang="en-US" sz="1400" b="1" dirty="0" err="1">
                <a:latin typeface="Courier New"/>
                <a:cs typeface="Courier New"/>
              </a:rPr>
              <a:t>ul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  &lt;</a:t>
            </a:r>
            <a:r>
              <a:rPr lang="en-US" sz="1400" b="1" dirty="0">
                <a:latin typeface="Courier New"/>
                <a:cs typeface="Courier New"/>
              </a:rPr>
              <a:t>li data-price="100"&gt;Unordered list item 1&lt;/li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  &lt;</a:t>
            </a:r>
            <a:r>
              <a:rPr lang="en-US" sz="1400" b="1" dirty="0">
                <a:latin typeface="Courier New"/>
                <a:cs typeface="Courier New"/>
              </a:rPr>
              <a:t>li data-price="275"&gt;Unordered list item 2&lt;/li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  &lt;</a:t>
            </a:r>
            <a:r>
              <a:rPr lang="en-US" sz="1400" b="1" dirty="0">
                <a:latin typeface="Courier New"/>
                <a:cs typeface="Courier New"/>
              </a:rPr>
              <a:t>li data-price="50"&gt;Unordered list item 3&lt;/li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  &lt;</a:t>
            </a:r>
            <a:r>
              <a:rPr lang="en-US" sz="1400" b="1" dirty="0">
                <a:latin typeface="Courier New"/>
                <a:cs typeface="Courier New"/>
              </a:rPr>
              <a:t>li data-price="150"&gt;Unordered list item 4&lt;/li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  <a:br>
              <a:rPr lang="en-US" sz="1400" b="1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&lt;</a:t>
            </a:r>
            <a:r>
              <a:rPr lang="en-US" sz="1400" b="1" dirty="0">
                <a:latin typeface="Courier New"/>
                <a:cs typeface="Courier New"/>
              </a:rPr>
              <a:t>/</a:t>
            </a:r>
            <a:r>
              <a:rPr lang="en-US" sz="1400" b="1" dirty="0" err="1">
                <a:latin typeface="Courier New"/>
                <a:cs typeface="Courier New"/>
              </a:rPr>
              <a:t>ul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</a:p>
          <a:p>
            <a:pPr marL="190500" indent="0"/>
            <a:r>
              <a:rPr lang="en-US" sz="1400" b="1" dirty="0" smtClean="0">
                <a:latin typeface="Courier New"/>
                <a:cs typeface="Courier New"/>
              </a:rPr>
              <a:t>$('</a:t>
            </a:r>
            <a:r>
              <a:rPr lang="en-US" sz="1400" b="1" dirty="0" err="1" smtClean="0">
                <a:latin typeface="Courier New"/>
                <a:cs typeface="Courier New"/>
              </a:rPr>
              <a:t>ul</a:t>
            </a:r>
            <a:r>
              <a:rPr lang="en-US" sz="1400" b="1" dirty="0" smtClean="0">
                <a:latin typeface="Courier New"/>
                <a:cs typeface="Courier New"/>
              </a:rPr>
              <a:t> li').each(function (</a:t>
            </a:r>
            <a:r>
              <a:rPr lang="en-US" sz="1400" b="1" dirty="0" err="1" smtClean="0">
                <a:latin typeface="Courier New"/>
                <a:cs typeface="Courier New"/>
              </a:rPr>
              <a:t>idx</a:t>
            </a:r>
            <a:r>
              <a:rPr lang="en-US" sz="1400" b="1" dirty="0" smtClean="0">
                <a:latin typeface="Courier New"/>
                <a:cs typeface="Courier New"/>
              </a:rPr>
              <a:t>, el) {</a:t>
            </a:r>
            <a:br>
              <a:rPr lang="en-US" sz="1400" b="1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console.log</a:t>
            </a:r>
            <a:r>
              <a:rPr lang="en-US" sz="1400" b="1" dirty="0" smtClean="0">
                <a:latin typeface="Courier New"/>
                <a:cs typeface="Courier New"/>
              </a:rPr>
              <a:t>($(el).data('price'));</a:t>
            </a:r>
            <a:br>
              <a:rPr lang="en-US" sz="1400" b="1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});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967676" y="334676"/>
            <a:ext cx="1822096" cy="1220804"/>
          </a:xfrm>
          <a:prstGeom prst="wedgeEllipse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b="1" dirty="0" smtClean="0">
                <a:solidFill>
                  <a:schemeClr val="tx1"/>
                </a:solidFill>
              </a:rPr>
              <a:t>Try it!</a:t>
            </a:r>
            <a:endParaRPr lang="en-CA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7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500" indent="0"/>
            <a:r>
              <a:rPr lang="en-US" dirty="0" smtClean="0"/>
              <a:t>Write </a:t>
            </a:r>
            <a:r>
              <a:rPr lang="en-US" b="1" dirty="0" smtClean="0">
                <a:latin typeface="Courier New"/>
                <a:cs typeface="Courier New"/>
              </a:rPr>
              <a:t>data-*</a:t>
            </a:r>
            <a:r>
              <a:rPr lang="en-US" dirty="0" smtClean="0"/>
              <a:t> attributes to elements*</a:t>
            </a:r>
          </a:p>
          <a:p>
            <a:pPr marL="190500" indent="0"/>
            <a:endParaRPr lang="en-US" dirty="0" smtClean="0"/>
          </a:p>
          <a:p>
            <a:pPr marL="190500" indent="0"/>
            <a:r>
              <a:rPr lang="en-US" sz="1400" b="1" dirty="0" smtClean="0">
                <a:latin typeface="Courier New"/>
                <a:cs typeface="Courier New"/>
              </a:rPr>
              <a:t>&lt;div id="appointment2"&gt;April 11, 2014&lt;/div&gt;</a:t>
            </a:r>
          </a:p>
          <a:p>
            <a:pPr marL="190500" indent="0"/>
            <a:r>
              <a:rPr lang="en-US" sz="1400" b="1" dirty="0" smtClean="0">
                <a:latin typeface="Courier New"/>
                <a:cs typeface="Courier New"/>
              </a:rPr>
              <a:t>$('#appointment1').data('date', '2014-04-11');</a:t>
            </a:r>
          </a:p>
          <a:p>
            <a:pPr marL="190500" indent="0"/>
            <a:endParaRPr lang="en-US" sz="1400" dirty="0" smtClean="0">
              <a:solidFill>
                <a:schemeClr val="bg1"/>
              </a:solidFill>
            </a:endParaRPr>
          </a:p>
          <a:p>
            <a:pPr marL="190500" indent="0"/>
            <a:endParaRPr lang="en-US" sz="1400" dirty="0" smtClean="0">
              <a:solidFill>
                <a:schemeClr val="bg1"/>
              </a:solidFill>
            </a:endParaRPr>
          </a:p>
          <a:p>
            <a:pPr marL="190500" indent="0"/>
            <a:endParaRPr lang="en-US" sz="1400" dirty="0">
              <a:solidFill>
                <a:schemeClr val="bg1"/>
              </a:solidFill>
            </a:endParaRPr>
          </a:p>
          <a:p>
            <a:pPr marL="190500" indent="0"/>
            <a:endParaRPr lang="en-US" sz="1400" dirty="0" smtClean="0">
              <a:solidFill>
                <a:schemeClr val="bg1"/>
              </a:solidFill>
            </a:endParaRPr>
          </a:p>
          <a:p>
            <a:pPr marL="190500" indent="0"/>
            <a:endParaRPr lang="en-US" sz="1400" dirty="0">
              <a:solidFill>
                <a:schemeClr val="bg1"/>
              </a:solidFill>
            </a:endParaRPr>
          </a:p>
          <a:p>
            <a:pPr marL="190500" indent="0"/>
            <a:r>
              <a:rPr lang="en-US" sz="1400" dirty="0" smtClean="0">
                <a:solidFill>
                  <a:schemeClr val="bg1"/>
                </a:solidFill>
              </a:rPr>
              <a:t>*Cached internally. Not written to the DOM.</a:t>
            </a:r>
          </a:p>
        </p:txBody>
      </p:sp>
    </p:spTree>
    <p:extLst>
      <p:ext uri="{BB962C8B-B14F-4D97-AF65-F5344CB8AC3E}">
        <p14:creationId xmlns:p14="http://schemas.microsoft.com/office/powerpoint/2010/main" val="28685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500" indent="0"/>
            <a:r>
              <a:rPr lang="en-US" dirty="0" smtClean="0"/>
              <a:t>Write </a:t>
            </a:r>
            <a:r>
              <a:rPr lang="en-US" b="1" dirty="0" smtClean="0">
                <a:latin typeface="Courier New"/>
                <a:cs typeface="Courier New"/>
              </a:rPr>
              <a:t>data-*</a:t>
            </a:r>
            <a:r>
              <a:rPr lang="en-US" dirty="0" smtClean="0"/>
              <a:t> attributes to elements*</a:t>
            </a:r>
          </a:p>
          <a:p>
            <a:pPr marL="190500" indent="0"/>
            <a:endParaRPr lang="en-US" dirty="0" smtClean="0"/>
          </a:p>
          <a:p>
            <a:pPr marL="190500" indent="0"/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$('</a:t>
            </a:r>
            <a:r>
              <a:rPr lang="en-US" sz="1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ol</a:t>
            </a: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 li').data('price', 100);</a:t>
            </a:r>
          </a:p>
          <a:p>
            <a:pPr marL="190500" indent="0"/>
            <a:endParaRPr lang="en-US" sz="1400" dirty="0" smtClean="0">
              <a:solidFill>
                <a:schemeClr val="bg1"/>
              </a:solidFill>
            </a:endParaRPr>
          </a:p>
          <a:p>
            <a:pPr marL="190500" indent="0"/>
            <a:endParaRPr lang="en-US" sz="1400" dirty="0">
              <a:solidFill>
                <a:schemeClr val="bg1"/>
              </a:solidFill>
            </a:endParaRPr>
          </a:p>
          <a:p>
            <a:pPr marL="190500" indent="0"/>
            <a:endParaRPr lang="en-US" sz="1400" dirty="0" smtClean="0">
              <a:solidFill>
                <a:schemeClr val="bg1"/>
              </a:solidFill>
            </a:endParaRPr>
          </a:p>
          <a:p>
            <a:pPr marL="190500" indent="0"/>
            <a:endParaRPr lang="en-US" sz="1400" dirty="0">
              <a:solidFill>
                <a:schemeClr val="bg1"/>
              </a:solidFill>
            </a:endParaRPr>
          </a:p>
          <a:p>
            <a:pPr marL="190500" indent="0"/>
            <a:endParaRPr lang="en-US" sz="1400" dirty="0" smtClean="0">
              <a:solidFill>
                <a:schemeClr val="bg1"/>
              </a:solidFill>
            </a:endParaRPr>
          </a:p>
          <a:p>
            <a:pPr marL="190500" indent="0"/>
            <a:endParaRPr lang="en-US" sz="1400" dirty="0">
              <a:solidFill>
                <a:schemeClr val="bg1"/>
              </a:solidFill>
            </a:endParaRPr>
          </a:p>
          <a:p>
            <a:pPr marL="190500" indent="0"/>
            <a:r>
              <a:rPr lang="en-US" sz="1400" dirty="0" smtClean="0">
                <a:solidFill>
                  <a:schemeClr val="bg1"/>
                </a:solidFill>
              </a:rPr>
              <a:t>*Cached internally. Not written to the DOM.</a:t>
            </a:r>
          </a:p>
        </p:txBody>
      </p:sp>
    </p:spTree>
    <p:extLst>
      <p:ext uri="{BB962C8B-B14F-4D97-AF65-F5344CB8AC3E}">
        <p14:creationId xmlns:p14="http://schemas.microsoft.com/office/powerpoint/2010/main" val="260576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turn!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9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457200">
              <a:buAutoNum type="arabicParenR"/>
            </a:pPr>
            <a:r>
              <a:rPr lang="en-US" sz="2000" dirty="0" smtClean="0"/>
              <a:t>Read </a:t>
            </a:r>
            <a:r>
              <a:rPr lang="en-US" sz="2000" dirty="0"/>
              <a:t>the </a:t>
            </a:r>
            <a:r>
              <a:rPr lang="en-US" sz="2000" b="1" dirty="0">
                <a:latin typeface="Courier New"/>
                <a:cs typeface="Courier New"/>
              </a:rPr>
              <a:t>price</a:t>
            </a:r>
            <a:r>
              <a:rPr lang="en-US" sz="2000" dirty="0"/>
              <a:t> data from the </a:t>
            </a:r>
            <a:r>
              <a:rPr lang="en-US" sz="2000" i="1" dirty="0"/>
              <a:t>unordered</a:t>
            </a:r>
            <a:r>
              <a:rPr lang="en-US" sz="2000" dirty="0"/>
              <a:t> list </a:t>
            </a:r>
            <a:r>
              <a:rPr lang="en-US" sz="2000" dirty="0" smtClean="0"/>
              <a:t>items</a:t>
            </a:r>
            <a:endParaRPr lang="en-US" sz="2000" dirty="0"/>
          </a:p>
          <a:p>
            <a:pPr marL="647700" indent="-457200">
              <a:buAutoNum type="arabicParenR"/>
            </a:pPr>
            <a:r>
              <a:rPr lang="en-US" sz="2000" dirty="0"/>
              <a:t>A</a:t>
            </a:r>
            <a:r>
              <a:rPr lang="en-US" sz="2000" dirty="0" smtClean="0"/>
              <a:t>dd </a:t>
            </a:r>
            <a:r>
              <a:rPr lang="en-US" sz="2000" dirty="0"/>
              <a:t>a 10% tax to </a:t>
            </a:r>
            <a:r>
              <a:rPr lang="en-US" sz="2000" dirty="0" smtClean="0"/>
              <a:t>each value</a:t>
            </a:r>
          </a:p>
          <a:p>
            <a:pPr marL="647700" indent="-457200">
              <a:buAutoNum type="arabicParenR"/>
            </a:pPr>
            <a:r>
              <a:rPr lang="en-US" sz="2000" dirty="0" smtClean="0"/>
              <a:t>Write </a:t>
            </a:r>
            <a:r>
              <a:rPr lang="en-US" sz="2000" dirty="0"/>
              <a:t>the </a:t>
            </a:r>
            <a:r>
              <a:rPr lang="en-US" sz="2000" dirty="0" smtClean="0"/>
              <a:t>newly taxed </a:t>
            </a:r>
            <a:r>
              <a:rPr lang="en-US" sz="2000" b="1" dirty="0" smtClean="0">
                <a:latin typeface="Courier New"/>
                <a:cs typeface="Courier New"/>
              </a:rPr>
              <a:t>price</a:t>
            </a:r>
            <a:r>
              <a:rPr lang="en-US" sz="2000" dirty="0" smtClean="0"/>
              <a:t> </a:t>
            </a:r>
            <a:r>
              <a:rPr lang="en-US" sz="2000" dirty="0"/>
              <a:t>to each </a:t>
            </a:r>
            <a:r>
              <a:rPr lang="en-US" sz="2000" i="1" dirty="0"/>
              <a:t>ordered</a:t>
            </a:r>
            <a:r>
              <a:rPr lang="en-US" sz="2000" dirty="0"/>
              <a:t> list </a:t>
            </a:r>
            <a:r>
              <a:rPr lang="en-US" sz="2000" dirty="0" smtClean="0"/>
              <a:t>counterpart</a:t>
            </a:r>
          </a:p>
          <a:p>
            <a:pPr marL="190500" indent="0"/>
            <a:endParaRPr lang="en-US" sz="2000" dirty="0" smtClean="0"/>
          </a:p>
          <a:p>
            <a:pPr marL="190500" indent="0"/>
            <a:r>
              <a:rPr lang="en-US" sz="2000" b="1" dirty="0" smtClean="0">
                <a:latin typeface="Courier New"/>
                <a:cs typeface="Courier New"/>
              </a:rPr>
              <a:t>$</a:t>
            </a:r>
            <a:r>
              <a:rPr lang="en-US" sz="2000" b="1" dirty="0">
                <a:latin typeface="Courier New"/>
                <a:cs typeface="Courier New"/>
              </a:rPr>
              <a:t>('</a:t>
            </a:r>
            <a:r>
              <a:rPr lang="en-US" sz="2000" b="1" dirty="0" err="1">
                <a:latin typeface="Courier New"/>
                <a:cs typeface="Courier New"/>
              </a:rPr>
              <a:t>ul</a:t>
            </a:r>
            <a:r>
              <a:rPr lang="en-US" sz="2000" b="1" dirty="0">
                <a:latin typeface="Courier New"/>
                <a:cs typeface="Courier New"/>
              </a:rPr>
              <a:t> li').each(function (</a:t>
            </a:r>
            <a:r>
              <a:rPr lang="en-US" sz="2000" b="1" dirty="0" err="1">
                <a:latin typeface="Courier New"/>
                <a:cs typeface="Courier New"/>
              </a:rPr>
              <a:t>idx</a:t>
            </a:r>
            <a:r>
              <a:rPr lang="en-US" sz="2000" b="1" dirty="0">
                <a:latin typeface="Courier New"/>
                <a:cs typeface="Courier New"/>
              </a:rPr>
              <a:t>, el) {                                                                            </a:t>
            </a:r>
            <a:r>
              <a:rPr lang="en-US" sz="2000" b="1" dirty="0" smtClean="0">
                <a:latin typeface="Courier New"/>
                <a:cs typeface="Courier New"/>
              </a:rPr>
              <a:t/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var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price = $(el).data('price') * 1.10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$</a:t>
            </a:r>
            <a:r>
              <a:rPr lang="en-US" sz="2000" b="1" dirty="0">
                <a:latin typeface="Courier New"/>
                <a:cs typeface="Courier New"/>
              </a:rPr>
              <a:t>('</a:t>
            </a:r>
            <a:r>
              <a:rPr lang="en-US" sz="2000" b="1" dirty="0" err="1">
                <a:latin typeface="Courier New"/>
                <a:cs typeface="Courier New"/>
              </a:rPr>
              <a:t>ol</a:t>
            </a:r>
            <a:r>
              <a:rPr lang="en-US" sz="2000" b="1" dirty="0">
                <a:latin typeface="Courier New"/>
                <a:cs typeface="Courier New"/>
              </a:rPr>
              <a:t> li').</a:t>
            </a:r>
            <a:r>
              <a:rPr lang="en-US" sz="2000" b="1" dirty="0" err="1">
                <a:latin typeface="Courier New"/>
                <a:cs typeface="Courier New"/>
              </a:rPr>
              <a:t>eq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idx</a:t>
            </a:r>
            <a:r>
              <a:rPr lang="en-US" sz="2000" b="1" dirty="0">
                <a:latin typeface="Courier New"/>
                <a:cs typeface="Courier New"/>
              </a:rPr>
              <a:t>).data('price', price)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</a:t>
            </a:r>
            <a:r>
              <a:rPr lang="en-US" sz="2000" b="1" dirty="0">
                <a:latin typeface="Courier New"/>
                <a:cs typeface="Courier New"/>
              </a:rPr>
              <a:t>);</a:t>
            </a:r>
          </a:p>
          <a:p>
            <a:pPr marL="190500" indent="0"/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5093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8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 event handler assignment</a:t>
            </a:r>
          </a:p>
          <a:p>
            <a:endParaRPr lang="en-US" dirty="0" smtClean="0"/>
          </a:p>
          <a:p>
            <a:r>
              <a:rPr lang="en-US" sz="2000" b="1" dirty="0" smtClean="0">
                <a:latin typeface="Courier New"/>
                <a:cs typeface="Courier New"/>
              </a:rPr>
              <a:t>$('a').on('click', function (e) 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e.preventDefault</a:t>
            </a:r>
            <a:r>
              <a:rPr lang="en-US" sz="2000" b="1" dirty="0" smtClean="0">
                <a:latin typeface="Courier New"/>
                <a:cs typeface="Courier New"/>
              </a:rPr>
              <a:t>();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// do something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9920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 event handler assignment with data</a:t>
            </a:r>
          </a:p>
          <a:p>
            <a:endParaRPr lang="en-US" dirty="0" smtClean="0"/>
          </a:p>
          <a:p>
            <a:r>
              <a:rPr lang="en-US" sz="2000" b="1" dirty="0" smtClean="0">
                <a:latin typeface="Courier New"/>
                <a:cs typeface="Courier New"/>
              </a:rPr>
              <a:t>$('a').on('click', 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{priority: 'high'},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function (e) {</a:t>
            </a:r>
            <a:r>
              <a:rPr lang="en-US" sz="2000" b="1" dirty="0">
                <a:latin typeface="Courier New"/>
                <a:cs typeface="Courier New"/>
              </a:rPr>
              <a:t/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e.preventDefault</a:t>
            </a:r>
            <a:r>
              <a:rPr lang="en-US" sz="2000" b="1" dirty="0">
                <a:latin typeface="Courier New"/>
                <a:cs typeface="Courier New"/>
              </a:rPr>
              <a:t>();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console.log</a:t>
            </a:r>
            <a:r>
              <a:rPr lang="en-US" sz="2000" b="1" dirty="0" smtClean="0">
                <a:latin typeface="Courier New"/>
                <a:cs typeface="Courier New"/>
              </a:rPr>
              <a:t>(</a:t>
            </a:r>
            <a:r>
              <a:rPr lang="en-US" sz="2000" b="1" dirty="0" err="1" smtClean="0">
                <a:latin typeface="Courier New"/>
                <a:cs typeface="Courier New"/>
              </a:rPr>
              <a:t>e.data.priority</a:t>
            </a:r>
            <a:r>
              <a:rPr lang="en-US" sz="2000" b="1" dirty="0" smtClean="0">
                <a:latin typeface="Courier New"/>
                <a:cs typeface="Courier New"/>
              </a:rPr>
              <a:t>);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6383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Delegated event handler assignment</a:t>
            </a:r>
          </a:p>
          <a:p>
            <a:endParaRPr lang="en-US" dirty="0" smtClean="0"/>
          </a:p>
          <a:p>
            <a:r>
              <a:rPr lang="en-US" sz="2000" b="1" dirty="0" smtClean="0">
                <a:latin typeface="Courier New"/>
                <a:cs typeface="Courier New"/>
              </a:rPr>
              <a:t>$(document).on('click', 'a', function (e) 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e.preventDefault</a:t>
            </a:r>
            <a:r>
              <a:rPr lang="en-US" sz="2000" b="1" dirty="0" smtClean="0">
                <a:latin typeface="Courier New"/>
                <a:cs typeface="Courier New"/>
              </a:rPr>
              <a:t>();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// do something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});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 smtClean="0"/>
              <a:t>Faster.</a:t>
            </a:r>
          </a:p>
          <a:p>
            <a:r>
              <a:rPr lang="en-US" sz="2000" dirty="0" smtClean="0"/>
              <a:t>Future-friendly.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2513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Console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 smtClean="0"/>
              <a:t>Chrome: </a:t>
            </a:r>
            <a:r>
              <a:rPr lang="en-US" sz="2000" b="1" dirty="0" smtClean="0">
                <a:solidFill>
                  <a:srgbClr val="FFFF00"/>
                </a:solidFill>
                <a:latin typeface="Courier New"/>
                <a:cs typeface="Courier New"/>
              </a:rPr>
              <a:t>Option-Command-J</a:t>
            </a:r>
            <a:r>
              <a:rPr lang="en-US" sz="2000" dirty="0" smtClean="0"/>
              <a:t> or </a:t>
            </a:r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Control-Shift-J </a:t>
            </a:r>
          </a:p>
          <a:p>
            <a:endParaRPr lang="en-US" sz="1400" dirty="0" smtClean="0"/>
          </a:p>
          <a:p>
            <a:r>
              <a:rPr lang="en-US" sz="2000" b="1" dirty="0" smtClean="0"/>
              <a:t>Firefox: </a:t>
            </a:r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O</a:t>
            </a:r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ption-Command-</a:t>
            </a:r>
            <a:r>
              <a:rPr lang="en-US" sz="2000" b="1" dirty="0" smtClean="0">
                <a:solidFill>
                  <a:srgbClr val="FFFF00"/>
                </a:solidFill>
                <a:latin typeface="Courier New"/>
                <a:cs typeface="Courier New"/>
              </a:rPr>
              <a:t>K</a:t>
            </a:r>
            <a:r>
              <a:rPr lang="en-US" sz="2000" dirty="0" smtClean="0"/>
              <a:t> or </a:t>
            </a:r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Control-Shift-K</a:t>
            </a:r>
            <a:r>
              <a:rPr lang="en-US" sz="2000" dirty="0" smtClean="0"/>
              <a:t> </a:t>
            </a:r>
          </a:p>
          <a:p>
            <a:endParaRPr lang="en-US" sz="1400" dirty="0" smtClean="0"/>
          </a:p>
          <a:p>
            <a:r>
              <a:rPr lang="en-US" sz="2000" b="1" dirty="0" smtClean="0"/>
              <a:t>Internet Explorer: </a:t>
            </a:r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F12</a:t>
            </a:r>
          </a:p>
          <a:p>
            <a:endParaRPr lang="en-US" sz="1400" dirty="0" smtClean="0"/>
          </a:p>
          <a:p>
            <a:r>
              <a:rPr lang="en-US" sz="2000" b="1" dirty="0" smtClean="0"/>
              <a:t>Safari:</a:t>
            </a:r>
          </a:p>
          <a:p>
            <a:pPr marL="647700" indent="-457200">
              <a:buAutoNum type="arabicParenR"/>
            </a:pPr>
            <a:r>
              <a:rPr lang="en-US" sz="2000" dirty="0" smtClean="0"/>
              <a:t>Advanced Settings</a:t>
            </a:r>
          </a:p>
          <a:p>
            <a:pPr marL="647700" indent="-457200">
              <a:buAutoNum type="arabicParenR"/>
            </a:pPr>
            <a:r>
              <a:rPr lang="en-US" sz="2000" dirty="0" smtClean="0"/>
              <a:t>Check box next to “Show Develop menu in menu bar”</a:t>
            </a:r>
          </a:p>
          <a:p>
            <a:pPr marL="647700" indent="-457200">
              <a:buAutoNum type="arabicParenR"/>
            </a:pPr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Option-Command-C</a:t>
            </a:r>
          </a:p>
        </p:txBody>
      </p:sp>
    </p:spTree>
    <p:extLst>
      <p:ext uri="{BB962C8B-B14F-4D97-AF65-F5344CB8AC3E}">
        <p14:creationId xmlns:p14="http://schemas.microsoft.com/office/powerpoint/2010/main" val="367041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 event</a:t>
            </a:r>
          </a:p>
          <a:p>
            <a:endParaRPr lang="en-US" dirty="0" smtClean="0"/>
          </a:p>
          <a:p>
            <a:r>
              <a:rPr lang="en-US" sz="2000" b="1" dirty="0" smtClean="0">
                <a:latin typeface="Courier New"/>
                <a:cs typeface="Courier New"/>
              </a:rPr>
              <a:t>$('.state').on('</a:t>
            </a:r>
            <a:r>
              <a:rPr lang="en-US" sz="2000" b="1" dirty="0" err="1" smtClean="0">
                <a:latin typeface="Courier New"/>
                <a:cs typeface="Courier New"/>
              </a:rPr>
              <a:t>dataReady</a:t>
            </a:r>
            <a:r>
              <a:rPr lang="en-US" sz="2000" b="1" dirty="0" smtClean="0">
                <a:latin typeface="Courier New"/>
                <a:cs typeface="Courier New"/>
              </a:rPr>
              <a:t>', function (e, payload) 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$(this).</a:t>
            </a:r>
            <a:r>
              <a:rPr lang="en-US" sz="2000" b="1" dirty="0" err="1" smtClean="0">
                <a:latin typeface="Courier New"/>
                <a:cs typeface="Courier New"/>
              </a:rPr>
              <a:t>addClass</a:t>
            </a:r>
            <a:r>
              <a:rPr lang="en-US" sz="2000" b="1" dirty="0" smtClean="0">
                <a:latin typeface="Courier New"/>
                <a:cs typeface="Courier New"/>
              </a:rPr>
              <a:t>(</a:t>
            </a:r>
            <a:r>
              <a:rPr lang="en-US" sz="2000" b="1" dirty="0" err="1" smtClean="0">
                <a:latin typeface="Courier New"/>
                <a:cs typeface="Courier New"/>
              </a:rPr>
              <a:t>payload.state</a:t>
            </a:r>
            <a:r>
              <a:rPr lang="en-US" sz="2000" b="1" dirty="0" smtClean="0">
                <a:latin typeface="Courier New"/>
                <a:cs typeface="Courier New"/>
              </a:rPr>
              <a:t>);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});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$('.state').trigger('</a:t>
            </a:r>
            <a:r>
              <a:rPr lang="en-US" sz="2000" b="1" dirty="0" err="1" smtClean="0">
                <a:latin typeface="Courier New"/>
                <a:cs typeface="Courier New"/>
              </a:rPr>
              <a:t>dataReady</a:t>
            </a:r>
            <a:r>
              <a:rPr lang="en-US" sz="2000" b="1" dirty="0" smtClean="0">
                <a:latin typeface="Courier New"/>
                <a:cs typeface="Courier New"/>
              </a:rPr>
              <a:t>', 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state: 'pending'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8020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1569"/>
            <a:ext cx="8229600" cy="3725699"/>
          </a:xfrm>
        </p:spPr>
        <p:txBody>
          <a:bodyPr/>
          <a:lstStyle/>
          <a:p>
            <a:r>
              <a:rPr lang="en-US" dirty="0" err="1" smtClean="0"/>
              <a:t>Namespaced</a:t>
            </a:r>
            <a:r>
              <a:rPr lang="en-US" dirty="0" smtClean="0"/>
              <a:t> event</a:t>
            </a:r>
          </a:p>
          <a:p>
            <a:endParaRPr lang="en-US" dirty="0" smtClean="0"/>
          </a:p>
          <a:p>
            <a:r>
              <a:rPr lang="en-US" sz="2000" b="1" dirty="0" smtClean="0">
                <a:latin typeface="Courier New"/>
                <a:cs typeface="Courier New"/>
              </a:rPr>
              <a:t>$('a').on('</a:t>
            </a:r>
            <a:r>
              <a:rPr lang="en-US" sz="2000" b="1" dirty="0" err="1" smtClean="0">
                <a:latin typeface="Courier New"/>
                <a:cs typeface="Courier New"/>
              </a:rPr>
              <a:t>click.loggedIn</a:t>
            </a:r>
            <a:r>
              <a:rPr lang="en-US" sz="2000" b="1" dirty="0" smtClean="0">
                <a:latin typeface="Courier New"/>
                <a:cs typeface="Courier New"/>
              </a:rPr>
              <a:t>', function (e) 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console.log</a:t>
            </a:r>
            <a:r>
              <a:rPr lang="en-US" sz="2000" b="1" dirty="0" smtClean="0">
                <a:latin typeface="Courier New"/>
                <a:cs typeface="Courier New"/>
              </a:rPr>
              <a:t>('logged in click')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});</a:t>
            </a:r>
          </a:p>
          <a:p>
            <a:r>
              <a:rPr lang="en-US" sz="2000" b="1" dirty="0">
                <a:latin typeface="Courier New"/>
                <a:cs typeface="Courier New"/>
              </a:rPr>
              <a:t>$('a').on(</a:t>
            </a:r>
            <a:r>
              <a:rPr lang="en-US" sz="2000" b="1" dirty="0" smtClean="0">
                <a:latin typeface="Courier New"/>
                <a:cs typeface="Courier New"/>
              </a:rPr>
              <a:t>'</a:t>
            </a:r>
            <a:r>
              <a:rPr lang="en-US" sz="2000" b="1" dirty="0" err="1" smtClean="0">
                <a:latin typeface="Courier New"/>
                <a:cs typeface="Courier New"/>
              </a:rPr>
              <a:t>mouseover.loggedIn</a:t>
            </a:r>
            <a:r>
              <a:rPr lang="en-US" sz="2000" b="1" dirty="0" smtClean="0">
                <a:latin typeface="Courier New"/>
                <a:cs typeface="Courier New"/>
              </a:rPr>
              <a:t>'</a:t>
            </a:r>
            <a:r>
              <a:rPr lang="en-US" sz="2000" b="1" dirty="0">
                <a:latin typeface="Courier New"/>
                <a:cs typeface="Courier New"/>
              </a:rPr>
              <a:t>, function (e) {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console.log</a:t>
            </a:r>
            <a:r>
              <a:rPr lang="en-US" sz="2000" b="1" dirty="0" smtClean="0">
                <a:latin typeface="Courier New"/>
                <a:cs typeface="Courier New"/>
              </a:rPr>
              <a:t>('logged in </a:t>
            </a:r>
            <a:r>
              <a:rPr lang="en-US" sz="2000" b="1" dirty="0" err="1" smtClean="0">
                <a:latin typeface="Courier New"/>
                <a:cs typeface="Courier New"/>
              </a:rPr>
              <a:t>mouseover</a:t>
            </a:r>
            <a:r>
              <a:rPr lang="en-US" sz="2000" b="1" dirty="0" smtClean="0">
                <a:latin typeface="Courier New"/>
                <a:cs typeface="Courier New"/>
              </a:rPr>
              <a:t>');</a:t>
            </a:r>
            <a:r>
              <a:rPr lang="en-US" sz="2000" b="1" dirty="0">
                <a:latin typeface="Courier New"/>
                <a:cs typeface="Courier New"/>
              </a:rPr>
              <a:t/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});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$('a').off('.</a:t>
            </a:r>
            <a:r>
              <a:rPr lang="en-US" sz="2000" b="1" dirty="0" err="1" smtClean="0">
                <a:latin typeface="Courier New"/>
                <a:cs typeface="Courier New"/>
              </a:rPr>
              <a:t>loggedIn</a:t>
            </a:r>
            <a:r>
              <a:rPr lang="en-US" sz="2000" b="1" dirty="0" smtClean="0">
                <a:latin typeface="Courier New"/>
                <a:cs typeface="Courier New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71042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1569"/>
            <a:ext cx="8229600" cy="3725699"/>
          </a:xfrm>
        </p:spPr>
        <p:txBody>
          <a:bodyPr/>
          <a:lstStyle/>
          <a:p>
            <a:r>
              <a:rPr lang="en-US" dirty="0" smtClean="0"/>
              <a:t>Stopping propagation</a:t>
            </a:r>
          </a:p>
          <a:p>
            <a:endParaRPr lang="en-US" dirty="0" smtClean="0"/>
          </a:p>
          <a:p>
            <a:r>
              <a:rPr lang="en-US" sz="2000" b="1" dirty="0" smtClean="0">
                <a:latin typeface="Courier New"/>
                <a:cs typeface="Courier New"/>
              </a:rPr>
              <a:t>$('li').on('click', function (e) 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console.log</a:t>
            </a:r>
            <a:r>
              <a:rPr lang="en-US" sz="2000" b="1" dirty="0" smtClean="0">
                <a:latin typeface="Courier New"/>
                <a:cs typeface="Courier New"/>
              </a:rPr>
              <a:t>('li clicked!');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});</a:t>
            </a:r>
          </a:p>
          <a:p>
            <a:r>
              <a:rPr lang="en-US" sz="2000" b="1" dirty="0">
                <a:latin typeface="Courier New"/>
                <a:cs typeface="Courier New"/>
              </a:rPr>
              <a:t>$(</a:t>
            </a:r>
            <a:r>
              <a:rPr lang="en-US" sz="2000" b="1" dirty="0" smtClean="0">
                <a:latin typeface="Courier New"/>
                <a:cs typeface="Courier New"/>
              </a:rPr>
              <a:t>'</a:t>
            </a:r>
            <a:r>
              <a:rPr lang="en-US" sz="2000" b="1" dirty="0" err="1" smtClean="0">
                <a:latin typeface="Courier New"/>
                <a:cs typeface="Courier New"/>
              </a:rPr>
              <a:t>ul</a:t>
            </a:r>
            <a:r>
              <a:rPr lang="en-US" sz="2000" b="1" dirty="0" smtClean="0">
                <a:latin typeface="Courier New"/>
                <a:cs typeface="Courier New"/>
              </a:rPr>
              <a:t>'</a:t>
            </a:r>
            <a:r>
              <a:rPr lang="en-US" sz="2000" b="1" dirty="0">
                <a:latin typeface="Courier New"/>
                <a:cs typeface="Courier New"/>
              </a:rPr>
              <a:t>).on(</a:t>
            </a:r>
            <a:r>
              <a:rPr lang="en-US" sz="2000" b="1" dirty="0" smtClean="0">
                <a:latin typeface="Courier New"/>
                <a:cs typeface="Courier New"/>
              </a:rPr>
              <a:t>'click'</a:t>
            </a:r>
            <a:r>
              <a:rPr lang="en-US" sz="2000" b="1" dirty="0">
                <a:latin typeface="Courier New"/>
                <a:cs typeface="Courier New"/>
              </a:rPr>
              <a:t>, function (e) {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console.log</a:t>
            </a:r>
            <a:r>
              <a:rPr lang="en-US" sz="2000" b="1" dirty="0" smtClean="0">
                <a:latin typeface="Courier New"/>
                <a:cs typeface="Courier New"/>
              </a:rPr>
              <a:t>('</a:t>
            </a:r>
            <a:r>
              <a:rPr lang="en-US" sz="2000" b="1" dirty="0" err="1" smtClean="0">
                <a:latin typeface="Courier New"/>
                <a:cs typeface="Courier New"/>
              </a:rPr>
              <a:t>ul</a:t>
            </a:r>
            <a:r>
              <a:rPr lang="en-US" sz="2000" b="1" dirty="0" smtClean="0">
                <a:latin typeface="Courier New"/>
                <a:cs typeface="Courier New"/>
              </a:rPr>
              <a:t> clicked!');</a:t>
            </a:r>
            <a:r>
              <a:rPr lang="en-US" sz="2000" b="1" dirty="0">
                <a:latin typeface="Courier New"/>
                <a:cs typeface="Courier New"/>
              </a:rPr>
              <a:t/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})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5781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1569"/>
            <a:ext cx="8229600" cy="3725699"/>
          </a:xfrm>
        </p:spPr>
        <p:txBody>
          <a:bodyPr/>
          <a:lstStyle/>
          <a:p>
            <a:r>
              <a:rPr lang="en-US" dirty="0" smtClean="0"/>
              <a:t>Stopping propagation</a:t>
            </a:r>
          </a:p>
          <a:p>
            <a:endParaRPr lang="en-US" dirty="0" smtClean="0"/>
          </a:p>
          <a:p>
            <a:r>
              <a:rPr lang="en-US" sz="2000" b="1" dirty="0" smtClean="0">
                <a:latin typeface="Courier New"/>
                <a:cs typeface="Courier New"/>
              </a:rPr>
              <a:t>$('li').on('click', function (e) 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e.stopPropagation</a:t>
            </a:r>
            <a:r>
              <a:rPr lang="en-US" sz="2000" b="1" dirty="0" smtClean="0">
                <a:latin typeface="Courier New"/>
                <a:cs typeface="Courier New"/>
              </a:rPr>
              <a:t>();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console.log</a:t>
            </a:r>
            <a:r>
              <a:rPr lang="en-US" sz="2000" b="1" dirty="0" smtClean="0">
                <a:latin typeface="Courier New"/>
                <a:cs typeface="Courier New"/>
              </a:rPr>
              <a:t>('li clicked!');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});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$('</a:t>
            </a:r>
            <a:r>
              <a:rPr lang="en-US" sz="2000" b="1" dirty="0" err="1" smtClean="0">
                <a:latin typeface="Courier New"/>
                <a:cs typeface="Courier New"/>
              </a:rPr>
              <a:t>ul</a:t>
            </a:r>
            <a:r>
              <a:rPr lang="en-US" sz="2000" b="1" dirty="0" smtClean="0">
                <a:latin typeface="Courier New"/>
                <a:cs typeface="Courier New"/>
              </a:rPr>
              <a:t>').on('click', function (e) 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console.log</a:t>
            </a:r>
            <a:r>
              <a:rPr lang="en-US" sz="2000" b="1" dirty="0" smtClean="0">
                <a:latin typeface="Courier New"/>
                <a:cs typeface="Courier New"/>
              </a:rPr>
              <a:t>('</a:t>
            </a:r>
            <a:r>
              <a:rPr lang="en-US" sz="2000" b="1" dirty="0" err="1" smtClean="0">
                <a:latin typeface="Courier New"/>
                <a:cs typeface="Courier New"/>
              </a:rPr>
              <a:t>ul</a:t>
            </a:r>
            <a:r>
              <a:rPr lang="en-US" sz="2000" b="1" dirty="0" smtClean="0">
                <a:latin typeface="Courier New"/>
                <a:cs typeface="Courier New"/>
              </a:rPr>
              <a:t> clicked!');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});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967676" y="334676"/>
            <a:ext cx="1822096" cy="1220804"/>
          </a:xfrm>
          <a:prstGeom prst="wedgeEllipse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b="1" dirty="0" smtClean="0">
                <a:solidFill>
                  <a:schemeClr val="tx1"/>
                </a:solidFill>
              </a:rPr>
              <a:t>Try it!</a:t>
            </a:r>
            <a:endParaRPr lang="en-CA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2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1569"/>
            <a:ext cx="8229600" cy="3725699"/>
          </a:xfrm>
        </p:spPr>
        <p:txBody>
          <a:bodyPr/>
          <a:lstStyle/>
          <a:p>
            <a:r>
              <a:rPr lang="en-US" dirty="0" smtClean="0"/>
              <a:t>Using the right ready</a:t>
            </a:r>
          </a:p>
          <a:p>
            <a:endParaRPr lang="en-US" dirty="0" smtClean="0"/>
          </a:p>
          <a:p>
            <a:r>
              <a:rPr lang="en-US" sz="2000" b="1" dirty="0" smtClean="0">
                <a:latin typeface="Courier New"/>
                <a:cs typeface="Courier New"/>
              </a:rPr>
              <a:t>$(document).on('ready', function () 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console.log</a:t>
            </a:r>
            <a:r>
              <a:rPr lang="en-US" sz="2000" b="1" dirty="0" smtClean="0">
                <a:latin typeface="Courier New"/>
                <a:cs typeface="Courier New"/>
              </a:rPr>
              <a:t>('Will not fire if assigned late.');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});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$(document).ready(function () </a:t>
            </a:r>
            <a:r>
              <a:rPr lang="en-US" sz="2000" b="1" dirty="0">
                <a:latin typeface="Courier New"/>
                <a:cs typeface="Courier New"/>
              </a:rPr>
              <a:t>{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console.log</a:t>
            </a:r>
            <a:r>
              <a:rPr lang="en-US" sz="2000" b="1" dirty="0" smtClean="0">
                <a:latin typeface="Courier New"/>
                <a:cs typeface="Courier New"/>
              </a:rPr>
              <a:t>('Will fire even if assigned late.');</a:t>
            </a:r>
            <a:r>
              <a:rPr lang="en-US" sz="2000" b="1" dirty="0">
                <a:latin typeface="Courier New"/>
                <a:cs typeface="Courier New"/>
              </a:rPr>
              <a:t/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})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11267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9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saw:</a:t>
            </a:r>
          </a:p>
          <a:p>
            <a:endParaRPr lang="en-US" sz="2000" dirty="0" smtClean="0"/>
          </a:p>
          <a:p>
            <a:r>
              <a:rPr lang="en-US" sz="2000" b="1" dirty="0" smtClean="0">
                <a:latin typeface="Courier New"/>
                <a:cs typeface="Courier New"/>
              </a:rPr>
              <a:t>$('</a:t>
            </a:r>
            <a:r>
              <a:rPr lang="en-US" sz="2000" b="1" dirty="0" err="1" smtClean="0">
                <a:latin typeface="Courier New"/>
                <a:cs typeface="Courier New"/>
              </a:rPr>
              <a:t>p:first</a:t>
            </a:r>
            <a:r>
              <a:rPr lang="en-US" sz="2000" b="1" dirty="0" smtClean="0">
                <a:latin typeface="Courier New"/>
                <a:cs typeface="Courier New"/>
              </a:rPr>
              <a:t>');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dirty="0" smtClean="0"/>
              <a:t>Which is actually just:</a:t>
            </a:r>
            <a:endParaRPr lang="en-US" dirty="0"/>
          </a:p>
          <a:p>
            <a:endParaRPr lang="en-US" sz="2000" dirty="0"/>
          </a:p>
          <a:p>
            <a:r>
              <a:rPr lang="en-US" sz="2000" b="1" dirty="0" smtClean="0">
                <a:latin typeface="Courier New"/>
                <a:cs typeface="Courier New"/>
              </a:rPr>
              <a:t>$.</a:t>
            </a:r>
            <a:r>
              <a:rPr lang="en-US" sz="2000" b="1" dirty="0" err="1" smtClean="0">
                <a:latin typeface="Courier New"/>
                <a:cs typeface="Courier New"/>
              </a:rPr>
              <a:t>expr</a:t>
            </a:r>
            <a:r>
              <a:rPr lang="en-US" sz="2000" b="1" dirty="0" smtClean="0">
                <a:latin typeface="Courier New"/>
                <a:cs typeface="Courier New"/>
              </a:rPr>
              <a:t>[':'].first = function (el) 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…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440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write whatever we want:</a:t>
            </a:r>
          </a:p>
          <a:p>
            <a:endParaRPr lang="en-US" sz="2000" dirty="0" smtClean="0"/>
          </a:p>
          <a:p>
            <a:r>
              <a:rPr lang="en-US" sz="2000" b="1" dirty="0" smtClean="0">
                <a:latin typeface="Courier New"/>
                <a:cs typeface="Courier New"/>
              </a:rPr>
              <a:t>$.</a:t>
            </a:r>
            <a:r>
              <a:rPr lang="en-US" sz="2000" b="1" dirty="0" err="1" smtClean="0">
                <a:latin typeface="Courier New"/>
                <a:cs typeface="Courier New"/>
              </a:rPr>
              <a:t>expr</a:t>
            </a:r>
            <a:r>
              <a:rPr lang="en-US" sz="2000" b="1" dirty="0" smtClean="0">
                <a:latin typeface="Courier New"/>
                <a:cs typeface="Courier New"/>
              </a:rPr>
              <a:t>[':'].inactive = function (el) 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return $(el).</a:t>
            </a:r>
            <a:r>
              <a:rPr lang="en-US" sz="2000" b="1" dirty="0" err="1" smtClean="0">
                <a:latin typeface="Courier New"/>
                <a:cs typeface="Courier New"/>
              </a:rPr>
              <a:t>hasClass</a:t>
            </a:r>
            <a:r>
              <a:rPr lang="en-US" sz="2000" b="1" dirty="0" smtClean="0">
                <a:latin typeface="Courier New"/>
                <a:cs typeface="Courier New"/>
              </a:rPr>
              <a:t>('inactive');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};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dirty="0" smtClean="0"/>
              <a:t>Which we can then use:</a:t>
            </a:r>
            <a:endParaRPr lang="en-US" dirty="0"/>
          </a:p>
          <a:p>
            <a:endParaRPr lang="en-US" sz="2000" dirty="0"/>
          </a:p>
          <a:p>
            <a:r>
              <a:rPr lang="en-US" sz="2000" b="1" dirty="0" smtClean="0">
                <a:latin typeface="Courier New"/>
                <a:cs typeface="Courier New"/>
              </a:rPr>
              <a:t>$('</a:t>
            </a:r>
            <a:r>
              <a:rPr lang="en-US" sz="2000" b="1" dirty="0" err="1" smtClean="0">
                <a:latin typeface="Courier New"/>
                <a:cs typeface="Courier New"/>
              </a:rPr>
              <a:t>p:inactive</a:t>
            </a:r>
            <a:r>
              <a:rPr lang="en-US" sz="2000" b="1" dirty="0" smtClean="0">
                <a:latin typeface="Courier New"/>
                <a:cs typeface="Courier New"/>
              </a:rPr>
              <a:t>');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id=​"s1p2" class=​"inactive section1"&gt;​Paragraph 2​&lt;/p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id=​"s2p2" class=​"inactive section2"&gt;​Paragraph 2​&lt;/p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6967676" y="334676"/>
            <a:ext cx="1822096" cy="1220804"/>
          </a:xfrm>
          <a:prstGeom prst="wedgeEllipse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b="1" dirty="0" smtClean="0">
                <a:solidFill>
                  <a:schemeClr val="tx1"/>
                </a:solidFill>
              </a:rPr>
              <a:t>Try it!</a:t>
            </a:r>
            <a:endParaRPr lang="en-CA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76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1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Plugin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 smtClean="0">
                <a:latin typeface="Courier New"/>
                <a:cs typeface="Courier New"/>
              </a:rPr>
              <a:t>$.</a:t>
            </a:r>
            <a:r>
              <a:rPr lang="en-US" sz="2000" b="1" dirty="0" err="1">
                <a:latin typeface="Courier New"/>
                <a:cs typeface="Courier New"/>
              </a:rPr>
              <a:t>fn.hideRemove</a:t>
            </a:r>
            <a:r>
              <a:rPr lang="en-US" sz="2000" b="1" dirty="0">
                <a:latin typeface="Courier New"/>
                <a:cs typeface="Courier New"/>
              </a:rPr>
              <a:t> = function () 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return </a:t>
            </a:r>
            <a:r>
              <a:rPr lang="en-US" sz="2000" b="1" dirty="0" err="1">
                <a:latin typeface="Courier New"/>
                <a:cs typeface="Courier New"/>
              </a:rPr>
              <a:t>this.hide</a:t>
            </a:r>
            <a:r>
              <a:rPr lang="en-US" sz="2000" b="1" dirty="0">
                <a:latin typeface="Courier New"/>
                <a:cs typeface="Courier New"/>
              </a:rPr>
              <a:t>('slow', function () 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$(this).remove()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})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};</a:t>
            </a:r>
            <a:br>
              <a:rPr lang="en-US" sz="2000" b="1" dirty="0" smtClean="0">
                <a:latin typeface="Courier New"/>
                <a:cs typeface="Courier New"/>
              </a:rPr>
            </a:br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dirty="0" smtClean="0"/>
              <a:t>Which we can then use:</a:t>
            </a:r>
          </a:p>
          <a:p>
            <a:endParaRPr lang="en-US" sz="2000" dirty="0"/>
          </a:p>
          <a:p>
            <a:r>
              <a:rPr lang="en-US" sz="2000" b="1" dirty="0" smtClean="0">
                <a:latin typeface="Courier New"/>
                <a:cs typeface="Courier New"/>
              </a:rPr>
              <a:t>$('p').</a:t>
            </a:r>
            <a:r>
              <a:rPr lang="en-US" sz="2000" b="1" dirty="0" err="1" smtClean="0">
                <a:latin typeface="Courier New"/>
                <a:cs typeface="Courier New"/>
              </a:rPr>
              <a:t>hideRemove</a:t>
            </a:r>
            <a:r>
              <a:rPr lang="en-US" sz="2000" b="1" dirty="0" smtClean="0">
                <a:latin typeface="Courier New"/>
                <a:cs typeface="Courier New"/>
              </a:rPr>
              <a:t>();</a:t>
            </a:r>
            <a:endParaRPr lang="en-US" sz="1400" b="1" dirty="0" smtClean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967676" y="334676"/>
            <a:ext cx="1822096" cy="1220804"/>
          </a:xfrm>
          <a:prstGeom prst="wedgeEllipse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b="1" dirty="0" smtClean="0">
                <a:solidFill>
                  <a:schemeClr val="tx1"/>
                </a:solidFill>
              </a:rPr>
              <a:t>Try it!</a:t>
            </a:r>
            <a:endParaRPr lang="en-CA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67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1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Happy to answer your questions throughout the conference and afterwards!</a:t>
            </a:r>
          </a:p>
          <a:p>
            <a:endParaRPr lang="en-US" dirty="0" smtClean="0"/>
          </a:p>
          <a:p>
            <a:r>
              <a:rPr lang="en-US" dirty="0" err="1" smtClean="0"/>
              <a:t>ara.pehlivanian@gmail.com</a:t>
            </a:r>
            <a:endParaRPr lang="en-US" dirty="0" smtClean="0"/>
          </a:p>
          <a:p>
            <a:r>
              <a:rPr lang="en-US" dirty="0" err="1" smtClean="0"/>
              <a:t>twitter.com</a:t>
            </a:r>
            <a:r>
              <a:rPr lang="en-US" dirty="0" smtClean="0"/>
              <a:t>/</a:t>
            </a:r>
            <a:r>
              <a:rPr lang="en-US" dirty="0" err="1" smtClean="0"/>
              <a:t>ara_p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8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/>
                <a:cs typeface="Courier New"/>
              </a:rPr>
              <a:t>$('p');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[&lt;p&gt;&lt;</a:t>
            </a:r>
            <a:r>
              <a:rPr lang="en-US" sz="2000" b="1" dirty="0">
                <a:solidFill>
                  <a:schemeClr val="tx2"/>
                </a:solidFill>
                <a:latin typeface="Courier New"/>
                <a:cs typeface="Courier New"/>
              </a:rPr>
              <a:t>/p</a:t>
            </a:r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  <a:endParaRPr lang="en-US" sz="20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7218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$('p').first();</a:t>
            </a:r>
          </a:p>
          <a:p>
            <a:pPr lvl="0">
              <a:buClr>
                <a:srgbClr val="FFFFFF"/>
              </a:buClr>
            </a:pP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rgbClr val="CCCCCC"/>
                </a:solidFill>
                <a:latin typeface="Courier New"/>
                <a:cs typeface="Courier New"/>
              </a:rPr>
              <a:t>p id=​"s1p1" class=​"active section1"&gt;​Paragraph 1​&lt;/p</a:t>
            </a: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&gt;]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$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smtClean="0">
                <a:latin typeface="Courier New"/>
                <a:cs typeface="Courier New"/>
              </a:rPr>
              <a:t>'p'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  <a:r>
              <a:rPr lang="en-US" sz="2000" b="1" dirty="0" smtClean="0">
                <a:latin typeface="Courier New"/>
                <a:cs typeface="Courier New"/>
              </a:rPr>
              <a:t>.last();</a:t>
            </a:r>
          </a:p>
          <a:p>
            <a:pPr lvl="0"/>
            <a:r>
              <a:rPr lang="en-US" sz="1400" b="1" dirty="0">
                <a:solidFill>
                  <a:srgbClr val="CCCCCC"/>
                </a:solidFill>
                <a:latin typeface="Courier New"/>
                <a:cs typeface="Courier New"/>
              </a:rPr>
              <a:t>[&lt;p id=​"</a:t>
            </a: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s2p4" </a:t>
            </a:r>
            <a:r>
              <a:rPr lang="en-US" sz="1400" b="1" dirty="0">
                <a:solidFill>
                  <a:srgbClr val="CCCCCC"/>
                </a:solidFill>
                <a:latin typeface="Courier New"/>
                <a:cs typeface="Courier New"/>
              </a:rPr>
              <a:t>class=​"active </a:t>
            </a: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section2"</a:t>
            </a:r>
            <a:r>
              <a:rPr lang="en-US" sz="1400" b="1" dirty="0">
                <a:solidFill>
                  <a:srgbClr val="CCCCCC"/>
                </a:solidFill>
                <a:latin typeface="Courier New"/>
                <a:cs typeface="Courier New"/>
              </a:rPr>
              <a:t>&gt;​Paragraph </a:t>
            </a: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4</a:t>
            </a:r>
            <a:r>
              <a:rPr lang="en-US" sz="1400" b="1" dirty="0">
                <a:solidFill>
                  <a:srgbClr val="CCCCCC"/>
                </a:solidFill>
                <a:latin typeface="Courier New"/>
                <a:cs typeface="Courier New"/>
              </a:rPr>
              <a:t>​&lt;/p&gt;</a:t>
            </a:r>
            <a:r>
              <a:rPr lang="en-US" sz="1400" b="1" dirty="0" smtClean="0">
                <a:solidFill>
                  <a:srgbClr val="CCCCCC"/>
                </a:solidFill>
                <a:latin typeface="Courier New"/>
                <a:cs typeface="Courier New"/>
              </a:rPr>
              <a:t>]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$('</a:t>
            </a:r>
            <a:r>
              <a:rPr lang="en-US" sz="2000" b="1" dirty="0" err="1">
                <a:latin typeface="Courier New"/>
                <a:cs typeface="Courier New"/>
              </a:rPr>
              <a:t>ul</a:t>
            </a:r>
            <a:r>
              <a:rPr lang="en-US" sz="2000" b="1" dirty="0">
                <a:latin typeface="Courier New"/>
                <a:cs typeface="Courier New"/>
              </a:rPr>
              <a:t>').find('li')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data-price=​"100"&gt;​Unordered list item 1​&lt;/li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data-price=​"275"&gt;​Unordered list item 2​&lt;/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li&gt;,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data-price=​"50"&gt;​Unordered list item 3​&lt;/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li&gt;,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li data-price=​"150"&gt;​Unordered list item 4​&lt;/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li&gt;]</a:t>
            </a:r>
          </a:p>
        </p:txBody>
      </p:sp>
    </p:spTree>
    <p:extLst>
      <p:ext uri="{BB962C8B-B14F-4D97-AF65-F5344CB8AC3E}">
        <p14:creationId xmlns:p14="http://schemas.microsoft.com/office/powerpoint/2010/main" val="426708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Filtering</a:t>
            </a:r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$</a:t>
            </a:r>
            <a:r>
              <a:rPr lang="en-US" sz="2000" b="1" dirty="0">
                <a:latin typeface="Courier New"/>
                <a:cs typeface="Courier New"/>
              </a:rPr>
              <a:t>('p').filter</a:t>
            </a:r>
            <a:r>
              <a:rPr lang="en-US" sz="2000" b="1" dirty="0" smtClean="0">
                <a:latin typeface="Courier New"/>
                <a:cs typeface="Courier New"/>
              </a:rPr>
              <a:t>('.inactive');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id=​"s1p2" class=​"inactive section1"&gt;​Paragraph 2​&lt;/p&gt;​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, 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p id=​"s2p2" class=​"inactive section2"&gt;​Paragraph 2​&lt;/p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&gt;]</a:t>
            </a:r>
          </a:p>
          <a:p>
            <a:pPr lvl="0">
              <a:buClr>
                <a:srgbClr val="FFFFFF"/>
              </a:buClr>
            </a:pPr>
            <a:r>
              <a:rPr lang="en-US" sz="2000" b="1" dirty="0">
                <a:solidFill>
                  <a:srgbClr val="FFFFFF"/>
                </a:solidFill>
                <a:latin typeface="Courier New"/>
                <a:cs typeface="Courier New"/>
              </a:rPr>
              <a:t>$('p').filter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(function () {</a:t>
            </a:r>
            <a:b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  return $(this).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hasClass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('inactive');</a:t>
            </a:r>
            <a:b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lang="en-US" sz="14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$('p').map(function () 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return </a:t>
            </a:r>
            <a:r>
              <a:rPr lang="en-US" sz="2000" b="1" dirty="0" err="1" smtClean="0">
                <a:latin typeface="Courier New"/>
                <a:cs typeface="Courier New"/>
              </a:rPr>
              <a:t>this.id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/>
                <a:cs typeface="Courier New"/>
              </a:rPr>
              <a:t>["s1p1", "s1p2", "s1p3", "s1p4", "s2p1", "s2p2", "s2p3", "s2p4"]</a:t>
            </a:r>
            <a:endParaRPr lang="en-US" sz="1400" b="1" dirty="0" smtClean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9962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510006" cy="3725699"/>
          </a:xfrm>
        </p:spPr>
        <p:txBody>
          <a:bodyPr/>
          <a:lstStyle/>
          <a:p>
            <a:pPr marL="190500" indent="0"/>
            <a:r>
              <a:rPr lang="en-US" dirty="0" smtClean="0"/>
              <a:t>A deeper look at </a:t>
            </a:r>
            <a:r>
              <a:rPr lang="en-US" b="1" dirty="0" smtClean="0">
                <a:latin typeface="Courier New"/>
                <a:cs typeface="Courier New"/>
              </a:rPr>
              <a:t>.map</a:t>
            </a:r>
          </a:p>
          <a:p>
            <a:pPr marL="190500" indent="0"/>
            <a:endParaRPr lang="en-US" sz="2000" dirty="0" smtClean="0"/>
          </a:p>
          <a:p>
            <a:pPr marL="190500" indent="0"/>
            <a:r>
              <a:rPr lang="en-US" sz="2000" b="1" dirty="0" smtClean="0">
                <a:latin typeface="Courier New"/>
                <a:cs typeface="Courier New"/>
              </a:rPr>
              <a:t>$</a:t>
            </a:r>
            <a:r>
              <a:rPr lang="en-US" sz="2000" b="1" dirty="0">
                <a:latin typeface="Courier New"/>
                <a:cs typeface="Courier New"/>
              </a:rPr>
              <a:t>('p').map(function (</a:t>
            </a:r>
            <a:r>
              <a:rPr lang="en-US" sz="2000" b="1" dirty="0" err="1">
                <a:latin typeface="Courier New"/>
                <a:cs typeface="Courier New"/>
              </a:rPr>
              <a:t>idx</a:t>
            </a:r>
            <a:r>
              <a:rPr lang="en-US" sz="2000" b="1" dirty="0">
                <a:latin typeface="Courier New"/>
                <a:cs typeface="Courier New"/>
              </a:rPr>
              <a:t>, el) </a:t>
            </a:r>
            <a:r>
              <a:rPr lang="en-US" sz="2000" b="1" dirty="0" smtClean="0">
                <a:latin typeface="Courier New"/>
                <a:cs typeface="Courier New"/>
              </a:rPr>
              <a:t>{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var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text = $(el).text()</a:t>
            </a:r>
            <a:r>
              <a:rPr lang="en-US" sz="2000" b="1" dirty="0" smtClean="0">
                <a:latin typeface="Courier New"/>
                <a:cs typeface="Courier New"/>
              </a:rPr>
              <a:t>,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    </a:t>
            </a:r>
            <a:r>
              <a:rPr lang="en-US" sz="2000" b="1" dirty="0" err="1">
                <a:latin typeface="Courier New"/>
                <a:cs typeface="Courier New"/>
              </a:rPr>
              <a:t>num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 err="1">
                <a:latin typeface="Courier New"/>
                <a:cs typeface="Courier New"/>
              </a:rPr>
              <a:t>text.replace</a:t>
            </a:r>
            <a:r>
              <a:rPr lang="en-US" sz="2000" b="1" dirty="0">
                <a:latin typeface="Courier New"/>
                <a:cs typeface="Courier New"/>
              </a:rPr>
              <a:t>(/Paragraph\s/, '')</a:t>
            </a:r>
            <a:r>
              <a:rPr lang="en-US" sz="2000" b="1" dirty="0" smtClean="0">
                <a:latin typeface="Courier New"/>
                <a:cs typeface="Courier New"/>
              </a:rPr>
              <a:t>,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    </a:t>
            </a:r>
            <a:r>
              <a:rPr lang="en-US" sz="2000" b="1" dirty="0" err="1">
                <a:latin typeface="Courier New"/>
                <a:cs typeface="Courier New"/>
              </a:rPr>
              <a:t>num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 err="1">
                <a:latin typeface="Courier New"/>
                <a:cs typeface="Courier New"/>
              </a:rPr>
              <a:t>parseInt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num</a:t>
            </a:r>
            <a:r>
              <a:rPr lang="en-US" sz="2000" b="1" dirty="0">
                <a:latin typeface="Courier New"/>
                <a:cs typeface="Courier New"/>
              </a:rPr>
              <a:t>, 10)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 </a:t>
            </a:r>
            <a:r>
              <a:rPr lang="en-US" sz="2000" b="1" dirty="0">
                <a:latin typeface="Courier New"/>
                <a:cs typeface="Courier New"/>
              </a:rPr>
              <a:t>return </a:t>
            </a:r>
            <a:r>
              <a:rPr lang="en-US" sz="2000" b="1" dirty="0" err="1">
                <a:latin typeface="Courier New"/>
                <a:cs typeface="Courier New"/>
              </a:rPr>
              <a:t>num</a:t>
            </a:r>
            <a:r>
              <a:rPr lang="en-US" sz="2000" b="1" dirty="0">
                <a:latin typeface="Courier New"/>
                <a:cs typeface="Courier New"/>
              </a:rPr>
              <a:t> % 2 === 0 ? el : </a:t>
            </a:r>
            <a:r>
              <a:rPr lang="en-US" sz="2000" b="1" dirty="0" smtClean="0">
                <a:latin typeface="Courier New"/>
                <a:cs typeface="Courier New"/>
              </a:rPr>
              <a:t>undefined;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}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pPr marL="190500" indent="0"/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[&lt;p id=​"s1p2" class=​"inactive section1"&gt;​Paragraph 2​&lt;/p&gt;,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&lt;p id=​"s1p4" class=​"active section1"&gt;​Paragraph 4​&lt;/p&gt;,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&lt;p id=​"s2p2" class=​"inactive section2"&gt;​Paragraph 2​&lt;/p&gt;,</a:t>
            </a:r>
            <a:b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&lt;p id=​"s2p4" class=​"active section2"&gt;​Paragraph 4​&lt;/p&gt;]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967676" y="334676"/>
            <a:ext cx="1822096" cy="1220804"/>
          </a:xfrm>
          <a:prstGeom prst="wedgeEllipse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b="1" dirty="0" smtClean="0">
                <a:solidFill>
                  <a:schemeClr val="tx1"/>
                </a:solidFill>
                <a:hlinkClick r:id="rId2"/>
              </a:rPr>
              <a:t>Try it!</a:t>
            </a:r>
            <a:endParaRPr lang="en-CA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40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11896</TotalTime>
  <Words>1238</Words>
  <Application>Microsoft Macintosh PowerPoint</Application>
  <PresentationFormat>On-screen Show (16:9)</PresentationFormat>
  <Paragraphs>288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simple-dark</vt:lpstr>
      <vt:lpstr>Becoming a jQuery Expert</vt:lpstr>
      <vt:lpstr>Purpose</vt:lpstr>
      <vt:lpstr>Code</vt:lpstr>
      <vt:lpstr>Browser Console</vt:lpstr>
      <vt:lpstr>DOM Traversal</vt:lpstr>
      <vt:lpstr>DOM Traversal</vt:lpstr>
      <vt:lpstr>DOM Traversal</vt:lpstr>
      <vt:lpstr>DOM Traversal</vt:lpstr>
      <vt:lpstr>DOM Traversal</vt:lpstr>
      <vt:lpstr>DOM Traversal</vt:lpstr>
      <vt:lpstr>DOM Traversal</vt:lpstr>
      <vt:lpstr>DOM Traversal</vt:lpstr>
      <vt:lpstr>DOM Traversal</vt:lpstr>
      <vt:lpstr>DOM Traversal</vt:lpstr>
      <vt:lpstr>DOM Traversal</vt:lpstr>
      <vt:lpstr>DOM Traversal</vt:lpstr>
      <vt:lpstr>DOM Traversal</vt:lpstr>
      <vt:lpstr>DOM Traversal</vt:lpstr>
      <vt:lpstr>DOM Traversal</vt:lpstr>
      <vt:lpstr>DOM Traversal</vt:lpstr>
      <vt:lpstr>DOM Manipulation</vt:lpstr>
      <vt:lpstr>DOM Manipulation</vt:lpstr>
      <vt:lpstr>DOM Manipulation</vt:lpstr>
      <vt:lpstr>DOM Manipulation</vt:lpstr>
      <vt:lpstr>DOM Manipulation</vt:lpstr>
      <vt:lpstr>DOM Manipulation</vt:lpstr>
      <vt:lpstr>DOM Manipulation</vt:lpstr>
      <vt:lpstr>Data Storage</vt:lpstr>
      <vt:lpstr>Data Storage</vt:lpstr>
      <vt:lpstr>Data Storage</vt:lpstr>
      <vt:lpstr>Data Storage</vt:lpstr>
      <vt:lpstr>Data Storage</vt:lpstr>
      <vt:lpstr>Data Storage</vt:lpstr>
      <vt:lpstr>Data Storage</vt:lpstr>
      <vt:lpstr>Data Storage</vt:lpstr>
      <vt:lpstr>Events</vt:lpstr>
      <vt:lpstr>Events</vt:lpstr>
      <vt:lpstr>Events</vt:lpstr>
      <vt:lpstr>Events</vt:lpstr>
      <vt:lpstr>Events</vt:lpstr>
      <vt:lpstr>Events</vt:lpstr>
      <vt:lpstr>Events</vt:lpstr>
      <vt:lpstr>Events</vt:lpstr>
      <vt:lpstr>Events</vt:lpstr>
      <vt:lpstr>Custom Selectors</vt:lpstr>
      <vt:lpstr>Custom Selectors</vt:lpstr>
      <vt:lpstr>Custom Selectors</vt:lpstr>
      <vt:lpstr>Building a Plugin</vt:lpstr>
      <vt:lpstr>Building a Plugin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jQuery expert</dc:title>
  <cp:lastModifiedBy>Ara Pehlivanian</cp:lastModifiedBy>
  <cp:revision>173</cp:revision>
  <dcterms:modified xsi:type="dcterms:W3CDTF">2014-04-14T09:31:49Z</dcterms:modified>
</cp:coreProperties>
</file>