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1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06EF45-3343-48D6-9E2D-2F1EC89D8EC3}" v="1" dt="2020-11-05T09:59:37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santana" userId="808cb943684c2d8f" providerId="LiveId" clId="{9806EF45-3343-48D6-9E2D-2F1EC89D8EC3}"/>
    <pc:docChg chg="undo custSel modSld">
      <pc:chgData name="sarah santana" userId="808cb943684c2d8f" providerId="LiveId" clId="{9806EF45-3343-48D6-9E2D-2F1EC89D8EC3}" dt="2020-11-05T09:59:57.868" v="10" actId="20577"/>
      <pc:docMkLst>
        <pc:docMk/>
      </pc:docMkLst>
      <pc:sldChg chg="modSp mod">
        <pc:chgData name="sarah santana" userId="808cb943684c2d8f" providerId="LiveId" clId="{9806EF45-3343-48D6-9E2D-2F1EC89D8EC3}" dt="2020-11-05T09:59:57.868" v="10" actId="20577"/>
        <pc:sldMkLst>
          <pc:docMk/>
          <pc:sldMk cId="2260851863" sldId="256"/>
        </pc:sldMkLst>
        <pc:spChg chg="mod">
          <ac:chgData name="sarah santana" userId="808cb943684c2d8f" providerId="LiveId" clId="{9806EF45-3343-48D6-9E2D-2F1EC89D8EC3}" dt="2020-11-05T09:59:57.868" v="10" actId="20577"/>
          <ac:spMkLst>
            <pc:docMk/>
            <pc:sldMk cId="2260851863" sldId="256"/>
            <ac:spMk id="8" creationId="{BA6ED546-E828-4B20-9D77-AE9A948E56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6DF34-D516-4499-B8F6-A601E862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CD4F76-B88F-4A1E-BB26-F9DCE5815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F60D7-63F5-4287-8FB3-FE20BC7E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93E1-DEB1-4640-85EA-CCB25E522668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C72C55-6345-4B35-9607-F80313B5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EE3F04-1557-40C1-B14A-99C5AFA3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BBF-03CF-43B4-8F4F-F3C6451B1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75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B7155-C446-496C-B876-672B8295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228016-ECDE-423D-BF55-8F1099733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594275-92C6-4864-BEBC-6DD558D7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93E1-DEB1-4640-85EA-CCB25E522668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2FA637-209D-4C6E-8937-7A7A765C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450869-B9EE-49CE-A7B0-6D817397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BBF-03CF-43B4-8F4F-F3C6451B1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45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6CA475-EC1D-40CC-8C04-4DCDBE7CA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2F8F5E-DE12-41CE-BEA8-AF155FB2D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4C1882-AC05-4A1D-9E2E-78AC3454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93E1-DEB1-4640-85EA-CCB25E522668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89655F-6094-4F2C-AC04-286D57C6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527635-835E-4BBD-8E7C-F42650AB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BBF-03CF-43B4-8F4F-F3C6451B1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8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F553F-8556-4FE8-937E-5004362D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6AD0C8-951E-420B-8079-5B45C3B1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F629CC-7D93-49AC-9A12-59304880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93E1-DEB1-4640-85EA-CCB25E522668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1149D5-8E65-48B9-A575-C815E75D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4F68D-9968-437E-A85B-DA59C3BE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BBF-03CF-43B4-8F4F-F3C6451B1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02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43F7E-12D6-4D6F-B5CE-3CD4000C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95588-CFD5-4390-9759-D09B0BB17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3FF7A1-B5D0-4DCC-BFE5-54961377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93E1-DEB1-4640-85EA-CCB25E522668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178529-F69E-420B-90CC-A7A6811E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A18253-5AA3-4679-877E-566EC2B6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BBF-03CF-43B4-8F4F-F3C6451B1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5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4DDE2-F717-4F0D-82B8-06991887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A98C5F-517D-4B3A-BC39-E38DF37F0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46A79E-1A0B-47F3-8E46-063D9B194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FCC5D9-2FE6-4889-A41D-1FAD3E48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93E1-DEB1-4640-85EA-CCB25E522668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86B25C-441B-44D3-AC40-7EEA0924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5B79DF-9DFF-4E34-BE16-7FD6EE14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BBF-03CF-43B4-8F4F-F3C6451B1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56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3A299-2257-47F9-87BF-52B98DC6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710DF-896B-4BA0-A59D-82D3DF926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69350F-1C1B-47D4-A2D0-D77F9B339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BE5356-5EAF-4AAD-91E7-DA40CAFA4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3E1FC7-C612-49E7-9421-FE0096D07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45A3FC-ED2A-47F8-A9BE-3D624963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93E1-DEB1-4640-85EA-CCB25E522668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329473-9EDB-4D81-97A8-46B5F4FB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A3DE19-FC67-4DFA-A81C-20C3ADC8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BBF-03CF-43B4-8F4F-F3C6451B1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39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7F597-BFA8-4336-B2BD-72340D84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F6FE8E-839C-4AD1-8200-19C38F35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93E1-DEB1-4640-85EA-CCB25E522668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23ECA6-52AC-4241-B744-A396D34A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A8C7E8-99E4-4DB5-BDFD-141122F5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BBF-03CF-43B4-8F4F-F3C6451B1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8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BF2B26-C498-4E81-BFE8-C581B139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93E1-DEB1-4640-85EA-CCB25E522668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17BFFD-670A-42F6-8F79-F4646C13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D59ED6-A6BD-4423-9F76-1851FFFF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BBF-03CF-43B4-8F4F-F3C6451B1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31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7477E-3E31-4BE3-B27C-0E7CB839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D24C01-97F2-44D8-B534-3CF332EE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4394DF-B80B-422F-B09F-8E5752B5C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ACCDFB-0372-4E1E-B564-C0A89167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93E1-DEB1-4640-85EA-CCB25E522668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7D0C07-25B0-400B-A7F1-BA06C8A5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5A29E7-28C2-4DDE-A489-1D501CD7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BBF-03CF-43B4-8F4F-F3C6451B1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51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861A3-688E-451B-83DD-BBB0A05F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51DD7C-6D3C-4A3B-B5EF-ECD0D5A64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DDABA5-87F9-48E8-AEDB-00361B61D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7CF338-FED5-4FA4-A941-26806958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93E1-DEB1-4640-85EA-CCB25E522668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CD7E1D-56DE-4F32-B47B-227D81AF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B08313-3061-4C94-9688-628A95DD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BBF-03CF-43B4-8F4F-F3C6451B1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98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A918DB-5015-4D49-9D3D-6C4C648D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39C530-76C5-4B06-A708-16F8CA11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5C59DF-9A42-411B-B437-252FC7662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E93E1-DEB1-4640-85EA-CCB25E522668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D00408-F6A3-4DE1-BD89-B204F7B41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F789AB-AEAB-4682-B010-354EAE5AE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FBBF-03CF-43B4-8F4F-F3C6451B1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03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, Retângulo&#10;&#10;Descrição gerada automaticamente">
            <a:extLst>
              <a:ext uri="{FF2B5EF4-FFF2-40B4-BE49-F238E27FC236}">
                <a16:creationId xmlns:a16="http://schemas.microsoft.com/office/drawing/2014/main" id="{9DC433E9-8FBF-4840-A8FC-DA51965D2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C7DAA57F-5A3B-4A29-9A5E-0C710DF7D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74" y="176190"/>
            <a:ext cx="4514851" cy="11446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A6ED546-E828-4B20-9D77-AE9A948E56F6}"/>
              </a:ext>
            </a:extLst>
          </p:cNvPr>
          <p:cNvSpPr txBox="1"/>
          <p:nvPr/>
        </p:nvSpPr>
        <p:spPr>
          <a:xfrm>
            <a:off x="2362200" y="2640221"/>
            <a:ext cx="779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Arquitetura e Organização </a:t>
            </a:r>
            <a:r>
              <a:rPr lang="pt-BR" sz="4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Computadores</a:t>
            </a:r>
            <a:endParaRPr lang="pt-BR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51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Memórias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7CC514-3094-4875-AFC6-7CAA137D34D6}"/>
              </a:ext>
            </a:extLst>
          </p:cNvPr>
          <p:cNvSpPr txBox="1"/>
          <p:nvPr/>
        </p:nvSpPr>
        <p:spPr>
          <a:xfrm>
            <a:off x="552420" y="1296300"/>
            <a:ext cx="9972135" cy="3874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Memórias  são  dispositivos  eletrônicos,  magnéticos  ou  ópticos  capazes  de  armazenar  dados  em forma digital (binária 0 e 1).Programas  para  serem  executados  pelo  processador  devem  estar  armazenados  na  memória principal (MP) ou RAM (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Access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Memory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assim como os dados também. As memórias podem ser classificadas em: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1.Registradores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2.Memória Cache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3.Memória principal (RAM)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4.Memória secundária ou auxiliar.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73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Memórias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7CC514-3094-4875-AFC6-7CAA137D34D6}"/>
              </a:ext>
            </a:extLst>
          </p:cNvPr>
          <p:cNvSpPr txBox="1"/>
          <p:nvPr/>
        </p:nvSpPr>
        <p:spPr>
          <a:xfrm>
            <a:off x="457200" y="1068831"/>
            <a:ext cx="9972135" cy="5850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Registradores: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São dispositivos de armazenamento localizados dentro  do  processador,  que  mantem  dados temporariamente.  São pequenas porções  de  memória  volátil  utilizadas  para  armazenamento temporário de dados como endereços de memória, instruções e dados, enquanto esses dados são manipulados pelo processador (UC e ULA).São as memórias de mais alto custo e as mais rápidas, já que trabalham no ritmo (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)do processador. Como vimos em organização de CPU, existem três tipos de registradores: de Dados, de Instrução e o Contador de Programa.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2.Memoria cache: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memória cache (a pronúncia correta é “cash”, e não “cachê”) é um tipo de memória que trabalha em conjunto com o processador. De fato, todos os processadores atuais trazem uma certa quantidade de memória cache embutida no encapsulamento. O objetivo é potencializar o desempenho do chip de processamento, evitando que fique ocioso por longos períodos.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Memórias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7CC514-3094-4875-AFC6-7CAA137D34D6}"/>
              </a:ext>
            </a:extLst>
          </p:cNvPr>
          <p:cNvSpPr txBox="1"/>
          <p:nvPr/>
        </p:nvSpPr>
        <p:spPr>
          <a:xfrm>
            <a:off x="457200" y="1758675"/>
            <a:ext cx="11050438" cy="4225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Memória Principal ou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Memory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ou Memória Central ou RAM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Programas  para  serem  executados  pelo  processador precisam estar  armazenados  na  memória principal (MP) ou RAM (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AccessMemory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-Memória de Acesso Randômico), bem como os dados a serem processados. É o segundo subsistema mais importante de um computador, constitui-se de um conjunto de posições de armazenamento, cada uma com um identificador único, chamado endereço. Como o próprio nome diz, é uma memória de acesso aleatório (randômico)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evolátil.Dados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são transferidos da e para memória principal em grupos de bits chamados palavras. Que pode ser  um  grupo  de  8,  16,  32  ou  64 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bits.Acessar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uma  palavra  na  memória  exige  um  identificador (endereço). No nível de hardware, cada palavra é identificada por um endereço. O número total de localizações exclusivamente identificáveis na memória é chamado de espaço de endereçamento.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9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Memórias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7CC514-3094-4875-AFC6-7CAA137D34D6}"/>
              </a:ext>
            </a:extLst>
          </p:cNvPr>
          <p:cNvSpPr txBox="1"/>
          <p:nvPr/>
        </p:nvSpPr>
        <p:spPr>
          <a:xfrm>
            <a:off x="457200" y="1758675"/>
            <a:ext cx="11050438" cy="3237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Memória Secundária, Auxiliar ou de Massa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São  dispositivos  de  memória  com  grande  capacidade  para  armazenar  grandes  quantidades  de informações. Não são voláteis (dado não é perdido ao desligar), possui tempo de acesso (tempo de resposta) superior à memória principal. HD tem tempo de resposta da ordem de 10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enquanto memória RAM é da ordem de 70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ns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 Lembrar que 1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10-3segundo e 1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ns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10-9segundo, assim, verifica-se que a RAM é da ordem de 106(109/ 103), ou seja, 1 milhão de vezes mais rápido que HD. O custo, por byte, de HDs é significativamente mais baixo que memória RAM, ou seja, 1GB de RAM é muito mais caro que 1GB de HD.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8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Sistema de numeração </a:t>
            </a:r>
            <a:endParaRPr lang="pt-BR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7CC514-3094-4875-AFC6-7CAA137D34D6}"/>
              </a:ext>
            </a:extLst>
          </p:cNvPr>
          <p:cNvSpPr txBox="1"/>
          <p:nvPr/>
        </p:nvSpPr>
        <p:spPr>
          <a:xfrm>
            <a:off x="457200" y="2050108"/>
            <a:ext cx="11050438" cy="3545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sistema de numeração de um computador é dividido por: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Decimal (Base 10): dígitos 0, 1, 2, 3, 4, 5, 6, 7, 8 e 9-comunicação humana.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Binário (Base 2→21): dígitos 0 e 1-usado em computadores digitais.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Octal (Base 8 →23): dígitos 0, 1, 2, 3, 4, 5, 6 e 7.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Hexadecimal (Base 16 →24): dígitos 0, 1, 2, 3, 4, 5, 6, 7, 8, 9, A, B, C, D, E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F.Foram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tomadas emprestadas  cinco  letras  A,  B,  C,D,  E 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F  para  completar  os  16  símbolos. Usado para representar números grandes (Ex.  endereços de memória), que se mostrados em binário, como realmente é internamente no computador, seria um número muito grande.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0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Sistema de numeração </a:t>
            </a:r>
            <a:endParaRPr lang="pt-BR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8247388-27FC-4FA4-92B5-C7CFA73D563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001259"/>
            <a:ext cx="5840083" cy="5678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131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Sistema de numeração </a:t>
            </a:r>
            <a:endParaRPr lang="pt-BR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170F41-65C1-4A77-ABCC-B84E5DAE7559}"/>
              </a:ext>
            </a:extLst>
          </p:cNvPr>
          <p:cNvSpPr txBox="1"/>
          <p:nvPr/>
        </p:nvSpPr>
        <p:spPr>
          <a:xfrm>
            <a:off x="457200" y="1301693"/>
            <a:ext cx="10808898" cy="5067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quantidade é divido por: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KB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Kilobyte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(~mil bytes) 210= 1.024 bytes ou 103Computador 1ª geração -memória 2KB, 3ª geração 128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KBDisquete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5¼” (diâmetro) 360 KB.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MB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Megabyte (~milhão de bytes) 220= 1.048.576 bytes ou 106Disquete 3,5” -1,44 MB, CD-ROM -700 MB.GB -Gigabyte (~bilhão de bytes) 230= 1.073.741.824 bytes ou 109HD 500 GB, DVD 4.7GB,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Bluray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25GB/50GB.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TB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Terabyte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(trilhão de bytes) 240bytes ou 1012Robô de DLT com 6 fitas de 200 GB total de 1.2 TB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PB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Petabyte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quatrilhão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bytes) 250bytes ou 1015Dados armazenados em uma fitoteca (Ex. CPTEC INPE)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EB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Exabyte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(~Quintilhão) 260bytes ou 1018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ZB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Zettabyte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(~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Sextilhão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270bytes ou 1021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YB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Yottabyte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(~Septilhão) 280bytes ou 1024</a:t>
            </a:r>
          </a:p>
        </p:txBody>
      </p:sp>
    </p:spTree>
    <p:extLst>
      <p:ext uri="{BB962C8B-B14F-4D97-AF65-F5344CB8AC3E}">
        <p14:creationId xmlns:p14="http://schemas.microsoft.com/office/powerpoint/2010/main" val="3174847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ESD</a:t>
            </a:r>
            <a:r>
              <a:rPr lang="pt-BR" sz="3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pt-BR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170F41-65C1-4A77-ABCC-B84E5DAE7559}"/>
              </a:ext>
            </a:extLst>
          </p:cNvPr>
          <p:cNvSpPr txBox="1"/>
          <p:nvPr/>
        </p:nvSpPr>
        <p:spPr>
          <a:xfrm>
            <a:off x="457199" y="1301693"/>
            <a:ext cx="11223625" cy="5191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Electrostatic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Discharge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(ESD) ou Descarga  Eletrostática é um Fluxo de corrente  elétrica que repentinamente flui entre dois objetos de potenciais elétricos diferentes,  causado pelo contato direto ou por um campo eletrostático.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Causas da ESD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Uma das causas dos eventos ESD é a eletricidade estática. Eletricidade estática é o excesso de cargas elétricas em um corpo, estando essas cargas em repouso. Surge quando materiais não condutores(isolantes) são colocados em contato (principalmente atritando-os) e em seguida afastados. Normalmente materiais plásticos.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Exemplos:  andar de sapato ou tênis (borracha ou couro são isolantes) em pisos isolantes como carpetes, tapetes, pisos plásticos etc., pentear cabelos secos com pente de plástico, levantar-se de bancos de tecido no carro, desempacotar embalagens plásticas.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Nestes casos a fricção entre os dois materiais resulta no carregamento, criando um potencial elétrico que pode ocasionar um evento ESD.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10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ESD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170F41-65C1-4A77-ABCC-B84E5DAE7559}"/>
              </a:ext>
            </a:extLst>
          </p:cNvPr>
          <p:cNvSpPr txBox="1"/>
          <p:nvPr/>
        </p:nvSpPr>
        <p:spPr>
          <a:xfrm>
            <a:off x="457199" y="1301693"/>
            <a:ext cx="11223625" cy="5623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Tipos de ESD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forma mais intensa de ESD é o raio.  Ocorre quando um enorme campo elétrico produzido por grandes cargas elétricas nas nuvens, cria um canal condutivo de  ar  ionizado, por onde  passa  uma corrente  poderosa,  podendo  causar  severos  danos  a  pessoas,  danos  a  equipamentos  eletrônicos, incêndios e explosões, caso o ar contenha gases ou partículas inflamáveis.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Como evitar ESD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evitar acidentes com cargas eletrostáticas deve-se, entre outras medidas, utilizar materiais antiestáticos e condutivos, principalmente nas embalagens.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Materiais antiestáticos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são materiais que não acumulam cargas eletrostáticas, mas não impedem que campos eletrostáticos ultrapassem e atinjam os componentes dentro da embalagem.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Material condutivo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 são materiais que não permitem que campos eletrostáticos atravessem a embalagem e atinjam os componentes no interior da embalagem. Adequado para proteger material sensível a estática.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6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ESD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170F41-65C1-4A77-ABCC-B84E5DAE7559}"/>
              </a:ext>
            </a:extLst>
          </p:cNvPr>
          <p:cNvSpPr txBox="1"/>
          <p:nvPr/>
        </p:nvSpPr>
        <p:spPr>
          <a:xfrm>
            <a:off x="457199" y="1301693"/>
            <a:ext cx="11223625" cy="3237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Padrão ANSI ESD</a:t>
            </a: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ANSI/ESD S20.20 é o Padrão de Controle de Descarga Eletrostática (ESD) usado pelos maiores fabricantes de produtos eletrônicos. O padrão fornece requisitos administrativos e técnicos para o estabelecimento, a implementação e a manutenção de um Programa de Controle de ESD para proteger as partes, montagens e equipamentos elétricos ou eletrônicos suscetíveis a dano por ESD. Os benefícios da certificação incluem maior conscientização organizacional sobre ESD, desempenho de processo e controle de produtos aprimorados, qualidade de produtos superior e maior satisfação do cliente.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0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7437C13-8BAA-4FD5-ACF4-8AB6DA2D31BB}"/>
              </a:ext>
            </a:extLst>
          </p:cNvPr>
          <p:cNvSpPr txBox="1"/>
          <p:nvPr/>
        </p:nvSpPr>
        <p:spPr>
          <a:xfrm>
            <a:off x="457200" y="1123272"/>
            <a:ext cx="11569700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disciplina Organização e Arquitetura de Computadores visa apresentar e discutir alguns conceitos e princípios básicos que envolvem a organização interna de um sistema computacional (computador), seus componentes e interconexões, a partir de uma visão crítica quanto à sua estrutura e desempenho. Propõe o reconhecimento e análise das arquiteturas dos processadores, memórias e dispositivos de entrada e saída, bem como o entendimento do funcionamento da arquitetura quanto à execução de programas. Nesse sentido o foco desta disciplina é o modo como ocorre a organização interna dos componentes de um computador (ex.: processador, memória, dispositivos de E/S), no que tange à tecnologia utilizada, suas características e como ocorre a comunicação entre esses componentes.</a:t>
            </a:r>
          </a:p>
          <a:p>
            <a:pPr algn="just">
              <a:lnSpc>
                <a:spcPct val="150000"/>
              </a:lnSpc>
            </a:pPr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417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</a:t>
            </a:r>
          </a:p>
        </p:txBody>
      </p:sp>
    </p:spTree>
    <p:extLst>
      <p:ext uri="{BB962C8B-B14F-4D97-AF65-F5344CB8AC3E}">
        <p14:creationId xmlns:p14="http://schemas.microsoft.com/office/powerpoint/2010/main" val="1341017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, Retângulo&#10;&#10;Descrição gerada automaticamente">
            <a:extLst>
              <a:ext uri="{FF2B5EF4-FFF2-40B4-BE49-F238E27FC236}">
                <a16:creationId xmlns:a16="http://schemas.microsoft.com/office/drawing/2014/main" id="{9DC433E9-8FBF-4840-A8FC-DA51965D2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C7DAA57F-5A3B-4A29-9A5E-0C710DF7D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74" y="176190"/>
            <a:ext cx="4514851" cy="11446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A6ED546-E828-4B20-9D77-AE9A948E56F6}"/>
              </a:ext>
            </a:extLst>
          </p:cNvPr>
          <p:cNvSpPr txBox="1"/>
          <p:nvPr/>
        </p:nvSpPr>
        <p:spPr>
          <a:xfrm>
            <a:off x="1352549" y="2004754"/>
            <a:ext cx="96647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Parabéns! Você chegou ao fim do material. </a:t>
            </a:r>
          </a:p>
          <a:p>
            <a:pPr algn="just"/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CyberMind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agradece a confiança e esperamos que todo o conhecimento adquirido seja aplicado em sua vida profissional. Sucessos!</a:t>
            </a:r>
          </a:p>
        </p:txBody>
      </p:sp>
    </p:spTree>
    <p:extLst>
      <p:ext uri="{BB962C8B-B14F-4D97-AF65-F5344CB8AC3E}">
        <p14:creationId xmlns:p14="http://schemas.microsoft.com/office/powerpoint/2010/main" val="27565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7437C13-8BAA-4FD5-ACF4-8AB6DA2D31BB}"/>
              </a:ext>
            </a:extLst>
          </p:cNvPr>
          <p:cNvSpPr txBox="1"/>
          <p:nvPr/>
        </p:nvSpPr>
        <p:spPr>
          <a:xfrm>
            <a:off x="457200" y="1123272"/>
            <a:ext cx="11569700" cy="153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história do computador se inicia com Alan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Mathison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Turing que criou um dos primeiros projetos para um computador com um programa armazenado chamado ACE</a:t>
            </a:r>
          </a:p>
          <a:p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ACE </a:t>
            </a:r>
          </a:p>
          <a:p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199" y="238471"/>
            <a:ext cx="7703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pt-BR" sz="3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istória da computação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0C3256B-9D7F-4969-A7D7-4914270F68B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2396962"/>
            <a:ext cx="539115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683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7437C13-8BAA-4FD5-ACF4-8AB6DA2D31BB}"/>
              </a:ext>
            </a:extLst>
          </p:cNvPr>
          <p:cNvSpPr txBox="1"/>
          <p:nvPr/>
        </p:nvSpPr>
        <p:spPr>
          <a:xfrm>
            <a:off x="457200" y="1123272"/>
            <a:ext cx="11569700" cy="4740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grande característica do primeiro computador nomeado de ACE era que tinha uma palavra de 48-bits. Utilizava memória tipo </a:t>
            </a:r>
            <a:r>
              <a:rPr lang="pt-BR" sz="200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pt-BR" sz="20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00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 continha cerca de 7000 válvulas. Levava cerca de 448 microssegundos para fazer uma multiplicação.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 a criação desse computador se iniciou a primeira geração de computadores.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Primeira geração se iniciou no ano de 1950 4 anos após o primeiro computador ser criado suas características eram: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Baseados em tecnologia de Válvulas com cerca de 20.000 válvulas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Utilizavam linguagem de máquina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Baixa confiabilidade, quebravam  após  algum  tempo  de  uso  contínuo queimavam  com frequência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Consumiam muita energia</a:t>
            </a:r>
          </a:p>
          <a:p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Nove anos a primeira geração de computadores surgia a segunda geração com o TX-0</a:t>
            </a:r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7479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pt-BR" sz="3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istória da computação </a:t>
            </a:r>
          </a:p>
          <a:p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718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7479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pt-BR" sz="3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istória da computação </a:t>
            </a:r>
          </a:p>
          <a:p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CD3E74A-4FEE-41AB-B6DA-8F23B263723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08" y="1042687"/>
            <a:ext cx="4912922" cy="238631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37B4088-89A5-4551-872D-D940F18BE888}"/>
              </a:ext>
            </a:extLst>
          </p:cNvPr>
          <p:cNvSpPr txBox="1"/>
          <p:nvPr/>
        </p:nvSpPr>
        <p:spPr>
          <a:xfrm>
            <a:off x="328134" y="3752077"/>
            <a:ext cx="11024558" cy="2867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caraterísticas da segunda geração eram: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Computadores baseados em Transistores (amplificadores de cristal substituíram as válvulas)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Utilizavam linguagem de alto nível (FORTRAN e COBOL)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Consumiam menos energia.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Eram mais confiáveis e mais rápidos.</a:t>
            </a:r>
          </a:p>
          <a:p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Seis anos após o inicio da segunda geração surge então a terceira geração de computadores com os computadores da IBM /360</a:t>
            </a: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7479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pt-BR" sz="3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istória da computação </a:t>
            </a:r>
          </a:p>
          <a:p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7B4088-89A5-4551-872D-D940F18BE888}"/>
              </a:ext>
            </a:extLst>
          </p:cNvPr>
          <p:cNvSpPr txBox="1"/>
          <p:nvPr/>
        </p:nvSpPr>
        <p:spPr>
          <a:xfrm>
            <a:off x="328134" y="3062502"/>
            <a:ext cx="11024558" cy="3752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Suas características eram: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•Computadores baseados em Circuitos Integrados -CI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•Transistores  e  outros  componentes  eletrônicos  miniaturizados  e  montados  em  um  chip -Microprocessador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Muito mais confiáveis e rápidos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Muito menores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Baixo consumo de energia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Menor custo</a:t>
            </a:r>
          </a:p>
          <a:p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Dez anos após o inicio da terceira geração então surge o IBM -PC XT 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AE0C5D-24BC-48B3-8E58-D89EA889CD5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635"/>
            <a:ext cx="5029200" cy="218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311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7479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pt-BR" sz="3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istória da computação </a:t>
            </a:r>
          </a:p>
          <a:p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7B4088-89A5-4551-872D-D940F18BE888}"/>
              </a:ext>
            </a:extLst>
          </p:cNvPr>
          <p:cNvSpPr txBox="1"/>
          <p:nvPr/>
        </p:nvSpPr>
        <p:spPr>
          <a:xfrm>
            <a:off x="328134" y="3680461"/>
            <a:ext cx="11024558" cy="2888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dos primeiros computadores domésticos criados iniciando assim a quarta geração de computadores caracterizada por: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Microcomputadores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Placas de circuitos impresso com sistemas completos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•Calculadoras desktop (Altair 8800)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•Redes de computadores</a:t>
            </a:r>
          </a:p>
          <a:p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por fim no ano de 1985 dez anos após a quarta geração se inicia a quinta e atual geração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2AB2FF1-3265-4631-B6AD-2B40D79C4A5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44136"/>
            <a:ext cx="3779520" cy="2613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55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História da computação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6EEE713-6868-4A32-BED4-A901ACDC3FD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5" y="1123273"/>
            <a:ext cx="5388610" cy="303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C7CC514-3094-4875-AFC6-7CAA137D34D6}"/>
              </a:ext>
            </a:extLst>
          </p:cNvPr>
          <p:cNvSpPr txBox="1"/>
          <p:nvPr/>
        </p:nvSpPr>
        <p:spPr>
          <a:xfrm>
            <a:off x="582295" y="4397679"/>
            <a:ext cx="9972135" cy="2132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Caracterizado por: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Laptops e palmtops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Aperfeiçoamento dos meios de armazenamento secundários (CD-ROM, DVD etc.)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Uso de multimídia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Realidade virtual</a:t>
            </a:r>
          </a:p>
        </p:txBody>
      </p:sp>
    </p:spTree>
    <p:extLst>
      <p:ext uri="{BB962C8B-B14F-4D97-AF65-F5344CB8AC3E}">
        <p14:creationId xmlns:p14="http://schemas.microsoft.com/office/powerpoint/2010/main" val="289851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7CC514-3094-4875-AFC6-7CAA137D34D6}"/>
              </a:ext>
            </a:extLst>
          </p:cNvPr>
          <p:cNvSpPr txBox="1"/>
          <p:nvPr/>
        </p:nvSpPr>
        <p:spPr>
          <a:xfrm>
            <a:off x="552420" y="1296300"/>
            <a:ext cx="9972135" cy="5110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UCP ou CPU (Central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Processing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Unit) é um chip, microprocessador, construído e programado pelo fabricante para executar instruções. É o cérebro do computador. Responsável pelo processamento e execução dos programas armazenados na Memória Principal e suas principais funções são executar as instruções e controlar as operações no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computador.Executa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instruções  internas  (microcódigo gravado  pelo  fabricante)  em  conformidade  com  as instruções externas que recebe dos programas. Tudo o  que  acontece  em  um  computador  é  controlado  pela  CPU,  que  gerencia  todos  os  recursos disponíveis ao processamento dos dados. É encaixado na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placa-mãe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ou mainboard que fica alojada dentro do gabinete do computador. Principais fabricantes de microprocessadores:  Intel,  AMD,  Motorola  (Macintosh),  IBM,  Sun,  VIA, Power PC etc. Microprocessadores para smartphones: Samsung (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Exynos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Nvidia (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Tegrax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Apple (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Ax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Qualcomm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snapdragon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Intel (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Atom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).Microprocessadores  para  PC:  Intel Core  i9, Core  i7,  Core  i5,  Core  i3,  Pentium  4,  Xeon,  Celeron, Sempron, Athlon, </a:t>
            </a:r>
            <a:r>
              <a:rPr lang="pt-BR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Spark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Motorola 68000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2051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LIVIA PASCOAL DA SILVA ARAUJO</dc:creator>
  <cp:lastModifiedBy>sarah santana</cp:lastModifiedBy>
  <cp:revision>2</cp:revision>
  <dcterms:created xsi:type="dcterms:W3CDTF">2020-10-19T16:21:43Z</dcterms:created>
  <dcterms:modified xsi:type="dcterms:W3CDTF">2020-11-05T10:00:02Z</dcterms:modified>
</cp:coreProperties>
</file>