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6DF34-D516-4499-B8F6-A601E862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CD4F76-B88F-4A1E-BB26-F9DCE5815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F60D7-63F5-4287-8FB3-FE20BC7E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72C55-6345-4B35-9607-F80313B5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E3F04-1557-40C1-B14A-99C5AFA3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75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B7155-C446-496C-B876-672B8295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228016-ECDE-423D-BF55-8F1099733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94275-92C6-4864-BEBC-6DD558D7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FA637-209D-4C6E-8937-7A7A765C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50869-B9EE-49CE-A7B0-6D817397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5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CA475-EC1D-40CC-8C04-4DCDBE7CA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2F8F5E-DE12-41CE-BEA8-AF155FB2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C1882-AC05-4A1D-9E2E-78AC3454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9655F-6094-4F2C-AC04-286D57C6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27635-835E-4BBD-8E7C-F42650AB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8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F553F-8556-4FE8-937E-5004362D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AD0C8-951E-420B-8079-5B45C3B1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F629CC-7D93-49AC-9A12-59304880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149D5-8E65-48B9-A575-C815E75D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4F68D-9968-437E-A85B-DA59C3BE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02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43F7E-12D6-4D6F-B5CE-3CD4000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95588-CFD5-4390-9759-D09B0BB1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FF7A1-B5D0-4DCC-BFE5-54961377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178529-F69E-420B-90CC-A7A6811E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18253-5AA3-4679-877E-566EC2B6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50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4DDE2-F717-4F0D-82B8-06991887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98C5F-517D-4B3A-BC39-E38DF37F0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46A79E-1A0B-47F3-8E46-063D9B194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FCC5D9-2FE6-4889-A41D-1FAD3E48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86B25C-441B-44D3-AC40-7EEA0924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5B79DF-9DFF-4E34-BE16-7FD6EE14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56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3A299-2257-47F9-87BF-52B98DC6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F710DF-896B-4BA0-A59D-82D3DF92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69350F-1C1B-47D4-A2D0-D77F9B339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BE5356-5EAF-4AAD-91E7-DA40CAFA4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3E1FC7-C612-49E7-9421-FE0096D07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45A3FC-ED2A-47F8-A9BE-3D624963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329473-9EDB-4D81-97A8-46B5F4FB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A3DE19-FC67-4DFA-A81C-20C3ADC8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39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7F597-BFA8-4336-B2BD-72340D84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F6FE8E-839C-4AD1-8200-19C38F35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23ECA6-52AC-4241-B744-A396D34A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A8C7E8-99E4-4DB5-BDFD-141122F5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BF2B26-C498-4E81-BFE8-C581B139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17BFFD-670A-42F6-8F79-F4646C1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D59ED6-A6BD-4423-9F76-1851FFFF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31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477E-3E31-4BE3-B27C-0E7CB839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D24C01-97F2-44D8-B534-3CF332EE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4394DF-B80B-422F-B09F-8E5752B5C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ACCDFB-0372-4E1E-B564-C0A8916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7D0C07-25B0-400B-A7F1-BA06C8A5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5A29E7-28C2-4DDE-A489-1D501CD7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861A3-688E-451B-83DD-BBB0A05F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51DD7C-6D3C-4A3B-B5EF-ECD0D5A64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DDABA5-87F9-48E8-AEDB-00361B61D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7CF338-FED5-4FA4-A941-26806958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CD7E1D-56DE-4F32-B47B-227D81AF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B08313-3061-4C94-9688-628A95DD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98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A918DB-5015-4D49-9D3D-6C4C648D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39C530-76C5-4B06-A708-16F8CA11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5C59DF-9A42-411B-B437-252FC7662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93E1-DEB1-4640-85EA-CCB25E522668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00408-F6A3-4DE1-BD89-B204F7B41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F789AB-AEAB-4682-B010-354EAE5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FBBF-03CF-43B4-8F4F-F3C6451B1E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03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9DC433E9-8FBF-4840-A8FC-DA51965D2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C7DAA57F-5A3B-4A29-9A5E-0C710DF7D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74" y="176190"/>
            <a:ext cx="4514851" cy="11446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A6ED546-E828-4B20-9D77-AE9A948E56F6}"/>
              </a:ext>
            </a:extLst>
          </p:cNvPr>
          <p:cNvSpPr txBox="1"/>
          <p:nvPr/>
        </p:nvSpPr>
        <p:spPr>
          <a:xfrm>
            <a:off x="2362200" y="2640221"/>
            <a:ext cx="779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 Discreta</a:t>
            </a:r>
          </a:p>
        </p:txBody>
      </p:sp>
    </p:spTree>
    <p:extLst>
      <p:ext uri="{BB962C8B-B14F-4D97-AF65-F5344CB8AC3E}">
        <p14:creationId xmlns:p14="http://schemas.microsoft.com/office/powerpoint/2010/main" val="226085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094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a tabela verdade?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2676E5-F0E5-4D46-A09E-2DA020154069}"/>
              </a:ext>
            </a:extLst>
          </p:cNvPr>
          <p:cNvSpPr txBox="1"/>
          <p:nvPr/>
        </p:nvSpPr>
        <p:spPr>
          <a:xfrm>
            <a:off x="457200" y="1318604"/>
            <a:ext cx="10912415" cy="3999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125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 o objetivo de colocarmos todas as possibilidades possíveis de valores lógicos na tabela, devemos preencher cada coluna com 2</a:t>
            </a:r>
            <a:r>
              <a:rPr lang="pt-BR" sz="20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n-k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valores verdadeiros seguidos de 2</a:t>
            </a:r>
            <a:r>
              <a:rPr lang="pt-BR" sz="20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n-k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valores falsos, com k variando de 1 até n.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125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Depois de preencher a tabela com os valores lógicos das proposições, devemos adicionar colunas relativas as proposições com os conectivos.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Exemplo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125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Construa a tabela verdade da proposição P(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p,q,r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=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p^q^r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Solução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125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Neste exemplo, a proposição é formada por 3 sentenças (p, q e r). Para construir a tabela verdade, utilizaremos o seguinte esquema: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a tabela verdade?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6" name="Imagem 5" descr="Tabela verdade">
            <a:extLst>
              <a:ext uri="{FF2B5EF4-FFF2-40B4-BE49-F238E27FC236}">
                <a16:creationId xmlns:a16="http://schemas.microsoft.com/office/drawing/2014/main" id="{80D2D8BF-A9B1-44D0-BC3A-34F9B0D812E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483"/>
            <a:ext cx="9238891" cy="45814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E1C53A3-9387-40FE-9D6E-66E3EAA768A1}"/>
              </a:ext>
            </a:extLst>
          </p:cNvPr>
          <p:cNvSpPr txBox="1"/>
          <p:nvPr/>
        </p:nvSpPr>
        <p:spPr>
          <a:xfrm>
            <a:off x="457200" y="5839977"/>
            <a:ext cx="10488163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1125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Portanto, a tabela verdade da sentença terá 8 linhas e será verdadeira quando todas as proposições também forem verdadeiras.</a:t>
            </a:r>
            <a:endParaRPr lang="pt-BR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0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Leis de Morgan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31BDC4-24B3-42C6-92BF-B96055560C48}"/>
              </a:ext>
            </a:extLst>
          </p:cNvPr>
          <p:cNvSpPr txBox="1"/>
          <p:nvPr/>
        </p:nvSpPr>
        <p:spPr>
          <a:xfrm>
            <a:off x="457200" y="1497546"/>
            <a:ext cx="11102196" cy="474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Quem foi Augustus de Morgan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Augustus de Morgan foi um matemático e lógico indiano, nascido em 27 de junho de 1806 em madurai, na índia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Morgan ficou cego de um olho poucas semanas após seu nascimento em 1923 na Universidade de Cambridge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Morgan foi o primeiro a utilizar o termo” indução matemática” , sua obra “formal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”(logica formal), em 1847 apresentou o que hoje conhecemos como Leis de Morgan.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é a lei de Morgan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explicar as Leis de Morgan é necessário explicar a lógica argumentativa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lógica argumentativa de divide em: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Proposição – Uma proposição é a afirmação de que algo é verdadeiro. Após analisarmos qualquer proposição, podemos defini-la como verdadeira ou falsa. Exemplo: “o céu é azul”.</a:t>
            </a:r>
          </a:p>
        </p:txBody>
      </p:sp>
    </p:spTree>
    <p:extLst>
      <p:ext uri="{BB962C8B-B14F-4D97-AF65-F5344CB8AC3E}">
        <p14:creationId xmlns:p14="http://schemas.microsoft.com/office/powerpoint/2010/main" val="391054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Leis de Morgan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99A77CE-0929-45E1-821F-84D7378BA33B}"/>
              </a:ext>
            </a:extLst>
          </p:cNvPr>
          <p:cNvSpPr txBox="1"/>
          <p:nvPr/>
        </p:nvSpPr>
        <p:spPr>
          <a:xfrm>
            <a:off x="457200" y="1227463"/>
            <a:ext cx="11223625" cy="464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Negação –  É a mudança do valor lógico de uma proposição. A negação de uma proposição verdadeira é falsa. A negação de uma proposição falsa é verdadeira. O símbolo da negação é o til (~).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Conjunção – Proposições compostas em que está presente o conectivo “e”. Exemplo: “o céu é azul e as nuvens são brancas”. O símbolo da conjunção é semelhante à letra “v” invertida (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Disjunção – É uma proposição composta em que as partes estejam unidas pelo conectivo “ou”. Exemplo: “o céu é azul ou os pássaros são pretos”. O símbolo da disjunção é semelhante à letra “v” (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primeira Lei de Morgan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linguagem simples podemos dizer o seguinte: negar duas proposições ligadas com “e” – ou seja, uma conjunção – é o mesmo que negar duas proposições e ligá-las com “ou” (ou seja, transformá-las em uma disjunção.</a:t>
            </a:r>
          </a:p>
        </p:txBody>
      </p:sp>
    </p:spTree>
    <p:extLst>
      <p:ext uri="{BB962C8B-B14F-4D97-AF65-F5344CB8AC3E}">
        <p14:creationId xmlns:p14="http://schemas.microsoft.com/office/powerpoint/2010/main" val="374977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Leis de Morgan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50B8F6-0030-44E6-BBFB-3F57F9569F36}"/>
              </a:ext>
            </a:extLst>
          </p:cNvPr>
          <p:cNvSpPr txBox="1"/>
          <p:nvPr/>
        </p:nvSpPr>
        <p:spPr>
          <a:xfrm>
            <a:off x="324599" y="1076453"/>
            <a:ext cx="11031627" cy="5455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 que “p” e “q” são duas proposições. O que acabei de afirmar pode ser escrito da seguinte forma, simbolicamente: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(p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q) = (~ p)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(~ q)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ficar mais claro: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(p e q) é igual a (não p) ou (não q).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a exemplos práticos: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Sendo “p” igual a “Pedro é marinheiro”.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562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Leis de Morgan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50B8F6-0030-44E6-BBFB-3F57F9569F36}"/>
              </a:ext>
            </a:extLst>
          </p:cNvPr>
          <p:cNvSpPr txBox="1"/>
          <p:nvPr/>
        </p:nvSpPr>
        <p:spPr>
          <a:xfrm>
            <a:off x="324599" y="1076453"/>
            <a:ext cx="1103162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15599D-7505-4497-9B85-6EAF878D70C2}"/>
              </a:ext>
            </a:extLst>
          </p:cNvPr>
          <p:cNvSpPr txBox="1"/>
          <p:nvPr/>
        </p:nvSpPr>
        <p:spPr>
          <a:xfrm>
            <a:off x="324599" y="1200857"/>
            <a:ext cx="11031626" cy="4850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Sendo “q” igual a “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Queila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artista”.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Então, podemos ter como exemplo da primeira Lei de Morgan o seguinte: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(Pedro é marinheiro e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Queila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artista) é o mesmo que (Pedro não é marinheiro ou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Queila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é artista).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Finalmente, sendo ainda mais claro: negar que “Pedro é marinheiro e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Queila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artista” é o mesmo que afirmar que “Ou Pedro não é marinheiro ou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Queila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é artista”.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segunda Lei de Morgan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vamos à Segunda Lei. Em português claro ela diz que negar duas proposições ligadas por “ou” é o mesmo que negar as duas proposições e juntá-las com “e”.</a:t>
            </a:r>
          </a:p>
        </p:txBody>
      </p:sp>
    </p:spTree>
    <p:extLst>
      <p:ext uri="{BB962C8B-B14F-4D97-AF65-F5344CB8AC3E}">
        <p14:creationId xmlns:p14="http://schemas.microsoft.com/office/powerpoint/2010/main" val="388767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Leis de Morgan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50B8F6-0030-44E6-BBFB-3F57F9569F36}"/>
              </a:ext>
            </a:extLst>
          </p:cNvPr>
          <p:cNvSpPr txBox="1"/>
          <p:nvPr/>
        </p:nvSpPr>
        <p:spPr>
          <a:xfrm>
            <a:off x="324599" y="1076453"/>
            <a:ext cx="1103162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15599D-7505-4497-9B85-6EAF878D70C2}"/>
              </a:ext>
            </a:extLst>
          </p:cNvPr>
          <p:cNvSpPr txBox="1"/>
          <p:nvPr/>
        </p:nvSpPr>
        <p:spPr>
          <a:xfrm>
            <a:off x="324599" y="1200857"/>
            <a:ext cx="11031626" cy="5455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Novamente considerando “p” e “q” duas proposições, temos a seguinte representação simbólica: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(p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q) = (~ p)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(~ q)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ficar mais claro: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(p ou q) é igual a (não p) e (não q).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Tomando as mesmas proposições da Primeira Lei como exemplo, temos o seguinte: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(Pedro é marinheiro ou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Queila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artista) é o mesmo que (Pedro não é marinheiro e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Queila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é artista).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6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Leis de Morgan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50B8F6-0030-44E6-BBFB-3F57F9569F36}"/>
              </a:ext>
            </a:extLst>
          </p:cNvPr>
          <p:cNvSpPr txBox="1"/>
          <p:nvPr/>
        </p:nvSpPr>
        <p:spPr>
          <a:xfrm>
            <a:off x="324599" y="1076453"/>
            <a:ext cx="1103162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15599D-7505-4497-9B85-6EAF878D70C2}"/>
              </a:ext>
            </a:extLst>
          </p:cNvPr>
          <p:cNvSpPr txBox="1"/>
          <p:nvPr/>
        </p:nvSpPr>
        <p:spPr>
          <a:xfrm>
            <a:off x="324599" y="1200857"/>
            <a:ext cx="11031626" cy="3662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entender melhor: negar que “Pedro é marinheiro ou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Queila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artista” é igual a afirmar que Pedro não é marinheiro e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Queila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não é artista”.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Expressões da Lei de Morgan: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PRIMEIRA LEI DE MORGAN: ~ (p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q) = (~ p)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(~ q)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SEGUNDA LEI DE MORGAN: ~ (p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q) = (~ p)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(~ q)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0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50B8F6-0030-44E6-BBFB-3F57F9569F36}"/>
              </a:ext>
            </a:extLst>
          </p:cNvPr>
          <p:cNvSpPr txBox="1"/>
          <p:nvPr/>
        </p:nvSpPr>
        <p:spPr>
          <a:xfrm>
            <a:off x="324599" y="1076453"/>
            <a:ext cx="1103162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15599D-7505-4497-9B85-6EAF878D70C2}"/>
              </a:ext>
            </a:extLst>
          </p:cNvPr>
          <p:cNvSpPr txBox="1"/>
          <p:nvPr/>
        </p:nvSpPr>
        <p:spPr>
          <a:xfrm>
            <a:off x="324599" y="1200857"/>
            <a:ext cx="11031626" cy="245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Definição 1: Um Grafo G = (V, E) consiste em V, um conjunto não vazio de vértices (ou nós), e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um conjunto de arestas. Cada aresta tem um ou dois vértices associados a ela, chamados de suas extremidades. Dizemos que uma aresta liga ou conecta suas extremidades. </a:t>
            </a:r>
          </a:p>
          <a:p>
            <a:pPr lvl="0">
              <a:lnSpc>
                <a:spcPct val="107000"/>
              </a:lnSpc>
            </a:pP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OBS: O conjunto de vértices V de G pode ser infinito. Este é chamado de Grafo infinito. Caso contrário é um Grafo finito.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838">
            <a:extLst>
              <a:ext uri="{FF2B5EF4-FFF2-40B4-BE49-F238E27FC236}">
                <a16:creationId xmlns:a16="http://schemas.microsoft.com/office/drawing/2014/main" id="{AC9D3048-ACC0-487E-8271-CCD83BB331A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6595" y="3429000"/>
            <a:ext cx="4477026" cy="30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50B8F6-0030-44E6-BBFB-3F57F9569F36}"/>
              </a:ext>
            </a:extLst>
          </p:cNvPr>
          <p:cNvSpPr txBox="1"/>
          <p:nvPr/>
        </p:nvSpPr>
        <p:spPr>
          <a:xfrm>
            <a:off x="324599" y="1076453"/>
            <a:ext cx="1103162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15599D-7505-4497-9B85-6EAF878D70C2}"/>
              </a:ext>
            </a:extLst>
          </p:cNvPr>
          <p:cNvSpPr txBox="1"/>
          <p:nvPr/>
        </p:nvSpPr>
        <p:spPr>
          <a:xfrm>
            <a:off x="324599" y="1200857"/>
            <a:ext cx="11031626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Definição 2 : Um Grafo orientado (ou dígrafo) (V, E) consiste em V, um conjunto não vazio de vértices (ou nós), e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um conjunto de arestas. E cada aresta orientada está associada a um par ordenado de vértices. É dito que aresta orientada associada ao par ordenado (u, v) começa em u e termina em v.</a:t>
            </a:r>
          </a:p>
        </p:txBody>
      </p:sp>
      <p:pic>
        <p:nvPicPr>
          <p:cNvPr id="11" name="Picture 2397">
            <a:extLst>
              <a:ext uri="{FF2B5EF4-FFF2-40B4-BE49-F238E27FC236}">
                <a16:creationId xmlns:a16="http://schemas.microsoft.com/office/drawing/2014/main" id="{5BD4F66F-5CC7-4AE3-BF6C-FD8ED2D7A0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" y="2816650"/>
            <a:ext cx="5971090" cy="31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437C13-8BAA-4FD5-ACF4-8AB6DA2D31BB}"/>
              </a:ext>
            </a:extLst>
          </p:cNvPr>
          <p:cNvSpPr txBox="1"/>
          <p:nvPr/>
        </p:nvSpPr>
        <p:spPr>
          <a:xfrm>
            <a:off x="457200" y="1123272"/>
            <a:ext cx="1156970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é? – página 1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a tabela verdade – página 2 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de Morgan – Página 10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 – página 16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417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</p:txBody>
      </p:sp>
    </p:spTree>
    <p:extLst>
      <p:ext uri="{BB962C8B-B14F-4D97-AF65-F5344CB8AC3E}">
        <p14:creationId xmlns:p14="http://schemas.microsoft.com/office/powerpoint/2010/main" val="1341017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50B8F6-0030-44E6-BBFB-3F57F9569F36}"/>
              </a:ext>
            </a:extLst>
          </p:cNvPr>
          <p:cNvSpPr txBox="1"/>
          <p:nvPr/>
        </p:nvSpPr>
        <p:spPr>
          <a:xfrm>
            <a:off x="324599" y="1076453"/>
            <a:ext cx="1103162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15599D-7505-4497-9B85-6EAF878D70C2}"/>
              </a:ext>
            </a:extLst>
          </p:cNvPr>
          <p:cNvSpPr txBox="1"/>
          <p:nvPr/>
        </p:nvSpPr>
        <p:spPr>
          <a:xfrm>
            <a:off x="324599" y="1200857"/>
            <a:ext cx="11031626" cy="1497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Tipos: Grafo Simples: cada aresta conecta dois vértices diferentes {u, v}.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Multigrafos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arestas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multiplas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várias arestas conectadas ao mesmo vértices. Multiplicidade m. Laços: Arestas que conectam um vértices a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sí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mesmo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3186">
            <a:extLst>
              <a:ext uri="{FF2B5EF4-FFF2-40B4-BE49-F238E27FC236}">
                <a16:creationId xmlns:a16="http://schemas.microsoft.com/office/drawing/2014/main" id="{8798F472-59D3-45C6-B976-190F62829F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" y="2878223"/>
            <a:ext cx="6533180" cy="31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2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&#10;&#10;Descrição gerada automaticamente">
            <a:extLst>
              <a:ext uri="{FF2B5EF4-FFF2-40B4-BE49-F238E27FC236}">
                <a16:creationId xmlns:a16="http://schemas.microsoft.com/office/drawing/2014/main" id="{9DC433E9-8FBF-4840-A8FC-DA51965D2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C7DAA57F-5A3B-4A29-9A5E-0C710DF7D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74" y="176190"/>
            <a:ext cx="4514851" cy="114461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A6ED546-E828-4B20-9D77-AE9A948E56F6}"/>
              </a:ext>
            </a:extLst>
          </p:cNvPr>
          <p:cNvSpPr txBox="1"/>
          <p:nvPr/>
        </p:nvSpPr>
        <p:spPr>
          <a:xfrm>
            <a:off x="1352549" y="2004754"/>
            <a:ext cx="96647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Parabéns! Você chegou ao fim do material. </a:t>
            </a:r>
          </a:p>
          <a:p>
            <a:pPr algn="just"/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CyberMind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agradece a confiança e esperamos que todo o conhecimento adquirido seja aplicado em sua vida profissional. Sucessos!</a:t>
            </a:r>
          </a:p>
        </p:txBody>
      </p:sp>
    </p:spTree>
    <p:extLst>
      <p:ext uri="{BB962C8B-B14F-4D97-AF65-F5344CB8AC3E}">
        <p14:creationId xmlns:p14="http://schemas.microsoft.com/office/powerpoint/2010/main" val="27565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437C13-8BAA-4FD5-ACF4-8AB6DA2D31BB}"/>
              </a:ext>
            </a:extLst>
          </p:cNvPr>
          <p:cNvSpPr txBox="1"/>
          <p:nvPr/>
        </p:nvSpPr>
        <p:spPr>
          <a:xfrm>
            <a:off x="457200" y="1123272"/>
            <a:ext cx="115697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matemática discreta (ou, como por vezes também é apelidada, matemática finita ou matemática combinatória) é a parte da Matemática devotada ao estudo de objetos e estruturas discretas ou finitas (discreta significa que é formada por elementos distintos desconexos entre si).</a:t>
            </a:r>
            <a:endParaRPr lang="pt-BR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417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683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437C13-8BAA-4FD5-ACF4-8AB6DA2D31BB}"/>
              </a:ext>
            </a:extLst>
          </p:cNvPr>
          <p:cNvSpPr txBox="1"/>
          <p:nvPr/>
        </p:nvSpPr>
        <p:spPr>
          <a:xfrm>
            <a:off x="457200" y="1123272"/>
            <a:ext cx="11569700" cy="466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proposição composta que é verdadeira, qualquer que sejam os valores-verdade das proposições que ocorrem nela, é chamada de Tautologia.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proposição composta que é sempre falsa, qualquer que seja o valor-verdade das proposições que a compõem, é chamada de Contradição.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proposição composta que não é Tautologia nem Contradição é chamada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Contingência</a:t>
            </a:r>
          </a:p>
          <a:p>
            <a:pPr algn="just">
              <a:lnSpc>
                <a:spcPct val="150000"/>
              </a:lnSpc>
            </a:pP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 1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construir exemplos de tautologias e contradições usando apenas uma variável proposicional. Considere a tabela-verdade de p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e p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p, abaixo.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sempre verdade -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uma tautologia.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 </a:t>
            </a:r>
            <a:r>
              <a:rPr lang="pt-BR" sz="200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sempre falsa - 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uma contradi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çã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</a:t>
            </a:r>
          </a:p>
          <a:p>
            <a:pPr algn="just">
              <a:lnSpc>
                <a:spcPct val="150000"/>
              </a:lnSpc>
            </a:pP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71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a tabela verdade?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1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33" y="12340"/>
            <a:ext cx="12254265" cy="6893024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71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a tabela verdade?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2605589-4727-4A52-90E6-65EFBEEA1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76132"/>
              </p:ext>
            </p:extLst>
          </p:nvPr>
        </p:nvGraphicFramePr>
        <p:xfrm>
          <a:off x="586595" y="1123272"/>
          <a:ext cx="3450568" cy="1807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2642">
                  <a:extLst>
                    <a:ext uri="{9D8B030D-6E8A-4147-A177-3AD203B41FA5}">
                      <a16:colId xmlns:a16="http://schemas.microsoft.com/office/drawing/2014/main" val="1575938065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1742218641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4027151363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2272984008"/>
                    </a:ext>
                  </a:extLst>
                </a:gridCol>
              </a:tblGrid>
              <a:tr h="6882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¬p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p ∨ ¬p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 ∧ ¬p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518729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v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404170"/>
                  </a:ext>
                </a:extLst>
              </a:tr>
              <a:tr h="5595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f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14222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8B1DA6-1AA0-43FE-921E-2F628EC77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79700"/>
              </p:ext>
            </p:extLst>
          </p:nvPr>
        </p:nvGraphicFramePr>
        <p:xfrm>
          <a:off x="457200" y="3940555"/>
          <a:ext cx="4710024" cy="2678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5012">
                  <a:extLst>
                    <a:ext uri="{9D8B030D-6E8A-4147-A177-3AD203B41FA5}">
                      <a16:colId xmlns:a16="http://schemas.microsoft.com/office/drawing/2014/main" val="1982796454"/>
                    </a:ext>
                  </a:extLst>
                </a:gridCol>
                <a:gridCol w="2355012">
                  <a:extLst>
                    <a:ext uri="{9D8B030D-6E8A-4147-A177-3AD203B41FA5}">
                      <a16:colId xmlns:a16="http://schemas.microsoft.com/office/drawing/2014/main" val="571024496"/>
                    </a:ext>
                  </a:extLst>
                </a:gridCol>
              </a:tblGrid>
              <a:tr h="6723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~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Negação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12256"/>
                  </a:ext>
                </a:extLst>
              </a:tr>
              <a:tr h="501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^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43526"/>
                  </a:ext>
                </a:extLst>
              </a:tr>
              <a:tr h="501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Ou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062686"/>
                  </a:ext>
                </a:extLst>
              </a:tr>
              <a:tr h="501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-&gt;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Se, então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72424"/>
                  </a:ext>
                </a:extLst>
              </a:tr>
              <a:tr h="501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&lt;-&gt;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Se, e somente se,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04391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1046991-4B35-4082-9D08-909EC0656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17" y="3316166"/>
            <a:ext cx="39163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Significados dos símbolos: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6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a tabela verdade?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DEA96D1-D222-459E-AF0E-27A0C27BD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51869"/>
              </p:ext>
            </p:extLst>
          </p:nvPr>
        </p:nvGraphicFramePr>
        <p:xfrm>
          <a:off x="764815" y="1895917"/>
          <a:ext cx="2319128" cy="143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564">
                  <a:extLst>
                    <a:ext uri="{9D8B030D-6E8A-4147-A177-3AD203B41FA5}">
                      <a16:colId xmlns:a16="http://schemas.microsoft.com/office/drawing/2014/main" val="2787776729"/>
                    </a:ext>
                  </a:extLst>
                </a:gridCol>
                <a:gridCol w="1159564">
                  <a:extLst>
                    <a:ext uri="{9D8B030D-6E8A-4147-A177-3AD203B41FA5}">
                      <a16:colId xmlns:a16="http://schemas.microsoft.com/office/drawing/2014/main" val="1732654153"/>
                    </a:ext>
                  </a:extLst>
                </a:gridCol>
              </a:tblGrid>
              <a:tr h="496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p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~p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567759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9891031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V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002351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C169739-1D07-444A-9E08-EEBB17754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05090"/>
              </p:ext>
            </p:extLst>
          </p:nvPr>
        </p:nvGraphicFramePr>
        <p:xfrm>
          <a:off x="764815" y="4636103"/>
          <a:ext cx="2683029" cy="19389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343">
                  <a:extLst>
                    <a:ext uri="{9D8B030D-6E8A-4147-A177-3AD203B41FA5}">
                      <a16:colId xmlns:a16="http://schemas.microsoft.com/office/drawing/2014/main" val="3786890944"/>
                    </a:ext>
                  </a:extLst>
                </a:gridCol>
                <a:gridCol w="894343">
                  <a:extLst>
                    <a:ext uri="{9D8B030D-6E8A-4147-A177-3AD203B41FA5}">
                      <a16:colId xmlns:a16="http://schemas.microsoft.com/office/drawing/2014/main" val="1685452442"/>
                    </a:ext>
                  </a:extLst>
                </a:gridCol>
                <a:gridCol w="894343">
                  <a:extLst>
                    <a:ext uri="{9D8B030D-6E8A-4147-A177-3AD203B41FA5}">
                      <a16:colId xmlns:a16="http://schemas.microsoft.com/office/drawing/2014/main" val="2292803263"/>
                    </a:ext>
                  </a:extLst>
                </a:gridCol>
              </a:tblGrid>
              <a:tr h="483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p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q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p^q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396591"/>
                  </a:ext>
                </a:extLst>
              </a:tr>
              <a:tr h="35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9512276"/>
                  </a:ext>
                </a:extLst>
              </a:tr>
              <a:tr h="374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4366705"/>
                  </a:ext>
                </a:extLst>
              </a:tr>
              <a:tr h="3537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459518"/>
                  </a:ext>
                </a:extLst>
              </a:tr>
              <a:tr h="3742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F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2847831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C77004-FAD8-4AC0-949D-57EB532B0D2D}"/>
              </a:ext>
            </a:extLst>
          </p:cNvPr>
          <p:cNvSpPr txBox="1"/>
          <p:nvPr/>
        </p:nvSpPr>
        <p:spPr>
          <a:xfrm>
            <a:off x="681487" y="1067194"/>
            <a:ext cx="6409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 verdade da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NEGAÇÃO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(~) é verdadeira (ou falsa) se e somente se </a:t>
            </a:r>
            <a:r>
              <a:rPr kumimoji="0" lang="pt-BR" altLang="pt-BR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falsa (ou verdadeira):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A0B814-15A4-4F4E-8289-6423DF38022B}"/>
              </a:ext>
            </a:extLst>
          </p:cNvPr>
          <p:cNvSpPr txBox="1"/>
          <p:nvPr/>
        </p:nvSpPr>
        <p:spPr>
          <a:xfrm>
            <a:off x="457200" y="3807380"/>
            <a:ext cx="6409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 verdade da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CONJUNÇÃO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conjunção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p^q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verdadeira se e somente se os conjuntos são verdadeiros: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1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6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a tabela verdade?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29DFBC-6920-45E2-ABFC-8949835FFFE1}"/>
              </a:ext>
            </a:extLst>
          </p:cNvPr>
          <p:cNvSpPr txBox="1"/>
          <p:nvPr/>
        </p:nvSpPr>
        <p:spPr>
          <a:xfrm>
            <a:off x="711679" y="1123273"/>
            <a:ext cx="10105845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 verdade da </a:t>
            </a: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DISJUNÇÃO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disjunção </a:t>
            </a: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pvq</a:t>
            </a: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falsa se e somente se os disjuntos são falsos: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BE43A1B-32DA-4C9E-996A-78410E64F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43533"/>
              </p:ext>
            </p:extLst>
          </p:nvPr>
        </p:nvGraphicFramePr>
        <p:xfrm>
          <a:off x="907750" y="1965399"/>
          <a:ext cx="3612492" cy="1653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164">
                  <a:extLst>
                    <a:ext uri="{9D8B030D-6E8A-4147-A177-3AD203B41FA5}">
                      <a16:colId xmlns:a16="http://schemas.microsoft.com/office/drawing/2014/main" val="2992429080"/>
                    </a:ext>
                  </a:extLst>
                </a:gridCol>
                <a:gridCol w="1204164">
                  <a:extLst>
                    <a:ext uri="{9D8B030D-6E8A-4147-A177-3AD203B41FA5}">
                      <a16:colId xmlns:a16="http://schemas.microsoft.com/office/drawing/2014/main" val="4233353269"/>
                    </a:ext>
                  </a:extLst>
                </a:gridCol>
                <a:gridCol w="1204164">
                  <a:extLst>
                    <a:ext uri="{9D8B030D-6E8A-4147-A177-3AD203B41FA5}">
                      <a16:colId xmlns:a16="http://schemas.microsoft.com/office/drawing/2014/main" val="2425579966"/>
                    </a:ext>
                  </a:extLst>
                </a:gridCol>
              </a:tblGrid>
              <a:tr h="338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q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 err="1">
                          <a:effectLst/>
                        </a:rPr>
                        <a:t>Pvq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012842"/>
                  </a:ext>
                </a:extLst>
              </a:tr>
              <a:tr h="319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49359"/>
                  </a:ext>
                </a:extLst>
              </a:tr>
              <a:tr h="338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3320093"/>
                  </a:ext>
                </a:extLst>
              </a:tr>
              <a:tr h="319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803615"/>
                  </a:ext>
                </a:extLst>
              </a:tr>
              <a:tr h="338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f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410238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E823DF-40F4-4F59-A146-9F1F66D5DBDA}"/>
              </a:ext>
            </a:extLst>
          </p:cNvPr>
          <p:cNvSpPr txBox="1"/>
          <p:nvPr/>
        </p:nvSpPr>
        <p:spPr>
          <a:xfrm>
            <a:off x="631825" y="4004039"/>
            <a:ext cx="10928350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 verdade da </a:t>
            </a: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IMPLICAÇÃO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implicação </a:t>
            </a: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(p-&gt;q)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falsa se e somente se o antecedente é verdadeiro e o consequente é falso: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E9606DB-1463-435F-BB7E-6EB2F580B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68839"/>
              </p:ext>
            </p:extLst>
          </p:nvPr>
        </p:nvGraphicFramePr>
        <p:xfrm>
          <a:off x="907750" y="4908024"/>
          <a:ext cx="4330461" cy="1771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3487">
                  <a:extLst>
                    <a:ext uri="{9D8B030D-6E8A-4147-A177-3AD203B41FA5}">
                      <a16:colId xmlns:a16="http://schemas.microsoft.com/office/drawing/2014/main" val="2306078385"/>
                    </a:ext>
                  </a:extLst>
                </a:gridCol>
                <a:gridCol w="1443487">
                  <a:extLst>
                    <a:ext uri="{9D8B030D-6E8A-4147-A177-3AD203B41FA5}">
                      <a16:colId xmlns:a16="http://schemas.microsoft.com/office/drawing/2014/main" val="1286890217"/>
                    </a:ext>
                  </a:extLst>
                </a:gridCol>
                <a:gridCol w="1443487">
                  <a:extLst>
                    <a:ext uri="{9D8B030D-6E8A-4147-A177-3AD203B41FA5}">
                      <a16:colId xmlns:a16="http://schemas.microsoft.com/office/drawing/2014/main" val="2365481312"/>
                    </a:ext>
                  </a:extLst>
                </a:gridCol>
              </a:tblGrid>
              <a:tr h="356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q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p-&gt;q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481076"/>
                  </a:ext>
                </a:extLst>
              </a:tr>
              <a:tr h="350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446503"/>
                  </a:ext>
                </a:extLst>
              </a:tr>
              <a:tr h="356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3216086"/>
                  </a:ext>
                </a:extLst>
              </a:tr>
              <a:tr h="3507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56315"/>
                  </a:ext>
                </a:extLst>
              </a:tr>
              <a:tr h="356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v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1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7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a tabela verdade?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0BD86A-4872-4849-9F28-57E9E7B96D03}"/>
              </a:ext>
            </a:extLst>
          </p:cNvPr>
          <p:cNvSpPr txBox="1"/>
          <p:nvPr/>
        </p:nvSpPr>
        <p:spPr>
          <a:xfrm>
            <a:off x="457199" y="1123273"/>
            <a:ext cx="10705381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 verdade da </a:t>
            </a: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BI-IMPLICAÇÃO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BR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bi-implicação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(p&lt;-&gt;q)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verdadeira se e somente se seus componentes são ambos falsos: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667A8AC-1E31-4ADE-8B08-F46CBC80A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17365"/>
              </p:ext>
            </p:extLst>
          </p:nvPr>
        </p:nvGraphicFramePr>
        <p:xfrm>
          <a:off x="803154" y="2024098"/>
          <a:ext cx="4182912" cy="2041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4304">
                  <a:extLst>
                    <a:ext uri="{9D8B030D-6E8A-4147-A177-3AD203B41FA5}">
                      <a16:colId xmlns:a16="http://schemas.microsoft.com/office/drawing/2014/main" val="346347138"/>
                    </a:ext>
                  </a:extLst>
                </a:gridCol>
                <a:gridCol w="1394304">
                  <a:extLst>
                    <a:ext uri="{9D8B030D-6E8A-4147-A177-3AD203B41FA5}">
                      <a16:colId xmlns:a16="http://schemas.microsoft.com/office/drawing/2014/main" val="2584304600"/>
                    </a:ext>
                  </a:extLst>
                </a:gridCol>
                <a:gridCol w="1394304">
                  <a:extLst>
                    <a:ext uri="{9D8B030D-6E8A-4147-A177-3AD203B41FA5}">
                      <a16:colId xmlns:a16="http://schemas.microsoft.com/office/drawing/2014/main" val="2056360115"/>
                    </a:ext>
                  </a:extLst>
                </a:gridCol>
              </a:tblGrid>
              <a:tr h="41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q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P&lt;-&gt;q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59574"/>
                  </a:ext>
                </a:extLst>
              </a:tr>
              <a:tr h="401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817679"/>
                  </a:ext>
                </a:extLst>
              </a:tr>
              <a:tr h="41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121124"/>
                  </a:ext>
                </a:extLst>
              </a:tr>
              <a:tr h="401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969620"/>
                  </a:ext>
                </a:extLst>
              </a:tr>
              <a:tr h="412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v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65914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484DE8EC-DD15-4D7F-8A11-C9DF3D69CA1A}"/>
              </a:ext>
            </a:extLst>
          </p:cNvPr>
          <p:cNvSpPr txBox="1"/>
          <p:nvPr/>
        </p:nvSpPr>
        <p:spPr>
          <a:xfrm>
            <a:off x="457199" y="4454170"/>
            <a:ext cx="10250159" cy="1819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montar a tabela verdade em 3 preposições: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1º coluna preenchemos a 1º metade com V e a 2º metade com F.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2º coluna preenchemos com V e F alternados em grupos de dois, iniciando pelo V.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3º coluna preenchemos com V e F alternados entre si, iniciando pelo V. </a:t>
            </a:r>
          </a:p>
          <a:p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4º, 5º e  6º coluna devem ser preenchidas através da lógica.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0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azul, pássaro, voando, grande&#10;&#10;Descrição gerada automaticamente">
            <a:extLst>
              <a:ext uri="{FF2B5EF4-FFF2-40B4-BE49-F238E27FC236}">
                <a16:creationId xmlns:a16="http://schemas.microsoft.com/office/drawing/2014/main" id="{7B799EAF-93C0-4CAA-BE60-D118F1040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Imagem 6" descr="Texto, Logotipo&#10;&#10;Descrição gerada automaticamente">
            <a:extLst>
              <a:ext uri="{FF2B5EF4-FFF2-40B4-BE49-F238E27FC236}">
                <a16:creationId xmlns:a16="http://schemas.microsoft.com/office/drawing/2014/main" id="{D9F79F3A-741E-439F-A62C-5111A4F74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74" y="42676"/>
            <a:ext cx="2651126" cy="67211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6B0A3E-5EB3-42CE-9354-DC99D16CC7CD}"/>
              </a:ext>
            </a:extLst>
          </p:cNvPr>
          <p:cNvSpPr txBox="1"/>
          <p:nvPr/>
        </p:nvSpPr>
        <p:spPr>
          <a:xfrm>
            <a:off x="457200" y="2384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fazer a tabela verdade?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C0C45D-08AA-4D68-850B-132FC822C99B}"/>
              </a:ext>
            </a:extLst>
          </p:cNvPr>
          <p:cNvSpPr txBox="1"/>
          <p:nvPr/>
        </p:nvSpPr>
        <p:spPr>
          <a:xfrm>
            <a:off x="11680825" y="6340933"/>
            <a:ext cx="102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7E8CDFC-D090-484A-B79A-6B3B2A58A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62107"/>
              </p:ext>
            </p:extLst>
          </p:nvPr>
        </p:nvGraphicFramePr>
        <p:xfrm>
          <a:off x="457200" y="953263"/>
          <a:ext cx="9400134" cy="2804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689">
                  <a:extLst>
                    <a:ext uri="{9D8B030D-6E8A-4147-A177-3AD203B41FA5}">
                      <a16:colId xmlns:a16="http://schemas.microsoft.com/office/drawing/2014/main" val="3008023704"/>
                    </a:ext>
                  </a:extLst>
                </a:gridCol>
                <a:gridCol w="1566689">
                  <a:extLst>
                    <a:ext uri="{9D8B030D-6E8A-4147-A177-3AD203B41FA5}">
                      <a16:colId xmlns:a16="http://schemas.microsoft.com/office/drawing/2014/main" val="386881222"/>
                    </a:ext>
                  </a:extLst>
                </a:gridCol>
                <a:gridCol w="1566689">
                  <a:extLst>
                    <a:ext uri="{9D8B030D-6E8A-4147-A177-3AD203B41FA5}">
                      <a16:colId xmlns:a16="http://schemas.microsoft.com/office/drawing/2014/main" val="490489063"/>
                    </a:ext>
                  </a:extLst>
                </a:gridCol>
                <a:gridCol w="1566689">
                  <a:extLst>
                    <a:ext uri="{9D8B030D-6E8A-4147-A177-3AD203B41FA5}">
                      <a16:colId xmlns:a16="http://schemas.microsoft.com/office/drawing/2014/main" val="2743974690"/>
                    </a:ext>
                  </a:extLst>
                </a:gridCol>
                <a:gridCol w="1566689">
                  <a:extLst>
                    <a:ext uri="{9D8B030D-6E8A-4147-A177-3AD203B41FA5}">
                      <a16:colId xmlns:a16="http://schemas.microsoft.com/office/drawing/2014/main" val="530462616"/>
                    </a:ext>
                  </a:extLst>
                </a:gridCol>
                <a:gridCol w="1566689">
                  <a:extLst>
                    <a:ext uri="{9D8B030D-6E8A-4147-A177-3AD203B41FA5}">
                      <a16:colId xmlns:a16="http://schemas.microsoft.com/office/drawing/2014/main" val="366966593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q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r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p-&gt;q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 err="1">
                          <a:effectLst/>
                        </a:rPr>
                        <a:t>p^r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(p-&gt;q)v(p^r)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789543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161443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216093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1888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912767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159752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377117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5800850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v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effectLst/>
                        </a:rPr>
                        <a:t>v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7776458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B8D0DD6-D0EB-48E6-BF21-4BDED53A6128}"/>
              </a:ext>
            </a:extLst>
          </p:cNvPr>
          <p:cNvSpPr txBox="1"/>
          <p:nvPr/>
        </p:nvSpPr>
        <p:spPr>
          <a:xfrm>
            <a:off x="353683" y="3938897"/>
            <a:ext cx="11484634" cy="272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Construção de tabelas verdade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125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 tabela verdade são colocados os valores lógicos possíveis (verdadeiro ou falso) para cada uma das proposições simples que formam a proposição composta e a combinação destes.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número de linhas da tabela dependerá da quantidade de sentenças que compõem a proposição. A tabela verdade de uma proposição formada por </a:t>
            </a:r>
            <a:r>
              <a:rPr lang="pt-BR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proposições simples terá 2</a:t>
            </a:r>
            <a:r>
              <a:rPr lang="pt-BR" sz="20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</a:t>
            </a: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linhas.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1125"/>
              </a:spcAft>
            </a:pPr>
            <a:r>
              <a:rPr lang="pt-B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exemplo, a tabela verdade da proposição "x é um número real e maior que 5 e menor que 10" terá 8 linhas, pois a sentença é formada por 3 proposições (n = 3).</a:t>
            </a:r>
            <a:endParaRPr lang="pt-B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1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1822</Words>
  <Application>Microsoft Office PowerPoint</Application>
  <PresentationFormat>Widescreen</PresentationFormat>
  <Paragraphs>282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LIVIA PASCOAL DA SILVA ARAUJO</dc:creator>
  <cp:lastModifiedBy>sarah7bvs@gmail.com</cp:lastModifiedBy>
  <cp:revision>2</cp:revision>
  <dcterms:created xsi:type="dcterms:W3CDTF">2020-10-19T16:21:43Z</dcterms:created>
  <dcterms:modified xsi:type="dcterms:W3CDTF">2020-11-06T13:57:33Z</dcterms:modified>
</cp:coreProperties>
</file>