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7" r:id="rId3"/>
    <p:sldId id="278" r:id="rId4"/>
    <p:sldId id="383" r:id="rId5"/>
    <p:sldId id="384" r:id="rId6"/>
    <p:sldId id="385" r:id="rId7"/>
    <p:sldId id="388" r:id="rId8"/>
    <p:sldId id="386" r:id="rId9"/>
    <p:sldId id="387" r:id="rId10"/>
    <p:sldId id="389" r:id="rId11"/>
    <p:sldId id="390" r:id="rId12"/>
    <p:sldId id="275"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92"/>
    <p:restoredTop sz="94662"/>
  </p:normalViewPr>
  <p:slideViewPr>
    <p:cSldViewPr snapToGrid="0" snapToObjects="1">
      <p:cViewPr varScale="1">
        <p:scale>
          <a:sx n="102" d="100"/>
          <a:sy n="102" d="100"/>
        </p:scale>
        <p:origin x="216"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FCEFE6D-7938-A342-9B08-5951BD0F75CE}" type="datetimeFigureOut">
              <a:rPr kumimoji="1" lang="ja-JP" altLang="en-US" smtClean="0"/>
              <a:t>2019/4/3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7B8D3BA-E350-1147-995F-63335037DF5A}" type="slidenum">
              <a:rPr kumimoji="1" lang="ja-JP" altLang="en-US" smtClean="0"/>
              <a:t>‹#›</a:t>
            </a:fld>
            <a:endParaRPr kumimoji="1" lang="ja-JP" altLang="en-US"/>
          </a:p>
        </p:txBody>
      </p:sp>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39450" y="0"/>
            <a:ext cx="3057099" cy="1080594"/>
          </a:xfrm>
          <a:prstGeom prst="rect">
            <a:avLst/>
          </a:prstGeom>
        </p:spPr>
      </p:pic>
    </p:spTree>
    <p:extLst>
      <p:ext uri="{BB962C8B-B14F-4D97-AF65-F5344CB8AC3E}">
        <p14:creationId xmlns:p14="http://schemas.microsoft.com/office/powerpoint/2010/main" val="436082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FCEFE6D-7938-A342-9B08-5951BD0F75CE}" type="datetimeFigureOut">
              <a:rPr kumimoji="1" lang="ja-JP" altLang="en-US" smtClean="0"/>
              <a:t>2019/4/3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7B8D3BA-E350-1147-995F-63335037DF5A}" type="slidenum">
              <a:rPr kumimoji="1" lang="ja-JP" altLang="en-US" smtClean="0"/>
              <a:t>‹#›</a:t>
            </a:fld>
            <a:endParaRPr kumimoji="1" lang="ja-JP" altLang="en-US"/>
          </a:p>
        </p:txBody>
      </p:sp>
    </p:spTree>
    <p:extLst>
      <p:ext uri="{BB962C8B-B14F-4D97-AF65-F5344CB8AC3E}">
        <p14:creationId xmlns:p14="http://schemas.microsoft.com/office/powerpoint/2010/main" val="16805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FCEFE6D-7938-A342-9B08-5951BD0F75CE}" type="datetimeFigureOut">
              <a:rPr kumimoji="1" lang="ja-JP" altLang="en-US" smtClean="0"/>
              <a:t>2019/4/3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7B8D3BA-E350-1147-995F-63335037DF5A}" type="slidenum">
              <a:rPr kumimoji="1" lang="ja-JP" altLang="en-US" smtClean="0"/>
              <a:t>‹#›</a:t>
            </a:fld>
            <a:endParaRPr kumimoji="1" lang="ja-JP" altLang="en-US"/>
          </a:p>
        </p:txBody>
      </p:sp>
    </p:spTree>
    <p:extLst>
      <p:ext uri="{BB962C8B-B14F-4D97-AF65-F5344CB8AC3E}">
        <p14:creationId xmlns:p14="http://schemas.microsoft.com/office/powerpoint/2010/main" val="1136537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590218"/>
          </a:xfrm>
          <a:solidFill>
            <a:schemeClr val="accent5">
              <a:lumMod val="40000"/>
              <a:lumOff val="60000"/>
            </a:schemeClr>
          </a:solidFill>
        </p:spPr>
        <p:txBody>
          <a:bodyPr/>
          <a:lstStyle/>
          <a:p>
            <a:r>
              <a:rPr kumimoji="1" lang="ja-JP" altLang="en-US"/>
              <a:t>マスター タイトルの書式設定</a:t>
            </a:r>
          </a:p>
        </p:txBody>
      </p:sp>
      <p:sp>
        <p:nvSpPr>
          <p:cNvPr id="3" name="コンテンツ プレースホルダー 2"/>
          <p:cNvSpPr>
            <a:spLocks noGrp="1"/>
          </p:cNvSpPr>
          <p:nvPr>
            <p:ph idx="1"/>
          </p:nvPr>
        </p:nvSpPr>
        <p:spPr>
          <a:xfrm>
            <a:off x="838200" y="1105469"/>
            <a:ext cx="10515600" cy="5071494"/>
          </a:xfrm>
        </p:spPr>
        <p:txBody>
          <a:bodyPr/>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FCEFE6D-7938-A342-9B08-5951BD0F75CE}" type="datetimeFigureOut">
              <a:rPr kumimoji="1" lang="ja-JP" altLang="en-US" smtClean="0"/>
              <a:t>2019/4/3</a:t>
            </a:fld>
            <a:endParaRPr kumimoji="1" lang="ja-JP" altLang="en-US"/>
          </a:p>
        </p:txBody>
      </p:sp>
      <p:sp>
        <p:nvSpPr>
          <p:cNvPr id="5" name="フッター プレースホルダー 4"/>
          <p:cNvSpPr>
            <a:spLocks noGrp="1"/>
          </p:cNvSpPr>
          <p:nvPr>
            <p:ph type="ftr" sz="quarter" idx="11"/>
          </p:nvPr>
        </p:nvSpPr>
        <p:spPr/>
        <p:txBody>
          <a:bodyPr/>
          <a:lstStyle>
            <a:lvl1pPr>
              <a:defRPr lang="en-US" altLang="ja-JP" b="0" i="0" smtClean="0">
                <a:effectLst/>
              </a:defRPr>
            </a:lvl1pPr>
          </a:lstStyle>
          <a:p>
            <a:r>
              <a:rPr lang="en-US" dirty="0"/>
              <a:t>Copyright © 2017 Code for Japan All Rights Reserved.</a:t>
            </a:r>
          </a:p>
        </p:txBody>
      </p:sp>
      <p:sp>
        <p:nvSpPr>
          <p:cNvPr id="6" name="スライド番号プレースホルダー 5"/>
          <p:cNvSpPr>
            <a:spLocks noGrp="1"/>
          </p:cNvSpPr>
          <p:nvPr>
            <p:ph type="sldNum" sz="quarter" idx="12"/>
          </p:nvPr>
        </p:nvSpPr>
        <p:spPr/>
        <p:txBody>
          <a:bodyPr/>
          <a:lstStyle/>
          <a:p>
            <a:fld id="{17B8D3BA-E350-1147-995F-63335037DF5A}" type="slidenum">
              <a:rPr kumimoji="1" lang="ja-JP" altLang="en-US" smtClean="0"/>
              <a:t>‹#›</a:t>
            </a:fld>
            <a:endParaRPr kumimoji="1" lang="ja-JP" altLang="en-US"/>
          </a:p>
        </p:txBody>
      </p:sp>
    </p:spTree>
    <p:extLst>
      <p:ext uri="{BB962C8B-B14F-4D97-AF65-F5344CB8AC3E}">
        <p14:creationId xmlns:p14="http://schemas.microsoft.com/office/powerpoint/2010/main" val="2016978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FCEFE6D-7938-A342-9B08-5951BD0F75CE}" type="datetimeFigureOut">
              <a:rPr kumimoji="1" lang="ja-JP" altLang="en-US" smtClean="0"/>
              <a:t>2019/4/3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7B8D3BA-E350-1147-995F-63335037DF5A}" type="slidenum">
              <a:rPr kumimoji="1" lang="ja-JP" altLang="en-US" smtClean="0"/>
              <a:t>‹#›</a:t>
            </a:fld>
            <a:endParaRPr kumimoji="1" lang="ja-JP" altLang="en-US"/>
          </a:p>
        </p:txBody>
      </p:sp>
    </p:spTree>
    <p:extLst>
      <p:ext uri="{BB962C8B-B14F-4D97-AF65-F5344CB8AC3E}">
        <p14:creationId xmlns:p14="http://schemas.microsoft.com/office/powerpoint/2010/main" val="1334264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FCEFE6D-7938-A342-9B08-5951BD0F75CE}" type="datetimeFigureOut">
              <a:rPr kumimoji="1" lang="ja-JP" altLang="en-US" smtClean="0"/>
              <a:t>2019/4/3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7B8D3BA-E350-1147-995F-63335037DF5A}" type="slidenum">
              <a:rPr kumimoji="1" lang="ja-JP" altLang="en-US" smtClean="0"/>
              <a:t>‹#›</a:t>
            </a:fld>
            <a:endParaRPr kumimoji="1" lang="ja-JP" altLang="en-US"/>
          </a:p>
        </p:txBody>
      </p:sp>
    </p:spTree>
    <p:extLst>
      <p:ext uri="{BB962C8B-B14F-4D97-AF65-F5344CB8AC3E}">
        <p14:creationId xmlns:p14="http://schemas.microsoft.com/office/powerpoint/2010/main" val="965881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FCEFE6D-7938-A342-9B08-5951BD0F75CE}" type="datetimeFigureOut">
              <a:rPr kumimoji="1" lang="ja-JP" altLang="en-US" smtClean="0"/>
              <a:t>2019/4/3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7B8D3BA-E350-1147-995F-63335037DF5A}" type="slidenum">
              <a:rPr kumimoji="1" lang="ja-JP" altLang="en-US" smtClean="0"/>
              <a:t>‹#›</a:t>
            </a:fld>
            <a:endParaRPr kumimoji="1" lang="ja-JP" altLang="en-US"/>
          </a:p>
        </p:txBody>
      </p:sp>
    </p:spTree>
    <p:extLst>
      <p:ext uri="{BB962C8B-B14F-4D97-AF65-F5344CB8AC3E}">
        <p14:creationId xmlns:p14="http://schemas.microsoft.com/office/powerpoint/2010/main" val="748289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FCEFE6D-7938-A342-9B08-5951BD0F75CE}" type="datetimeFigureOut">
              <a:rPr kumimoji="1" lang="ja-JP" altLang="en-US" smtClean="0"/>
              <a:t>2019/4/3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7B8D3BA-E350-1147-995F-63335037DF5A}" type="slidenum">
              <a:rPr kumimoji="1" lang="ja-JP" altLang="en-US" smtClean="0"/>
              <a:t>‹#›</a:t>
            </a:fld>
            <a:endParaRPr kumimoji="1" lang="ja-JP" altLang="en-US"/>
          </a:p>
        </p:txBody>
      </p:sp>
    </p:spTree>
    <p:extLst>
      <p:ext uri="{BB962C8B-B14F-4D97-AF65-F5344CB8AC3E}">
        <p14:creationId xmlns:p14="http://schemas.microsoft.com/office/powerpoint/2010/main" val="840112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FCEFE6D-7938-A342-9B08-5951BD0F75CE}" type="datetimeFigureOut">
              <a:rPr kumimoji="1" lang="ja-JP" altLang="en-US" smtClean="0"/>
              <a:t>2019/4/3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7B8D3BA-E350-1147-995F-63335037DF5A}" type="slidenum">
              <a:rPr kumimoji="1" lang="ja-JP" altLang="en-US" smtClean="0"/>
              <a:t>‹#›</a:t>
            </a:fld>
            <a:endParaRPr kumimoji="1" lang="ja-JP" altLang="en-US"/>
          </a:p>
        </p:txBody>
      </p:sp>
    </p:spTree>
    <p:extLst>
      <p:ext uri="{BB962C8B-B14F-4D97-AF65-F5344CB8AC3E}">
        <p14:creationId xmlns:p14="http://schemas.microsoft.com/office/powerpoint/2010/main" val="64161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FCEFE6D-7938-A342-9B08-5951BD0F75CE}" type="datetimeFigureOut">
              <a:rPr kumimoji="1" lang="ja-JP" altLang="en-US" smtClean="0"/>
              <a:t>2019/4/3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7B8D3BA-E350-1147-995F-63335037DF5A}" type="slidenum">
              <a:rPr kumimoji="1" lang="ja-JP" altLang="en-US" smtClean="0"/>
              <a:t>‹#›</a:t>
            </a:fld>
            <a:endParaRPr kumimoji="1" lang="ja-JP" altLang="en-US"/>
          </a:p>
        </p:txBody>
      </p:sp>
    </p:spTree>
    <p:extLst>
      <p:ext uri="{BB962C8B-B14F-4D97-AF65-F5344CB8AC3E}">
        <p14:creationId xmlns:p14="http://schemas.microsoft.com/office/powerpoint/2010/main" val="323674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FCEFE6D-7938-A342-9B08-5951BD0F75CE}" type="datetimeFigureOut">
              <a:rPr kumimoji="1" lang="ja-JP" altLang="en-US" smtClean="0"/>
              <a:t>2019/4/3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7B8D3BA-E350-1147-995F-63335037DF5A}" type="slidenum">
              <a:rPr kumimoji="1" lang="ja-JP" altLang="en-US" smtClean="0"/>
              <a:t>‹#›</a:t>
            </a:fld>
            <a:endParaRPr kumimoji="1" lang="ja-JP" altLang="en-US"/>
          </a:p>
        </p:txBody>
      </p:sp>
    </p:spTree>
    <p:extLst>
      <p:ext uri="{BB962C8B-B14F-4D97-AF65-F5344CB8AC3E}">
        <p14:creationId xmlns:p14="http://schemas.microsoft.com/office/powerpoint/2010/main" val="415008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CEFE6D-7938-A342-9B08-5951BD0F75CE}" type="datetimeFigureOut">
              <a:rPr kumimoji="1" lang="ja-JP" altLang="en-US" smtClean="0"/>
              <a:t>2019/4/3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B8D3BA-E350-1147-995F-63335037DF5A}" type="slidenum">
              <a:rPr kumimoji="1" lang="ja-JP" altLang="en-US" smtClean="0"/>
              <a:t>‹#›</a:t>
            </a:fld>
            <a:endParaRPr kumimoji="1" lang="ja-JP" altLang="en-US"/>
          </a:p>
        </p:txBody>
      </p:sp>
    </p:spTree>
    <p:extLst>
      <p:ext uri="{BB962C8B-B14F-4D97-AF65-F5344CB8AC3E}">
        <p14:creationId xmlns:p14="http://schemas.microsoft.com/office/powerpoint/2010/main" val="1533815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AB6E244B-0751-5E4D-9617-9588AC41C7D0}"/>
              </a:ext>
            </a:extLst>
          </p:cNvPr>
          <p:cNvPicPr>
            <a:picLocks noChangeAspect="1"/>
          </p:cNvPicPr>
          <p:nvPr/>
        </p:nvPicPr>
        <p:blipFill>
          <a:blip r:embed="rId2"/>
          <a:stretch>
            <a:fillRect/>
          </a:stretch>
        </p:blipFill>
        <p:spPr>
          <a:xfrm>
            <a:off x="257810" y="4761644"/>
            <a:ext cx="2532380" cy="1947985"/>
          </a:xfrm>
          <a:prstGeom prst="rect">
            <a:avLst/>
          </a:prstGeom>
        </p:spPr>
      </p:pic>
      <p:sp>
        <p:nvSpPr>
          <p:cNvPr id="2" name="タイトル 1"/>
          <p:cNvSpPr>
            <a:spLocks noGrp="1"/>
          </p:cNvSpPr>
          <p:nvPr>
            <p:ph type="ctrTitle"/>
          </p:nvPr>
        </p:nvSpPr>
        <p:spPr/>
        <p:txBody>
          <a:bodyPr/>
          <a:lstStyle/>
          <a:p>
            <a:r>
              <a:rPr lang="en" altLang="ja-JP" dirty="0"/>
              <a:t>LINE Bot</a:t>
            </a:r>
            <a:r>
              <a:rPr lang="ja-JP" altLang="en-US"/>
              <a:t>事前検討</a:t>
            </a:r>
            <a:endParaRPr kumimoji="1" lang="ja-JP" altLang="en-US" dirty="0"/>
          </a:p>
        </p:txBody>
      </p:sp>
      <p:sp>
        <p:nvSpPr>
          <p:cNvPr id="3" name="サブタイトル 2"/>
          <p:cNvSpPr>
            <a:spLocks noGrp="1"/>
          </p:cNvSpPr>
          <p:nvPr>
            <p:ph type="subTitle" idx="1"/>
          </p:nvPr>
        </p:nvSpPr>
        <p:spPr/>
        <p:txBody>
          <a:bodyPr anchor="ctr">
            <a:normAutofit/>
          </a:bodyPr>
          <a:lstStyle/>
          <a:p>
            <a:r>
              <a:rPr kumimoji="1" lang="ja-JP" altLang="en-US" sz="3600"/>
              <a:t>すそのを広げる裾野方式</a:t>
            </a:r>
            <a:r>
              <a:rPr kumimoji="1" lang="en-US" altLang="ja-JP" sz="3600" dirty="0"/>
              <a:t>Bot</a:t>
            </a:r>
            <a:br>
              <a:rPr kumimoji="1" lang="en-US" altLang="ja-JP" sz="3600" dirty="0"/>
            </a:br>
            <a:r>
              <a:rPr kumimoji="1" lang="en-US" altLang="ja-JP" sz="3600" dirty="0"/>
              <a:t>2019/4/3 </a:t>
            </a:r>
            <a:r>
              <a:rPr kumimoji="1" lang="ja-JP" altLang="en-US" sz="3600"/>
              <a:t>市川博之</a:t>
            </a:r>
            <a:endParaRPr kumimoji="1" lang="ja-JP" altLang="en-US" sz="3600" dirty="0"/>
          </a:p>
        </p:txBody>
      </p:sp>
    </p:spTree>
    <p:extLst>
      <p:ext uri="{BB962C8B-B14F-4D97-AF65-F5344CB8AC3E}">
        <p14:creationId xmlns:p14="http://schemas.microsoft.com/office/powerpoint/2010/main" val="2074592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D87499-7D0B-E14B-B5AF-836902CB369F}"/>
              </a:ext>
            </a:extLst>
          </p:cNvPr>
          <p:cNvSpPr>
            <a:spLocks noGrp="1"/>
          </p:cNvSpPr>
          <p:nvPr>
            <p:ph type="title"/>
          </p:nvPr>
        </p:nvSpPr>
        <p:spPr/>
        <p:txBody>
          <a:bodyPr>
            <a:normAutofit fontScale="90000"/>
          </a:bodyPr>
          <a:lstStyle/>
          <a:p>
            <a:r>
              <a:rPr kumimoji="1" lang="en-US" altLang="ja-JP" dirty="0"/>
              <a:t>5. </a:t>
            </a:r>
            <a:r>
              <a:rPr lang="ja-JP" altLang="en-US"/>
              <a:t>メンテナンスの頻度</a:t>
            </a:r>
            <a:endParaRPr kumimoji="1" lang="ja-JP" altLang="en-US"/>
          </a:p>
        </p:txBody>
      </p:sp>
      <p:sp>
        <p:nvSpPr>
          <p:cNvPr id="3" name="コンテンツ プレースホルダー 2">
            <a:extLst>
              <a:ext uri="{FF2B5EF4-FFF2-40B4-BE49-F238E27FC236}">
                <a16:creationId xmlns:a16="http://schemas.microsoft.com/office/drawing/2014/main" id="{517438BB-F1B3-F048-BD6E-367DBD389769}"/>
              </a:ext>
            </a:extLst>
          </p:cNvPr>
          <p:cNvSpPr>
            <a:spLocks noGrp="1"/>
          </p:cNvSpPr>
          <p:nvPr>
            <p:ph idx="1"/>
          </p:nvPr>
        </p:nvSpPr>
        <p:spPr>
          <a:xfrm>
            <a:off x="838200" y="1105468"/>
            <a:ext cx="10515600" cy="5387405"/>
          </a:xfrm>
        </p:spPr>
        <p:txBody>
          <a:bodyPr>
            <a:normAutofit fontScale="92500" lnSpcReduction="10000"/>
          </a:bodyPr>
          <a:lstStyle/>
          <a:p>
            <a:r>
              <a:rPr kumimoji="1" lang="ja-JP" altLang="en-US"/>
              <a:t>時期ごとに、市民にも参加してもらいメンテナンスするのが</a:t>
            </a:r>
            <a:br>
              <a:rPr kumimoji="1" lang="en-US" altLang="ja-JP" dirty="0"/>
            </a:br>
            <a:r>
              <a:rPr lang="ja-JP" altLang="en-US"/>
              <a:t>精度と要求にあう（２ヶ月に１度ぐらいで現在テスト中）。</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lang="ja-JP" altLang="en-US"/>
              <a:t>業者に任せても、新しく発生した</a:t>
            </a:r>
            <a:r>
              <a:rPr lang="en-US" altLang="ja-JP" dirty="0"/>
              <a:t>Q</a:t>
            </a:r>
            <a:r>
              <a:rPr lang="ja-JP" altLang="en-US"/>
              <a:t>や、アンマッチについては</a:t>
            </a:r>
            <a:br>
              <a:rPr lang="en-US" altLang="ja-JP" dirty="0"/>
            </a:br>
            <a:r>
              <a:rPr lang="ja-JP" altLang="en-US"/>
              <a:t>メンテナンスが必要になる。費用が払えるのであればその手も</a:t>
            </a:r>
            <a:br>
              <a:rPr lang="en-US" altLang="ja-JP" dirty="0"/>
            </a:br>
            <a:r>
              <a:rPr lang="ja-JP" altLang="en-US"/>
              <a:t>あるが、市民と一緒に必要な精度にする考えのため、維持には</a:t>
            </a:r>
            <a:br>
              <a:rPr lang="en-US" altLang="ja-JP" dirty="0"/>
            </a:br>
            <a:r>
              <a:rPr lang="ja-JP" altLang="en-US"/>
              <a:t>協働ができるかも１つの要素です。</a:t>
            </a:r>
            <a:endParaRPr kumimoji="1" lang="ja-JP" altLang="en-US"/>
          </a:p>
        </p:txBody>
      </p:sp>
      <p:sp>
        <p:nvSpPr>
          <p:cNvPr id="5" name="円柱 4">
            <a:extLst>
              <a:ext uri="{FF2B5EF4-FFF2-40B4-BE49-F238E27FC236}">
                <a16:creationId xmlns:a16="http://schemas.microsoft.com/office/drawing/2014/main" id="{3A641393-6F94-D645-A993-37A1A7A9772C}"/>
              </a:ext>
            </a:extLst>
          </p:cNvPr>
          <p:cNvSpPr/>
          <p:nvPr/>
        </p:nvSpPr>
        <p:spPr>
          <a:xfrm>
            <a:off x="2259418" y="2002969"/>
            <a:ext cx="1169582" cy="916781"/>
          </a:xfrm>
          <a:prstGeom prst="can">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アンマッチのログ</a:t>
            </a:r>
          </a:p>
        </p:txBody>
      </p:sp>
      <p:sp>
        <p:nvSpPr>
          <p:cNvPr id="6" name="正方形/長方形 5">
            <a:extLst>
              <a:ext uri="{FF2B5EF4-FFF2-40B4-BE49-F238E27FC236}">
                <a16:creationId xmlns:a16="http://schemas.microsoft.com/office/drawing/2014/main" id="{117EB6B6-5116-2B44-AD54-145C317C1D24}"/>
              </a:ext>
            </a:extLst>
          </p:cNvPr>
          <p:cNvSpPr/>
          <p:nvPr/>
        </p:nvSpPr>
        <p:spPr>
          <a:xfrm>
            <a:off x="4869712" y="2968864"/>
            <a:ext cx="1456660" cy="90376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メンテナンスのワークショップ</a:t>
            </a:r>
          </a:p>
        </p:txBody>
      </p:sp>
      <p:sp>
        <p:nvSpPr>
          <p:cNvPr id="7" name="フローチャート: 代替処理 6">
            <a:extLst>
              <a:ext uri="{FF2B5EF4-FFF2-40B4-BE49-F238E27FC236}">
                <a16:creationId xmlns:a16="http://schemas.microsoft.com/office/drawing/2014/main" id="{962581CB-346B-664D-B5CD-55BF8E140FD8}"/>
              </a:ext>
            </a:extLst>
          </p:cNvPr>
          <p:cNvSpPr/>
          <p:nvPr/>
        </p:nvSpPr>
        <p:spPr>
          <a:xfrm>
            <a:off x="2259418" y="3069874"/>
            <a:ext cx="1169582" cy="701749"/>
          </a:xfrm>
          <a:prstGeom prst="flowChartAlternateProcess">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時期ごと</a:t>
            </a:r>
            <a:br>
              <a:rPr kumimoji="1" lang="en-US" altLang="ja-JP" sz="1400" dirty="0">
                <a:solidFill>
                  <a:schemeClr val="tx1"/>
                </a:solidFill>
              </a:rPr>
            </a:br>
            <a:r>
              <a:rPr kumimoji="1" lang="ja-JP" altLang="en-US" sz="1400">
                <a:solidFill>
                  <a:schemeClr val="tx1"/>
                </a:solidFill>
              </a:rPr>
              <a:t>の</a:t>
            </a:r>
            <a:r>
              <a:rPr kumimoji="1" lang="en-US" altLang="ja-JP" sz="1400" dirty="0">
                <a:solidFill>
                  <a:schemeClr val="tx1"/>
                </a:solidFill>
              </a:rPr>
              <a:t>Q&amp;A</a:t>
            </a:r>
            <a:endParaRPr kumimoji="1" lang="ja-JP" altLang="en-US" sz="1400">
              <a:solidFill>
                <a:schemeClr val="tx1"/>
              </a:solidFill>
            </a:endParaRPr>
          </a:p>
        </p:txBody>
      </p:sp>
      <p:sp>
        <p:nvSpPr>
          <p:cNvPr id="8" name="フローチャート: 代替処理 7">
            <a:extLst>
              <a:ext uri="{FF2B5EF4-FFF2-40B4-BE49-F238E27FC236}">
                <a16:creationId xmlns:a16="http://schemas.microsoft.com/office/drawing/2014/main" id="{8043809D-8A67-C14A-BDE4-CCFB2730C635}"/>
              </a:ext>
            </a:extLst>
          </p:cNvPr>
          <p:cNvSpPr/>
          <p:nvPr/>
        </p:nvSpPr>
        <p:spPr>
          <a:xfrm>
            <a:off x="2259418" y="3886914"/>
            <a:ext cx="1169582" cy="701749"/>
          </a:xfrm>
          <a:prstGeom prst="flowChartAlternateProcess">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事前登録してもらった市民の</a:t>
            </a:r>
            <a:r>
              <a:rPr kumimoji="1" lang="en-US" altLang="ja-JP" sz="1400" dirty="0">
                <a:solidFill>
                  <a:schemeClr val="tx1"/>
                </a:solidFill>
              </a:rPr>
              <a:t>Q</a:t>
            </a:r>
            <a:endParaRPr kumimoji="1" lang="ja-JP" altLang="en-US" sz="1400">
              <a:solidFill>
                <a:schemeClr val="tx1"/>
              </a:solidFill>
            </a:endParaRPr>
          </a:p>
        </p:txBody>
      </p:sp>
      <p:cxnSp>
        <p:nvCxnSpPr>
          <p:cNvPr id="10" name="直線矢印コネクタ 9">
            <a:extLst>
              <a:ext uri="{FF2B5EF4-FFF2-40B4-BE49-F238E27FC236}">
                <a16:creationId xmlns:a16="http://schemas.microsoft.com/office/drawing/2014/main" id="{FFE4AD32-F8C9-1845-8DE9-FFA46E9E8C8D}"/>
              </a:ext>
            </a:extLst>
          </p:cNvPr>
          <p:cNvCxnSpPr>
            <a:cxnSpLocks/>
            <a:stCxn id="5" idx="4"/>
            <a:endCxn id="6" idx="1"/>
          </p:cNvCxnSpPr>
          <p:nvPr/>
        </p:nvCxnSpPr>
        <p:spPr>
          <a:xfrm>
            <a:off x="3429000" y="2461360"/>
            <a:ext cx="1440712" cy="959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743D6A45-FD50-A748-A996-B2183710E36A}"/>
              </a:ext>
            </a:extLst>
          </p:cNvPr>
          <p:cNvCxnSpPr>
            <a:stCxn id="7" idx="3"/>
            <a:endCxn id="6" idx="1"/>
          </p:cNvCxnSpPr>
          <p:nvPr/>
        </p:nvCxnSpPr>
        <p:spPr>
          <a:xfrm flipV="1">
            <a:off x="3429000" y="3420748"/>
            <a:ext cx="144071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E2E02EE2-1169-B14F-8210-9FAEA7EACB67}"/>
              </a:ext>
            </a:extLst>
          </p:cNvPr>
          <p:cNvCxnSpPr>
            <a:stCxn id="8" idx="3"/>
            <a:endCxn id="6" idx="1"/>
          </p:cNvCxnSpPr>
          <p:nvPr/>
        </p:nvCxnSpPr>
        <p:spPr>
          <a:xfrm flipV="1">
            <a:off x="3429000" y="3420748"/>
            <a:ext cx="1440712" cy="817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03E62820-284F-934E-86F6-130D2F85BAAA}"/>
              </a:ext>
            </a:extLst>
          </p:cNvPr>
          <p:cNvSpPr/>
          <p:nvPr/>
        </p:nvSpPr>
        <p:spPr>
          <a:xfrm>
            <a:off x="7767084" y="2968864"/>
            <a:ext cx="1456660" cy="90376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LINE Bot</a:t>
            </a:r>
            <a:br>
              <a:rPr kumimoji="1" lang="en-US" altLang="ja-JP" sz="1400" dirty="0">
                <a:solidFill>
                  <a:schemeClr val="tx1"/>
                </a:solidFill>
              </a:rPr>
            </a:br>
            <a:r>
              <a:rPr kumimoji="1" lang="ja-JP" altLang="en-US" sz="1400">
                <a:solidFill>
                  <a:schemeClr val="tx1"/>
                </a:solidFill>
              </a:rPr>
              <a:t>最新化</a:t>
            </a:r>
          </a:p>
        </p:txBody>
      </p:sp>
      <p:cxnSp>
        <p:nvCxnSpPr>
          <p:cNvPr id="20" name="直線矢印コネクタ 19">
            <a:extLst>
              <a:ext uri="{FF2B5EF4-FFF2-40B4-BE49-F238E27FC236}">
                <a16:creationId xmlns:a16="http://schemas.microsoft.com/office/drawing/2014/main" id="{34CB2C57-520A-8449-BE90-A6CCC055ADD1}"/>
              </a:ext>
            </a:extLst>
          </p:cNvPr>
          <p:cNvCxnSpPr>
            <a:stCxn id="6" idx="3"/>
            <a:endCxn id="18" idx="1"/>
          </p:cNvCxnSpPr>
          <p:nvPr/>
        </p:nvCxnSpPr>
        <p:spPr>
          <a:xfrm>
            <a:off x="6326372" y="3420748"/>
            <a:ext cx="1440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059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9C6546-0217-E548-B9B4-8B3E11823B89}"/>
              </a:ext>
            </a:extLst>
          </p:cNvPr>
          <p:cNvSpPr>
            <a:spLocks noGrp="1"/>
          </p:cNvSpPr>
          <p:nvPr>
            <p:ph type="title"/>
          </p:nvPr>
        </p:nvSpPr>
        <p:spPr/>
        <p:txBody>
          <a:bodyPr>
            <a:normAutofit fontScale="90000"/>
          </a:bodyPr>
          <a:lstStyle/>
          <a:p>
            <a:r>
              <a:rPr kumimoji="1" lang="en-US" altLang="ja-JP" dirty="0"/>
              <a:t>6. </a:t>
            </a:r>
            <a:r>
              <a:rPr kumimoji="1" lang="ja-JP" altLang="en-US"/>
              <a:t>みなさん準備はできましたか？</a:t>
            </a:r>
          </a:p>
        </p:txBody>
      </p:sp>
      <p:sp>
        <p:nvSpPr>
          <p:cNvPr id="3" name="コンテンツ プレースホルダー 2">
            <a:extLst>
              <a:ext uri="{FF2B5EF4-FFF2-40B4-BE49-F238E27FC236}">
                <a16:creationId xmlns:a16="http://schemas.microsoft.com/office/drawing/2014/main" id="{93BF6256-6E53-7148-AEEC-EE49E8D556AA}"/>
              </a:ext>
            </a:extLst>
          </p:cNvPr>
          <p:cNvSpPr>
            <a:spLocks noGrp="1"/>
          </p:cNvSpPr>
          <p:nvPr>
            <p:ph idx="1"/>
          </p:nvPr>
        </p:nvSpPr>
        <p:spPr/>
        <p:txBody>
          <a:bodyPr/>
          <a:lstStyle/>
          <a:p>
            <a:r>
              <a:rPr kumimoji="1" lang="ja-JP" altLang="en-US"/>
              <a:t>ここまで考え抜いたみなさんなら、事前検討は</a:t>
            </a:r>
            <a:r>
              <a:rPr kumimoji="1" lang="en-US" altLang="ja-JP" dirty="0"/>
              <a:t>OK</a:t>
            </a:r>
            <a:r>
              <a:rPr kumimoji="1" lang="ja-JP" altLang="en-US"/>
              <a:t>です。</a:t>
            </a:r>
            <a:endParaRPr kumimoji="1" lang="en-US" altLang="ja-JP" dirty="0"/>
          </a:p>
          <a:p>
            <a:endParaRPr lang="en-US" altLang="ja-JP" dirty="0"/>
          </a:p>
          <a:p>
            <a:r>
              <a:rPr lang="ja-JP" altLang="en-US"/>
              <a:t>１度目のワークショップ、</a:t>
            </a:r>
            <a:r>
              <a:rPr lang="en-US" altLang="ja-JP" dirty="0"/>
              <a:t>Q</a:t>
            </a:r>
            <a:r>
              <a:rPr lang="ja-JP" altLang="en-US"/>
              <a:t>と</a:t>
            </a:r>
            <a:r>
              <a:rPr lang="en-US" altLang="ja-JP" dirty="0"/>
              <a:t>A</a:t>
            </a:r>
            <a:r>
              <a:rPr lang="ja-JP" altLang="en-US"/>
              <a:t>をまとめ、</a:t>
            </a:r>
            <a:r>
              <a:rPr lang="en-US" altLang="ja-JP" dirty="0"/>
              <a:t>LINE</a:t>
            </a:r>
            <a:r>
              <a:rPr lang="ja-JP" altLang="en-US"/>
              <a:t>初期版を</a:t>
            </a:r>
            <a:br>
              <a:rPr lang="en-US" altLang="ja-JP" dirty="0"/>
            </a:br>
            <a:r>
              <a:rPr lang="ja-JP" altLang="en-US"/>
              <a:t>作成するに進みましょう。</a:t>
            </a:r>
            <a:endParaRPr kumimoji="1" lang="en-US" altLang="ja-JP" dirty="0"/>
          </a:p>
          <a:p>
            <a:pPr marL="0" indent="0">
              <a:buNone/>
            </a:pPr>
            <a:endParaRPr kumimoji="1" lang="ja-JP" altLang="en-US"/>
          </a:p>
        </p:txBody>
      </p:sp>
    </p:spTree>
    <p:extLst>
      <p:ext uri="{BB962C8B-B14F-4D97-AF65-F5344CB8AC3E}">
        <p14:creationId xmlns:p14="http://schemas.microsoft.com/office/powerpoint/2010/main" val="1329029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2E6DEB91-15FA-104A-9CFF-798826432349}"/>
              </a:ext>
            </a:extLst>
          </p:cNvPr>
          <p:cNvPicPr>
            <a:picLocks noChangeAspect="1"/>
          </p:cNvPicPr>
          <p:nvPr/>
        </p:nvPicPr>
        <p:blipFill>
          <a:blip r:embed="rId2"/>
          <a:stretch>
            <a:fillRect/>
          </a:stretch>
        </p:blipFill>
        <p:spPr>
          <a:xfrm>
            <a:off x="1968500" y="254000"/>
            <a:ext cx="8255000" cy="6350000"/>
          </a:xfrm>
          <a:prstGeom prst="rect">
            <a:avLst/>
          </a:prstGeom>
        </p:spPr>
      </p:pic>
    </p:spTree>
    <p:extLst>
      <p:ext uri="{BB962C8B-B14F-4D97-AF65-F5344CB8AC3E}">
        <p14:creationId xmlns:p14="http://schemas.microsoft.com/office/powerpoint/2010/main" val="212253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455090-C48D-CF43-BBBE-9BA6885CF145}"/>
              </a:ext>
            </a:extLst>
          </p:cNvPr>
          <p:cNvSpPr>
            <a:spLocks noGrp="1"/>
          </p:cNvSpPr>
          <p:nvPr>
            <p:ph type="title"/>
          </p:nvPr>
        </p:nvSpPr>
        <p:spPr/>
        <p:txBody>
          <a:bodyPr>
            <a:normAutofit fontScale="90000"/>
          </a:bodyPr>
          <a:lstStyle/>
          <a:p>
            <a:r>
              <a:rPr lang="ja-JP" altLang="en-US"/>
              <a:t>なぜ、プロトタイプを作るか</a:t>
            </a:r>
            <a:endParaRPr kumimoji="1" lang="ja-JP" altLang="en-US"/>
          </a:p>
        </p:txBody>
      </p:sp>
      <p:sp>
        <p:nvSpPr>
          <p:cNvPr id="3" name="コンテンツ プレースホルダー 2">
            <a:extLst>
              <a:ext uri="{FF2B5EF4-FFF2-40B4-BE49-F238E27FC236}">
                <a16:creationId xmlns:a16="http://schemas.microsoft.com/office/drawing/2014/main" id="{10E923D3-49BD-3C4B-85BC-D4290D725E3E}"/>
              </a:ext>
            </a:extLst>
          </p:cNvPr>
          <p:cNvSpPr>
            <a:spLocks noGrp="1"/>
          </p:cNvSpPr>
          <p:nvPr>
            <p:ph idx="1"/>
          </p:nvPr>
        </p:nvSpPr>
        <p:spPr>
          <a:xfrm>
            <a:off x="838200" y="1105469"/>
            <a:ext cx="4673600" cy="5071494"/>
          </a:xfrm>
          <a:ln>
            <a:solidFill>
              <a:schemeClr val="tx1"/>
            </a:solidFill>
          </a:ln>
        </p:spPr>
        <p:txBody>
          <a:bodyPr anchor="ctr">
            <a:normAutofit/>
          </a:bodyPr>
          <a:lstStyle/>
          <a:p>
            <a:pPr marL="0" indent="0" algn="ctr">
              <a:buNone/>
            </a:pPr>
            <a:r>
              <a:rPr lang="en-US" altLang="ja-JP" dirty="0"/>
              <a:t>【</a:t>
            </a:r>
            <a:r>
              <a:rPr lang="ja-JP" altLang="en-US"/>
              <a:t>現状の認識</a:t>
            </a:r>
            <a:r>
              <a:rPr lang="en-US" altLang="ja-JP" dirty="0"/>
              <a:t>】</a:t>
            </a:r>
          </a:p>
          <a:p>
            <a:r>
              <a:rPr lang="ja-JP" altLang="en-US"/>
              <a:t>多くの市民や、自治体職員は</a:t>
            </a:r>
            <a:r>
              <a:rPr lang="en-US" altLang="ja-JP" dirty="0"/>
              <a:t>LINE Bot</a:t>
            </a:r>
            <a:r>
              <a:rPr lang="ja-JP" altLang="en-US"/>
              <a:t>（</a:t>
            </a:r>
            <a:r>
              <a:rPr lang="en-US" altLang="ja-JP" dirty="0"/>
              <a:t>Chat Bot</a:t>
            </a:r>
            <a:r>
              <a:rPr lang="ja-JP" altLang="en-US"/>
              <a:t>）を自由に作れるものだと知らない。</a:t>
            </a:r>
            <a:endParaRPr lang="en-US" altLang="ja-JP" dirty="0"/>
          </a:p>
          <a:p>
            <a:r>
              <a:rPr lang="ja-JP" altLang="en-US"/>
              <a:t>データ利活用は数字の情報の活用だと思っている。</a:t>
            </a:r>
            <a:endParaRPr lang="en-US" altLang="ja-JP" dirty="0"/>
          </a:p>
          <a:p>
            <a:r>
              <a:rPr lang="ja-JP" altLang="en-US"/>
              <a:t>効果がどの程度あるかわからないが業者にお金を払って、試すことが必要になる。</a:t>
            </a:r>
            <a:endParaRPr lang="en-US" altLang="ja-JP" dirty="0"/>
          </a:p>
        </p:txBody>
      </p:sp>
      <p:sp>
        <p:nvSpPr>
          <p:cNvPr id="4" name="コンテンツ プレースホルダー 2">
            <a:extLst>
              <a:ext uri="{FF2B5EF4-FFF2-40B4-BE49-F238E27FC236}">
                <a16:creationId xmlns:a16="http://schemas.microsoft.com/office/drawing/2014/main" id="{6F590798-403F-A849-AF9B-AD1CD0E7F877}"/>
              </a:ext>
            </a:extLst>
          </p:cNvPr>
          <p:cNvSpPr txBox="1">
            <a:spLocks/>
          </p:cNvSpPr>
          <p:nvPr/>
        </p:nvSpPr>
        <p:spPr>
          <a:xfrm>
            <a:off x="6680200" y="1106038"/>
            <a:ext cx="4673600" cy="5071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a:lstStyle>
          <a:p>
            <a:endParaRPr lang="ja-JP" altLang="en-US"/>
          </a:p>
        </p:txBody>
      </p:sp>
      <p:sp>
        <p:nvSpPr>
          <p:cNvPr id="5" name="コンテンツ プレースホルダー 2">
            <a:extLst>
              <a:ext uri="{FF2B5EF4-FFF2-40B4-BE49-F238E27FC236}">
                <a16:creationId xmlns:a16="http://schemas.microsoft.com/office/drawing/2014/main" id="{42095FB0-D354-5A41-AD50-AC4447E3FAFA}"/>
              </a:ext>
            </a:extLst>
          </p:cNvPr>
          <p:cNvSpPr txBox="1">
            <a:spLocks/>
          </p:cNvSpPr>
          <p:nvPr/>
        </p:nvSpPr>
        <p:spPr>
          <a:xfrm>
            <a:off x="6032500" y="1105469"/>
            <a:ext cx="4673600" cy="5071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a:lstStyle>
          <a:p>
            <a:endParaRPr lang="ja-JP" altLang="en-US"/>
          </a:p>
        </p:txBody>
      </p:sp>
      <p:sp>
        <p:nvSpPr>
          <p:cNvPr id="6" name="コンテンツ プレースホルダー 2">
            <a:extLst>
              <a:ext uri="{FF2B5EF4-FFF2-40B4-BE49-F238E27FC236}">
                <a16:creationId xmlns:a16="http://schemas.microsoft.com/office/drawing/2014/main" id="{12F9A979-F688-2F4F-B5AD-378D230E90D8}"/>
              </a:ext>
            </a:extLst>
          </p:cNvPr>
          <p:cNvSpPr txBox="1">
            <a:spLocks/>
          </p:cNvSpPr>
          <p:nvPr/>
        </p:nvSpPr>
        <p:spPr>
          <a:xfrm>
            <a:off x="6731000" y="1105469"/>
            <a:ext cx="4673600" cy="5071494"/>
          </a:xfrm>
          <a:prstGeom prst="rect">
            <a:avLst/>
          </a:prstGeom>
          <a:ln>
            <a:solidFill>
              <a:schemeClr val="tx1"/>
            </a:solidFill>
          </a:ln>
        </p:spPr>
        <p:txBody>
          <a:bodyPr vert="horz" lIns="91440" tIns="45720" rIns="91440" bIns="45720" rtlCol="0" anchor="ctr">
            <a:normAutofit fontScale="92500"/>
          </a:bodyPr>
          <a:lst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a:lstStyle>
          <a:p>
            <a:pPr marL="0" indent="0" algn="ctr">
              <a:buNone/>
            </a:pPr>
            <a:r>
              <a:rPr lang="en-US" altLang="ja-JP" sz="3000" dirty="0"/>
              <a:t>【</a:t>
            </a:r>
            <a:r>
              <a:rPr lang="ja-JP" altLang="en-US" sz="3000"/>
              <a:t>みんなで変えていこう</a:t>
            </a:r>
            <a:r>
              <a:rPr lang="en-US" altLang="ja-JP" sz="3000" dirty="0"/>
              <a:t>】</a:t>
            </a:r>
          </a:p>
          <a:p>
            <a:r>
              <a:rPr lang="ja-JP" altLang="en-US"/>
              <a:t>小さなプロトタイプを作って、自分たちでも作れることを確認する。</a:t>
            </a:r>
            <a:endParaRPr lang="en-US" altLang="ja-JP" dirty="0"/>
          </a:p>
          <a:p>
            <a:r>
              <a:rPr lang="ja-JP" altLang="en-US"/>
              <a:t>文字もデータであり、質問者目線で作り直すことで、データ利活用につながる。</a:t>
            </a:r>
            <a:endParaRPr lang="en-US" altLang="ja-JP" dirty="0"/>
          </a:p>
          <a:p>
            <a:r>
              <a:rPr lang="ja-JP" altLang="en-US"/>
              <a:t>費用をかけず、</a:t>
            </a:r>
            <a:r>
              <a:rPr lang="en-US" altLang="ja-JP" dirty="0" err="1"/>
              <a:t>LINEBot</a:t>
            </a:r>
            <a:r>
              <a:rPr lang="ja-JP" altLang="en-US"/>
              <a:t>のランダム化比較試験を実施する。それにより、効果が高いなら本格運用、事業者への依頼も検討する。</a:t>
            </a:r>
          </a:p>
        </p:txBody>
      </p:sp>
      <p:sp>
        <p:nvSpPr>
          <p:cNvPr id="7" name="三角形 6">
            <a:extLst>
              <a:ext uri="{FF2B5EF4-FFF2-40B4-BE49-F238E27FC236}">
                <a16:creationId xmlns:a16="http://schemas.microsoft.com/office/drawing/2014/main" id="{FB7A80CE-FAEB-B041-80F5-EB393720B37D}"/>
              </a:ext>
            </a:extLst>
          </p:cNvPr>
          <p:cNvSpPr/>
          <p:nvPr/>
        </p:nvSpPr>
        <p:spPr>
          <a:xfrm rot="5400000">
            <a:off x="4832350" y="3505200"/>
            <a:ext cx="2527300" cy="508000"/>
          </a:xfrm>
          <a:prstGeom prst="triangl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7A2FE71D-2E20-C442-ACAB-6792E825A509}"/>
              </a:ext>
            </a:extLst>
          </p:cNvPr>
          <p:cNvSpPr txBox="1"/>
          <p:nvPr/>
        </p:nvSpPr>
        <p:spPr>
          <a:xfrm>
            <a:off x="7744361" y="6262041"/>
            <a:ext cx="2646878" cy="461665"/>
          </a:xfrm>
          <a:prstGeom prst="rect">
            <a:avLst/>
          </a:prstGeom>
          <a:noFill/>
        </p:spPr>
        <p:txBody>
          <a:bodyPr wrap="none" rtlCol="0">
            <a:spAutoFit/>
          </a:bodyPr>
          <a:lstStyle/>
          <a:p>
            <a:r>
              <a:rPr kumimoji="1" lang="ja-JP" altLang="en-US" sz="2400">
                <a:solidFill>
                  <a:srgbClr val="FF0000"/>
                </a:solidFill>
              </a:rPr>
              <a:t>今回の狙いはここ</a:t>
            </a:r>
          </a:p>
        </p:txBody>
      </p:sp>
    </p:spTree>
    <p:extLst>
      <p:ext uri="{BB962C8B-B14F-4D97-AF65-F5344CB8AC3E}">
        <p14:creationId xmlns:p14="http://schemas.microsoft.com/office/powerpoint/2010/main" val="3185086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708E1D-E1FE-FB48-988F-9EAF1B803606}"/>
              </a:ext>
            </a:extLst>
          </p:cNvPr>
          <p:cNvSpPr>
            <a:spLocks noGrp="1"/>
          </p:cNvSpPr>
          <p:nvPr>
            <p:ph type="title"/>
          </p:nvPr>
        </p:nvSpPr>
        <p:spPr/>
        <p:txBody>
          <a:bodyPr>
            <a:normAutofit fontScale="90000"/>
          </a:bodyPr>
          <a:lstStyle/>
          <a:p>
            <a:r>
              <a:rPr kumimoji="1" lang="en-US" altLang="ja-JP" dirty="0"/>
              <a:t>1. </a:t>
            </a:r>
            <a:r>
              <a:rPr kumimoji="1" lang="ja-JP" altLang="en-US"/>
              <a:t>なんのために作りたいのか</a:t>
            </a:r>
          </a:p>
        </p:txBody>
      </p:sp>
      <p:sp>
        <p:nvSpPr>
          <p:cNvPr id="3" name="コンテンツ プレースホルダー 2">
            <a:extLst>
              <a:ext uri="{FF2B5EF4-FFF2-40B4-BE49-F238E27FC236}">
                <a16:creationId xmlns:a16="http://schemas.microsoft.com/office/drawing/2014/main" id="{660C26E2-18E5-1D49-B5F3-274321F4C89B}"/>
              </a:ext>
            </a:extLst>
          </p:cNvPr>
          <p:cNvSpPr>
            <a:spLocks noGrp="1"/>
          </p:cNvSpPr>
          <p:nvPr>
            <p:ph idx="1"/>
          </p:nvPr>
        </p:nvSpPr>
        <p:spPr/>
        <p:txBody>
          <a:bodyPr/>
          <a:lstStyle/>
          <a:p>
            <a:r>
              <a:rPr kumimoji="1" lang="en-US" altLang="ja-JP" dirty="0"/>
              <a:t>LINE Bot</a:t>
            </a:r>
            <a:r>
              <a:rPr kumimoji="1" lang="ja-JP" altLang="en-US"/>
              <a:t>をなんのために作りたいか考えましょう。作ることにより、目標が達成され、価値が発揮できるでしょうか。</a:t>
            </a:r>
            <a:endParaRPr lang="en-US" altLang="ja-JP" dirty="0"/>
          </a:p>
          <a:p>
            <a:pPr lvl="1"/>
            <a:r>
              <a:rPr lang="ja-JP" altLang="en-US"/>
              <a:t>目標　：どういう状態にするべきか</a:t>
            </a:r>
            <a:endParaRPr lang="en-US" altLang="ja-JP" dirty="0"/>
          </a:p>
          <a:p>
            <a:pPr lvl="1"/>
            <a:r>
              <a:rPr lang="ja-JP" altLang="en-US"/>
              <a:t>問題点：それが出来ていないことで何が困っているのか？</a:t>
            </a:r>
            <a:endParaRPr lang="en-US" altLang="ja-JP" dirty="0"/>
          </a:p>
          <a:p>
            <a:pPr lvl="1"/>
            <a:r>
              <a:rPr lang="ja-JP" altLang="en-US"/>
              <a:t>課題　：障害となっているものは何か？</a:t>
            </a:r>
            <a:endParaRPr lang="en-US" altLang="ja-JP" dirty="0"/>
          </a:p>
          <a:p>
            <a:endParaRPr kumimoji="1" lang="ja-JP" altLang="en-US"/>
          </a:p>
        </p:txBody>
      </p:sp>
      <p:cxnSp>
        <p:nvCxnSpPr>
          <p:cNvPr id="4" name="直線コネクタ 3">
            <a:extLst>
              <a:ext uri="{FF2B5EF4-FFF2-40B4-BE49-F238E27FC236}">
                <a16:creationId xmlns:a16="http://schemas.microsoft.com/office/drawing/2014/main" id="{A2FE1DA5-CB07-A346-A494-8FCBA6C80354}"/>
              </a:ext>
            </a:extLst>
          </p:cNvPr>
          <p:cNvCxnSpPr>
            <a:cxnSpLocks/>
          </p:cNvCxnSpPr>
          <p:nvPr/>
        </p:nvCxnSpPr>
        <p:spPr>
          <a:xfrm flipV="1">
            <a:off x="838200" y="6430287"/>
            <a:ext cx="9490016" cy="420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8B3D0329-374E-1741-B344-4F3494832688}"/>
              </a:ext>
            </a:extLst>
          </p:cNvPr>
          <p:cNvCxnSpPr>
            <a:cxnSpLocks/>
          </p:cNvCxnSpPr>
          <p:nvPr/>
        </p:nvCxnSpPr>
        <p:spPr>
          <a:xfrm>
            <a:off x="4393376" y="4147935"/>
            <a:ext cx="59348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A9F6DC05-E66E-8A40-981F-5D19FDC83E68}"/>
              </a:ext>
            </a:extLst>
          </p:cNvPr>
          <p:cNvSpPr txBox="1"/>
          <p:nvPr/>
        </p:nvSpPr>
        <p:spPr>
          <a:xfrm>
            <a:off x="5576075" y="3501594"/>
            <a:ext cx="1140031" cy="523220"/>
          </a:xfrm>
          <a:prstGeom prst="rect">
            <a:avLst/>
          </a:prstGeom>
          <a:noFill/>
        </p:spPr>
        <p:txBody>
          <a:bodyPr wrap="square" rtlCol="0">
            <a:spAutoFit/>
          </a:bodyPr>
          <a:lstStyle/>
          <a:p>
            <a:r>
              <a:rPr kumimoji="1" lang="ja-JP" altLang="en-US" sz="2800"/>
              <a:t>目標</a:t>
            </a:r>
          </a:p>
        </p:txBody>
      </p:sp>
      <p:sp>
        <p:nvSpPr>
          <p:cNvPr id="7" name="テキスト ボックス 6">
            <a:extLst>
              <a:ext uri="{FF2B5EF4-FFF2-40B4-BE49-F238E27FC236}">
                <a16:creationId xmlns:a16="http://schemas.microsoft.com/office/drawing/2014/main" id="{9C4E80F1-E59A-034D-B945-47091B1EF1A8}"/>
              </a:ext>
            </a:extLst>
          </p:cNvPr>
          <p:cNvSpPr txBox="1"/>
          <p:nvPr/>
        </p:nvSpPr>
        <p:spPr>
          <a:xfrm>
            <a:off x="1436914" y="5969654"/>
            <a:ext cx="1354778" cy="523220"/>
          </a:xfrm>
          <a:prstGeom prst="rect">
            <a:avLst/>
          </a:prstGeom>
          <a:noFill/>
        </p:spPr>
        <p:txBody>
          <a:bodyPr wrap="square" rtlCol="0">
            <a:spAutoFit/>
          </a:bodyPr>
          <a:lstStyle/>
          <a:p>
            <a:r>
              <a:rPr kumimoji="1" lang="ja-JP" altLang="en-US" sz="2800"/>
              <a:t>現状</a:t>
            </a:r>
          </a:p>
        </p:txBody>
      </p:sp>
      <p:cxnSp>
        <p:nvCxnSpPr>
          <p:cNvPr id="8" name="直線矢印コネクタ 7">
            <a:extLst>
              <a:ext uri="{FF2B5EF4-FFF2-40B4-BE49-F238E27FC236}">
                <a16:creationId xmlns:a16="http://schemas.microsoft.com/office/drawing/2014/main" id="{28DE64D6-1788-E84F-812C-3242913176B8}"/>
              </a:ext>
            </a:extLst>
          </p:cNvPr>
          <p:cNvCxnSpPr>
            <a:cxnSpLocks/>
          </p:cNvCxnSpPr>
          <p:nvPr/>
        </p:nvCxnSpPr>
        <p:spPr>
          <a:xfrm>
            <a:off x="6353415" y="4346251"/>
            <a:ext cx="0" cy="1985995"/>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4819DA92-F451-1E44-B1DA-E905C5190EEB}"/>
              </a:ext>
            </a:extLst>
          </p:cNvPr>
          <p:cNvSpPr txBox="1"/>
          <p:nvPr/>
        </p:nvSpPr>
        <p:spPr>
          <a:xfrm>
            <a:off x="4261612" y="4957512"/>
            <a:ext cx="2430774" cy="1384995"/>
          </a:xfrm>
          <a:prstGeom prst="rect">
            <a:avLst/>
          </a:prstGeom>
          <a:noFill/>
        </p:spPr>
        <p:txBody>
          <a:bodyPr wrap="square" rtlCol="0">
            <a:spAutoFit/>
          </a:bodyPr>
          <a:lstStyle/>
          <a:p>
            <a:r>
              <a:rPr kumimoji="1" lang="ja-JP" altLang="en-US" sz="2800"/>
              <a:t>この</a:t>
            </a:r>
            <a:br>
              <a:rPr kumimoji="1" lang="en-US" altLang="ja-JP" sz="2800" dirty="0"/>
            </a:br>
            <a:r>
              <a:rPr kumimoji="1" lang="ja-JP" altLang="en-US" sz="2800"/>
              <a:t>ギャップが</a:t>
            </a:r>
            <a:br>
              <a:rPr kumimoji="1" lang="en-US" altLang="ja-JP" sz="2800" dirty="0"/>
            </a:br>
            <a:r>
              <a:rPr kumimoji="1" lang="ja-JP" altLang="en-US" sz="2800"/>
              <a:t>問題点</a:t>
            </a:r>
          </a:p>
        </p:txBody>
      </p:sp>
      <p:cxnSp>
        <p:nvCxnSpPr>
          <p:cNvPr id="10" name="直線矢印コネクタ 9">
            <a:extLst>
              <a:ext uri="{FF2B5EF4-FFF2-40B4-BE49-F238E27FC236}">
                <a16:creationId xmlns:a16="http://schemas.microsoft.com/office/drawing/2014/main" id="{6BAB7026-7B30-BA43-9579-020A00B1354E}"/>
              </a:ext>
            </a:extLst>
          </p:cNvPr>
          <p:cNvCxnSpPr>
            <a:cxnSpLocks/>
          </p:cNvCxnSpPr>
          <p:nvPr/>
        </p:nvCxnSpPr>
        <p:spPr>
          <a:xfrm flipV="1">
            <a:off x="2194519" y="4346251"/>
            <a:ext cx="1983180" cy="1533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円/楕円 10">
            <a:extLst>
              <a:ext uri="{FF2B5EF4-FFF2-40B4-BE49-F238E27FC236}">
                <a16:creationId xmlns:a16="http://schemas.microsoft.com/office/drawing/2014/main" id="{74B846D7-7DE0-AE43-9717-E30194CBCBA5}"/>
              </a:ext>
            </a:extLst>
          </p:cNvPr>
          <p:cNvSpPr/>
          <p:nvPr/>
        </p:nvSpPr>
        <p:spPr>
          <a:xfrm>
            <a:off x="2557358" y="5063915"/>
            <a:ext cx="431354" cy="6652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solidFill>
              </a:rPr>
              <a:t>障害</a:t>
            </a:r>
          </a:p>
        </p:txBody>
      </p:sp>
      <p:sp>
        <p:nvSpPr>
          <p:cNvPr id="12" name="円/楕円 11">
            <a:extLst>
              <a:ext uri="{FF2B5EF4-FFF2-40B4-BE49-F238E27FC236}">
                <a16:creationId xmlns:a16="http://schemas.microsoft.com/office/drawing/2014/main" id="{07B218A5-D7F6-C447-8915-3C0595436420}"/>
              </a:ext>
            </a:extLst>
          </p:cNvPr>
          <p:cNvSpPr/>
          <p:nvPr/>
        </p:nvSpPr>
        <p:spPr>
          <a:xfrm>
            <a:off x="3379228" y="4484249"/>
            <a:ext cx="431354" cy="6652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solidFill>
              </a:rPr>
              <a:t>障害</a:t>
            </a:r>
          </a:p>
        </p:txBody>
      </p:sp>
      <p:sp>
        <p:nvSpPr>
          <p:cNvPr id="13" name="テキスト ボックス 12">
            <a:extLst>
              <a:ext uri="{FF2B5EF4-FFF2-40B4-BE49-F238E27FC236}">
                <a16:creationId xmlns:a16="http://schemas.microsoft.com/office/drawing/2014/main" id="{509673EB-D0FA-8545-B20C-CBF9A2F41C43}"/>
              </a:ext>
            </a:extLst>
          </p:cNvPr>
          <p:cNvSpPr txBox="1"/>
          <p:nvPr/>
        </p:nvSpPr>
        <p:spPr>
          <a:xfrm>
            <a:off x="1556351" y="4555279"/>
            <a:ext cx="1081267" cy="523220"/>
          </a:xfrm>
          <a:prstGeom prst="rect">
            <a:avLst/>
          </a:prstGeom>
          <a:noFill/>
        </p:spPr>
        <p:txBody>
          <a:bodyPr wrap="square" rtlCol="0">
            <a:spAutoFit/>
          </a:bodyPr>
          <a:lstStyle/>
          <a:p>
            <a:r>
              <a:rPr kumimoji="1" lang="ja-JP" altLang="en-US" sz="2800"/>
              <a:t>課題</a:t>
            </a:r>
          </a:p>
        </p:txBody>
      </p:sp>
      <p:sp>
        <p:nvSpPr>
          <p:cNvPr id="14" name="三角形 13">
            <a:extLst>
              <a:ext uri="{FF2B5EF4-FFF2-40B4-BE49-F238E27FC236}">
                <a16:creationId xmlns:a16="http://schemas.microsoft.com/office/drawing/2014/main" id="{EED142A8-B49D-7742-B874-57497B0EF61C}"/>
              </a:ext>
            </a:extLst>
          </p:cNvPr>
          <p:cNvSpPr/>
          <p:nvPr/>
        </p:nvSpPr>
        <p:spPr>
          <a:xfrm rot="5400000">
            <a:off x="6680349" y="3511194"/>
            <a:ext cx="787743" cy="379971"/>
          </a:xfrm>
          <a:prstGeom prst="triangl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D0FB8E59-0316-7545-8FED-720B07B5F025}"/>
              </a:ext>
            </a:extLst>
          </p:cNvPr>
          <p:cNvSpPr txBox="1"/>
          <p:nvPr/>
        </p:nvSpPr>
        <p:spPr>
          <a:xfrm>
            <a:off x="7650262" y="3390468"/>
            <a:ext cx="2492990" cy="646331"/>
          </a:xfrm>
          <a:prstGeom prst="rect">
            <a:avLst/>
          </a:prstGeom>
          <a:noFill/>
        </p:spPr>
        <p:txBody>
          <a:bodyPr wrap="none" rtlCol="0">
            <a:spAutoFit/>
          </a:bodyPr>
          <a:lstStyle/>
          <a:p>
            <a:pPr algn="ctr"/>
            <a:r>
              <a:rPr kumimoji="1" lang="ja-JP" altLang="en-US"/>
              <a:t>この結果得られる価値</a:t>
            </a:r>
            <a:br>
              <a:rPr kumimoji="1" lang="en-US" altLang="ja-JP" dirty="0"/>
            </a:br>
            <a:r>
              <a:rPr lang="en-US" altLang="ja-JP" dirty="0"/>
              <a:t>【</a:t>
            </a:r>
            <a:r>
              <a:rPr kumimoji="1" lang="ja-JP" altLang="en-US"/>
              <a:t>アウトカム</a:t>
            </a:r>
            <a:r>
              <a:rPr kumimoji="1" lang="en-US" altLang="ja-JP" dirty="0"/>
              <a:t>】</a:t>
            </a:r>
            <a:endParaRPr kumimoji="1" lang="ja-JP" altLang="en-US"/>
          </a:p>
        </p:txBody>
      </p:sp>
    </p:spTree>
    <p:extLst>
      <p:ext uri="{BB962C8B-B14F-4D97-AF65-F5344CB8AC3E}">
        <p14:creationId xmlns:p14="http://schemas.microsoft.com/office/powerpoint/2010/main" val="4081510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0D50DF-EBCD-E24A-9C50-6333E3A3DE98}"/>
              </a:ext>
            </a:extLst>
          </p:cNvPr>
          <p:cNvSpPr>
            <a:spLocks noGrp="1"/>
          </p:cNvSpPr>
          <p:nvPr>
            <p:ph type="title"/>
          </p:nvPr>
        </p:nvSpPr>
        <p:spPr/>
        <p:txBody>
          <a:bodyPr>
            <a:normAutofit fontScale="90000"/>
          </a:bodyPr>
          <a:lstStyle/>
          <a:p>
            <a:r>
              <a:rPr kumimoji="1" lang="en-US" altLang="ja-JP" dirty="0"/>
              <a:t>LINE Bot</a:t>
            </a:r>
            <a:r>
              <a:rPr kumimoji="1" lang="ja-JP" altLang="en-US"/>
              <a:t>の目標を考えましょう</a:t>
            </a:r>
          </a:p>
        </p:txBody>
      </p:sp>
      <p:sp>
        <p:nvSpPr>
          <p:cNvPr id="3" name="コンテンツ プレースホルダー 2">
            <a:extLst>
              <a:ext uri="{FF2B5EF4-FFF2-40B4-BE49-F238E27FC236}">
                <a16:creationId xmlns:a16="http://schemas.microsoft.com/office/drawing/2014/main" id="{4BFDBE9E-3273-DA4B-BAAA-9DB0F67B8266}"/>
              </a:ext>
            </a:extLst>
          </p:cNvPr>
          <p:cNvSpPr>
            <a:spLocks noGrp="1"/>
          </p:cNvSpPr>
          <p:nvPr>
            <p:ph idx="1"/>
          </p:nvPr>
        </p:nvSpPr>
        <p:spPr/>
        <p:txBody>
          <a:bodyPr/>
          <a:lstStyle/>
          <a:p>
            <a:r>
              <a:rPr lang="en-US" altLang="ja-JP" dirty="0"/>
              <a:t>Q&amp;A</a:t>
            </a:r>
            <a:r>
              <a:rPr lang="ja-JP" altLang="en-US"/>
              <a:t>ができることで、どんな課題が解決し現状とのギャップ（問題点）が縮まり、目標となる姿になるでしょう？</a:t>
            </a:r>
          </a:p>
          <a:p>
            <a:pPr marL="457200" lvl="1" indent="0">
              <a:buNone/>
            </a:pPr>
            <a:br>
              <a:rPr lang="en-US" altLang="ja-JP" dirty="0"/>
            </a:br>
            <a:endParaRPr kumimoji="1" lang="ja-JP" altLang="en-US"/>
          </a:p>
        </p:txBody>
      </p:sp>
      <p:sp>
        <p:nvSpPr>
          <p:cNvPr id="4" name="スライド番号プレースホルダー 3">
            <a:extLst>
              <a:ext uri="{FF2B5EF4-FFF2-40B4-BE49-F238E27FC236}">
                <a16:creationId xmlns:a16="http://schemas.microsoft.com/office/drawing/2014/main" id="{29051E83-B2B7-9649-8A41-360BE2EE03ED}"/>
              </a:ext>
            </a:extLst>
          </p:cNvPr>
          <p:cNvSpPr>
            <a:spLocks noGrp="1"/>
          </p:cNvSpPr>
          <p:nvPr>
            <p:ph type="sldNum" sz="quarter" idx="12"/>
          </p:nvPr>
        </p:nvSpPr>
        <p:spPr/>
        <p:txBody>
          <a:bodyPr/>
          <a:lstStyle/>
          <a:p>
            <a:fld id="{17B8D3BA-E350-1147-995F-63335037DF5A}" type="slidenum">
              <a:rPr kumimoji="1" lang="ja-JP" altLang="en-US" smtClean="0"/>
              <a:t>4</a:t>
            </a:fld>
            <a:endParaRPr kumimoji="1" lang="ja-JP" altLang="en-US"/>
          </a:p>
        </p:txBody>
      </p:sp>
      <p:cxnSp>
        <p:nvCxnSpPr>
          <p:cNvPr id="5" name="直線コネクタ 4">
            <a:extLst>
              <a:ext uri="{FF2B5EF4-FFF2-40B4-BE49-F238E27FC236}">
                <a16:creationId xmlns:a16="http://schemas.microsoft.com/office/drawing/2014/main" id="{FD99F9A6-1030-4D48-B163-8BE56A115A11}"/>
              </a:ext>
            </a:extLst>
          </p:cNvPr>
          <p:cNvCxnSpPr>
            <a:cxnSpLocks/>
          </p:cNvCxnSpPr>
          <p:nvPr/>
        </p:nvCxnSpPr>
        <p:spPr>
          <a:xfrm flipV="1">
            <a:off x="2015436" y="6125742"/>
            <a:ext cx="5771408" cy="512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7AF512B-6843-C446-A625-B5009BAC3C46}"/>
              </a:ext>
            </a:extLst>
          </p:cNvPr>
          <p:cNvCxnSpPr>
            <a:cxnSpLocks/>
          </p:cNvCxnSpPr>
          <p:nvPr/>
        </p:nvCxnSpPr>
        <p:spPr>
          <a:xfrm>
            <a:off x="5579673" y="3391947"/>
            <a:ext cx="216724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20275D88-9B12-8F4C-A757-5B15FC646183}"/>
              </a:ext>
            </a:extLst>
          </p:cNvPr>
          <p:cNvSpPr txBox="1"/>
          <p:nvPr/>
        </p:nvSpPr>
        <p:spPr>
          <a:xfrm>
            <a:off x="6689667" y="2670553"/>
            <a:ext cx="1140031" cy="646331"/>
          </a:xfrm>
          <a:prstGeom prst="rect">
            <a:avLst/>
          </a:prstGeom>
          <a:noFill/>
        </p:spPr>
        <p:txBody>
          <a:bodyPr wrap="square" rtlCol="0">
            <a:spAutoFit/>
          </a:bodyPr>
          <a:lstStyle/>
          <a:p>
            <a:r>
              <a:rPr kumimoji="1" lang="ja-JP" altLang="en-US" sz="3600"/>
              <a:t>目標</a:t>
            </a:r>
          </a:p>
        </p:txBody>
      </p:sp>
      <p:cxnSp>
        <p:nvCxnSpPr>
          <p:cNvPr id="9" name="直線矢印コネクタ 8">
            <a:extLst>
              <a:ext uri="{FF2B5EF4-FFF2-40B4-BE49-F238E27FC236}">
                <a16:creationId xmlns:a16="http://schemas.microsoft.com/office/drawing/2014/main" id="{BD8E7AC0-E254-4E4A-8E37-AEFE54A2D3C3}"/>
              </a:ext>
            </a:extLst>
          </p:cNvPr>
          <p:cNvCxnSpPr>
            <a:cxnSpLocks/>
          </p:cNvCxnSpPr>
          <p:nvPr/>
        </p:nvCxnSpPr>
        <p:spPr>
          <a:xfrm>
            <a:off x="7651364" y="3391947"/>
            <a:ext cx="0" cy="271326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973AD09F-56B9-0947-B45E-D46CF18B866B}"/>
              </a:ext>
            </a:extLst>
          </p:cNvPr>
          <p:cNvSpPr txBox="1"/>
          <p:nvPr/>
        </p:nvSpPr>
        <p:spPr>
          <a:xfrm>
            <a:off x="5890777" y="5225404"/>
            <a:ext cx="1612774" cy="646331"/>
          </a:xfrm>
          <a:prstGeom prst="rect">
            <a:avLst/>
          </a:prstGeom>
          <a:noFill/>
        </p:spPr>
        <p:txBody>
          <a:bodyPr wrap="square" rtlCol="0">
            <a:spAutoFit/>
          </a:bodyPr>
          <a:lstStyle/>
          <a:p>
            <a:r>
              <a:rPr kumimoji="1" lang="ja-JP" altLang="en-US" sz="3600"/>
              <a:t>問題点</a:t>
            </a:r>
          </a:p>
        </p:txBody>
      </p:sp>
      <p:cxnSp>
        <p:nvCxnSpPr>
          <p:cNvPr id="11" name="直線矢印コネクタ 10">
            <a:extLst>
              <a:ext uri="{FF2B5EF4-FFF2-40B4-BE49-F238E27FC236}">
                <a16:creationId xmlns:a16="http://schemas.microsoft.com/office/drawing/2014/main" id="{CDF20141-3FE8-9649-B6C9-AC48D7EFF133}"/>
              </a:ext>
            </a:extLst>
          </p:cNvPr>
          <p:cNvCxnSpPr>
            <a:cxnSpLocks/>
          </p:cNvCxnSpPr>
          <p:nvPr/>
        </p:nvCxnSpPr>
        <p:spPr>
          <a:xfrm flipV="1">
            <a:off x="3123533" y="3391947"/>
            <a:ext cx="2743200" cy="2713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円/楕円 11">
            <a:extLst>
              <a:ext uri="{FF2B5EF4-FFF2-40B4-BE49-F238E27FC236}">
                <a16:creationId xmlns:a16="http://schemas.microsoft.com/office/drawing/2014/main" id="{59789810-22BA-824D-933D-838C148912A2}"/>
              </a:ext>
            </a:extLst>
          </p:cNvPr>
          <p:cNvSpPr/>
          <p:nvPr/>
        </p:nvSpPr>
        <p:spPr>
          <a:xfrm>
            <a:off x="3694670" y="5117295"/>
            <a:ext cx="431354" cy="6652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a:solidFill>
                  <a:schemeClr val="tx1"/>
                </a:solidFill>
              </a:rPr>
              <a:t>障害</a:t>
            </a:r>
          </a:p>
        </p:txBody>
      </p:sp>
      <p:sp>
        <p:nvSpPr>
          <p:cNvPr id="13" name="円/楕円 12">
            <a:extLst>
              <a:ext uri="{FF2B5EF4-FFF2-40B4-BE49-F238E27FC236}">
                <a16:creationId xmlns:a16="http://schemas.microsoft.com/office/drawing/2014/main" id="{827C71EA-0A41-F843-892D-53E94A884935}"/>
              </a:ext>
            </a:extLst>
          </p:cNvPr>
          <p:cNvSpPr/>
          <p:nvPr/>
        </p:nvSpPr>
        <p:spPr>
          <a:xfrm>
            <a:off x="4645539" y="4066991"/>
            <a:ext cx="431354" cy="6652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a:solidFill>
                  <a:schemeClr val="tx1"/>
                </a:solidFill>
              </a:rPr>
              <a:t>障害</a:t>
            </a:r>
          </a:p>
        </p:txBody>
      </p:sp>
      <p:sp>
        <p:nvSpPr>
          <p:cNvPr id="14" name="テキスト ボックス 13">
            <a:extLst>
              <a:ext uri="{FF2B5EF4-FFF2-40B4-BE49-F238E27FC236}">
                <a16:creationId xmlns:a16="http://schemas.microsoft.com/office/drawing/2014/main" id="{6B5316CD-B329-0244-94C8-D43516DE10FC}"/>
              </a:ext>
            </a:extLst>
          </p:cNvPr>
          <p:cNvSpPr txBox="1"/>
          <p:nvPr/>
        </p:nvSpPr>
        <p:spPr>
          <a:xfrm>
            <a:off x="3236346" y="3981538"/>
            <a:ext cx="1364608" cy="646331"/>
          </a:xfrm>
          <a:prstGeom prst="rect">
            <a:avLst/>
          </a:prstGeom>
          <a:noFill/>
        </p:spPr>
        <p:txBody>
          <a:bodyPr wrap="square" rtlCol="0">
            <a:spAutoFit/>
          </a:bodyPr>
          <a:lstStyle/>
          <a:p>
            <a:r>
              <a:rPr kumimoji="1" lang="ja-JP" altLang="en-US" sz="3600"/>
              <a:t>課題</a:t>
            </a:r>
          </a:p>
        </p:txBody>
      </p:sp>
      <p:sp>
        <p:nvSpPr>
          <p:cNvPr id="18" name="角丸四角形吹き出し 17">
            <a:extLst>
              <a:ext uri="{FF2B5EF4-FFF2-40B4-BE49-F238E27FC236}">
                <a16:creationId xmlns:a16="http://schemas.microsoft.com/office/drawing/2014/main" id="{7FAF8F48-4EDF-2F48-96EE-77948B82F043}"/>
              </a:ext>
            </a:extLst>
          </p:cNvPr>
          <p:cNvSpPr/>
          <p:nvPr/>
        </p:nvSpPr>
        <p:spPr>
          <a:xfrm>
            <a:off x="8181390" y="4677746"/>
            <a:ext cx="2988449" cy="1499217"/>
          </a:xfrm>
          <a:prstGeom prst="wedgeRoundRectCallout">
            <a:avLst>
              <a:gd name="adj1" fmla="val -76944"/>
              <a:gd name="adj2" fmla="val 4603"/>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角丸四角形吹き出し 18">
            <a:extLst>
              <a:ext uri="{FF2B5EF4-FFF2-40B4-BE49-F238E27FC236}">
                <a16:creationId xmlns:a16="http://schemas.microsoft.com/office/drawing/2014/main" id="{FD414D65-C1A5-AA4E-B232-4BECAF95A34F}"/>
              </a:ext>
            </a:extLst>
          </p:cNvPr>
          <p:cNvSpPr/>
          <p:nvPr/>
        </p:nvSpPr>
        <p:spPr>
          <a:xfrm>
            <a:off x="8610600" y="2180254"/>
            <a:ext cx="2988449" cy="1499217"/>
          </a:xfrm>
          <a:prstGeom prst="wedgeRoundRectCallout">
            <a:avLst>
              <a:gd name="adj1" fmla="val -71591"/>
              <a:gd name="adj2" fmla="val -8218"/>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角丸四角形吹き出し 19">
            <a:extLst>
              <a:ext uri="{FF2B5EF4-FFF2-40B4-BE49-F238E27FC236}">
                <a16:creationId xmlns:a16="http://schemas.microsoft.com/office/drawing/2014/main" id="{C48838CF-C30F-4443-B242-626566A3DD50}"/>
              </a:ext>
            </a:extLst>
          </p:cNvPr>
          <p:cNvSpPr/>
          <p:nvPr/>
        </p:nvSpPr>
        <p:spPr>
          <a:xfrm>
            <a:off x="203312" y="4567640"/>
            <a:ext cx="2988449" cy="1499217"/>
          </a:xfrm>
          <a:prstGeom prst="wedgeRoundRectCallout">
            <a:avLst>
              <a:gd name="adj1" fmla="val 46688"/>
              <a:gd name="adj2" fmla="val -62159"/>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3274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1583D-4435-F446-A1A7-70850B42B76D}"/>
              </a:ext>
            </a:extLst>
          </p:cNvPr>
          <p:cNvSpPr>
            <a:spLocks noGrp="1"/>
          </p:cNvSpPr>
          <p:nvPr>
            <p:ph type="title"/>
          </p:nvPr>
        </p:nvSpPr>
        <p:spPr/>
        <p:txBody>
          <a:bodyPr>
            <a:normAutofit fontScale="90000"/>
          </a:bodyPr>
          <a:lstStyle/>
          <a:p>
            <a:r>
              <a:rPr kumimoji="1" lang="en-US" altLang="ja-JP" dirty="0"/>
              <a:t>2. </a:t>
            </a:r>
            <a:r>
              <a:rPr kumimoji="1" lang="ja-JP" altLang="en-US"/>
              <a:t>回答は明確なものか</a:t>
            </a:r>
          </a:p>
        </p:txBody>
      </p:sp>
      <p:sp>
        <p:nvSpPr>
          <p:cNvPr id="3" name="コンテンツ プレースホルダー 2">
            <a:extLst>
              <a:ext uri="{FF2B5EF4-FFF2-40B4-BE49-F238E27FC236}">
                <a16:creationId xmlns:a16="http://schemas.microsoft.com/office/drawing/2014/main" id="{215D555B-7047-C842-B19E-EDCCE811414E}"/>
              </a:ext>
            </a:extLst>
          </p:cNvPr>
          <p:cNvSpPr>
            <a:spLocks noGrp="1"/>
          </p:cNvSpPr>
          <p:nvPr>
            <p:ph idx="1"/>
          </p:nvPr>
        </p:nvSpPr>
        <p:spPr/>
        <p:txBody>
          <a:bodyPr/>
          <a:lstStyle/>
          <a:p>
            <a:r>
              <a:rPr kumimoji="1" lang="ja-JP" altLang="en-US"/>
              <a:t>質問に対して、回答は明確に作れるか考えてみましょう。</a:t>
            </a:r>
            <a:endParaRPr kumimoji="1" lang="en-US" altLang="ja-JP" dirty="0"/>
          </a:p>
        </p:txBody>
      </p:sp>
      <p:sp>
        <p:nvSpPr>
          <p:cNvPr id="4" name="正方形/長方形 3">
            <a:extLst>
              <a:ext uri="{FF2B5EF4-FFF2-40B4-BE49-F238E27FC236}">
                <a16:creationId xmlns:a16="http://schemas.microsoft.com/office/drawing/2014/main" id="{2FDDA11F-6990-4F45-90E4-20FD83077938}"/>
              </a:ext>
            </a:extLst>
          </p:cNvPr>
          <p:cNvSpPr/>
          <p:nvPr/>
        </p:nvSpPr>
        <p:spPr>
          <a:xfrm>
            <a:off x="337994" y="3521246"/>
            <a:ext cx="1981200" cy="10668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solidFill>
                  <a:schemeClr val="tx1"/>
                </a:solidFill>
              </a:rPr>
              <a:t>電話やメールでシンプルに応答できるか</a:t>
            </a:r>
          </a:p>
        </p:txBody>
      </p:sp>
      <p:sp>
        <p:nvSpPr>
          <p:cNvPr id="5" name="正方形/長方形 4">
            <a:extLst>
              <a:ext uri="{FF2B5EF4-FFF2-40B4-BE49-F238E27FC236}">
                <a16:creationId xmlns:a16="http://schemas.microsoft.com/office/drawing/2014/main" id="{1A7F21F2-3998-954E-BAC2-6F40FDBE5FC5}"/>
              </a:ext>
            </a:extLst>
          </p:cNvPr>
          <p:cNvSpPr/>
          <p:nvPr/>
        </p:nvSpPr>
        <p:spPr>
          <a:xfrm>
            <a:off x="3162300" y="1909889"/>
            <a:ext cx="1981200" cy="10668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a:solidFill>
                  <a:schemeClr val="tx1"/>
                </a:solidFill>
              </a:rPr>
              <a:t>「○○課にご確認ください」</a:t>
            </a:r>
            <a:br>
              <a:rPr lang="en-US" altLang="ja-JP" sz="1600" dirty="0">
                <a:solidFill>
                  <a:schemeClr val="tx1"/>
                </a:solidFill>
              </a:rPr>
            </a:br>
            <a:r>
              <a:rPr lang="ja-JP" altLang="en-US" sz="1600">
                <a:solidFill>
                  <a:schemeClr val="tx1"/>
                </a:solidFill>
              </a:rPr>
              <a:t>ばかりでダイレクトな回答がない</a:t>
            </a:r>
            <a:endParaRPr kumimoji="1" lang="ja-JP" altLang="en-US" sz="1600">
              <a:solidFill>
                <a:schemeClr val="tx1"/>
              </a:solidFill>
            </a:endParaRPr>
          </a:p>
        </p:txBody>
      </p:sp>
      <p:sp>
        <p:nvSpPr>
          <p:cNvPr id="6" name="テキスト ボックス 5">
            <a:extLst>
              <a:ext uri="{FF2B5EF4-FFF2-40B4-BE49-F238E27FC236}">
                <a16:creationId xmlns:a16="http://schemas.microsoft.com/office/drawing/2014/main" id="{DB616F8F-91BA-964E-A98A-94183C8DA4D0}"/>
              </a:ext>
            </a:extLst>
          </p:cNvPr>
          <p:cNvSpPr txBox="1"/>
          <p:nvPr/>
        </p:nvSpPr>
        <p:spPr>
          <a:xfrm>
            <a:off x="3162300" y="5403758"/>
            <a:ext cx="4108817" cy="923330"/>
          </a:xfrm>
          <a:prstGeom prst="rect">
            <a:avLst/>
          </a:prstGeom>
          <a:noFill/>
        </p:spPr>
        <p:txBody>
          <a:bodyPr wrap="none" rtlCol="0">
            <a:spAutoFit/>
          </a:bodyPr>
          <a:lstStyle/>
          <a:p>
            <a:r>
              <a:rPr kumimoji="1" lang="ja-JP" altLang="en-US"/>
              <a:t>個別の詳細な相談、たくさん条件を</a:t>
            </a:r>
            <a:br>
              <a:rPr kumimoji="1" lang="en-US" altLang="ja-JP" dirty="0"/>
            </a:br>
            <a:r>
              <a:rPr kumimoji="1" lang="ja-JP" altLang="en-US"/>
              <a:t>聞かないと答えられないような相談は</a:t>
            </a:r>
            <a:br>
              <a:rPr kumimoji="1" lang="en-US" altLang="ja-JP" dirty="0"/>
            </a:br>
            <a:r>
              <a:rPr kumimoji="1" lang="en-US" altLang="ja-JP" dirty="0"/>
              <a:t>Q&amp;A</a:t>
            </a:r>
            <a:r>
              <a:rPr kumimoji="1" lang="ja-JP" altLang="en-US"/>
              <a:t>方式の</a:t>
            </a:r>
            <a:r>
              <a:rPr kumimoji="1" lang="en-US" altLang="ja-JP" dirty="0"/>
              <a:t>LINE Bot</a:t>
            </a:r>
            <a:r>
              <a:rPr kumimoji="1" lang="ja-JP" altLang="en-US"/>
              <a:t>に向かない</a:t>
            </a:r>
          </a:p>
        </p:txBody>
      </p:sp>
      <p:sp>
        <p:nvSpPr>
          <p:cNvPr id="7" name="テキスト ボックス 6">
            <a:extLst>
              <a:ext uri="{FF2B5EF4-FFF2-40B4-BE49-F238E27FC236}">
                <a16:creationId xmlns:a16="http://schemas.microsoft.com/office/drawing/2014/main" id="{A6F9D1A0-712F-CF49-96A6-878FAD72EAB7}"/>
              </a:ext>
            </a:extLst>
          </p:cNvPr>
          <p:cNvSpPr txBox="1"/>
          <p:nvPr/>
        </p:nvSpPr>
        <p:spPr>
          <a:xfrm>
            <a:off x="6007100" y="3994482"/>
            <a:ext cx="3217547" cy="923330"/>
          </a:xfrm>
          <a:prstGeom prst="rect">
            <a:avLst/>
          </a:prstGeom>
          <a:noFill/>
        </p:spPr>
        <p:txBody>
          <a:bodyPr wrap="none" rtlCol="0">
            <a:spAutoFit/>
          </a:bodyPr>
          <a:lstStyle/>
          <a:p>
            <a:r>
              <a:rPr lang="ja-JP" altLang="en-US"/>
              <a:t>直接の回答が少ないものは</a:t>
            </a:r>
            <a:br>
              <a:rPr lang="en-US" altLang="ja-JP" dirty="0"/>
            </a:br>
            <a:r>
              <a:rPr lang="en-US" altLang="ja-JP" dirty="0"/>
              <a:t>LINE Bot</a:t>
            </a:r>
            <a:r>
              <a:rPr lang="ja-JP" altLang="en-US"/>
              <a:t>を使っても使用者が</a:t>
            </a:r>
            <a:br>
              <a:rPr lang="en-US" altLang="ja-JP" dirty="0"/>
            </a:br>
            <a:r>
              <a:rPr lang="ja-JP" altLang="en-US"/>
              <a:t>イライラするので向かない</a:t>
            </a:r>
            <a:endParaRPr kumimoji="1" lang="ja-JP" altLang="en-US"/>
          </a:p>
        </p:txBody>
      </p:sp>
      <p:sp>
        <p:nvSpPr>
          <p:cNvPr id="8" name="テキスト ボックス 7">
            <a:extLst>
              <a:ext uri="{FF2B5EF4-FFF2-40B4-BE49-F238E27FC236}">
                <a16:creationId xmlns:a16="http://schemas.microsoft.com/office/drawing/2014/main" id="{E3D90CA4-D978-FD43-9143-B660FDD4C8CE}"/>
              </a:ext>
            </a:extLst>
          </p:cNvPr>
          <p:cNvSpPr txBox="1"/>
          <p:nvPr/>
        </p:nvSpPr>
        <p:spPr>
          <a:xfrm>
            <a:off x="9331435" y="3067734"/>
            <a:ext cx="2746265" cy="646331"/>
          </a:xfrm>
          <a:prstGeom prst="rect">
            <a:avLst/>
          </a:prstGeom>
          <a:noFill/>
        </p:spPr>
        <p:txBody>
          <a:bodyPr wrap="none" rtlCol="0">
            <a:spAutoFit/>
          </a:bodyPr>
          <a:lstStyle/>
          <a:p>
            <a:r>
              <a:rPr lang="ja-JP" altLang="en-US"/>
              <a:t>例外ごとに綺麗に</a:t>
            </a:r>
            <a:r>
              <a:rPr lang="en-US" altLang="ja-JP" dirty="0"/>
              <a:t>Q&amp;A</a:t>
            </a:r>
            <a:r>
              <a:rPr lang="ja-JP" altLang="en-US"/>
              <a:t>が</a:t>
            </a:r>
            <a:br>
              <a:rPr lang="en-US" altLang="ja-JP" dirty="0"/>
            </a:br>
            <a:r>
              <a:rPr lang="ja-JP" altLang="en-US"/>
              <a:t>分けられれば可能</a:t>
            </a:r>
            <a:endParaRPr kumimoji="1" lang="en-US" altLang="ja-JP" dirty="0"/>
          </a:p>
        </p:txBody>
      </p:sp>
      <p:sp>
        <p:nvSpPr>
          <p:cNvPr id="9" name="正方形/長方形 8">
            <a:extLst>
              <a:ext uri="{FF2B5EF4-FFF2-40B4-BE49-F238E27FC236}">
                <a16:creationId xmlns:a16="http://schemas.microsoft.com/office/drawing/2014/main" id="{AAB3E9A1-189E-5A44-8F77-149B2B5BE217}"/>
              </a:ext>
            </a:extLst>
          </p:cNvPr>
          <p:cNvSpPr/>
          <p:nvPr/>
        </p:nvSpPr>
        <p:spPr>
          <a:xfrm>
            <a:off x="6057902" y="1909889"/>
            <a:ext cx="1981200" cy="10668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solidFill>
                  <a:schemeClr val="tx1"/>
                </a:solidFill>
              </a:rPr>
              <a:t>例外事項が多い</a:t>
            </a:r>
          </a:p>
        </p:txBody>
      </p:sp>
      <p:sp>
        <p:nvSpPr>
          <p:cNvPr id="10" name="テキスト ボックス 9">
            <a:extLst>
              <a:ext uri="{FF2B5EF4-FFF2-40B4-BE49-F238E27FC236}">
                <a16:creationId xmlns:a16="http://schemas.microsoft.com/office/drawing/2014/main" id="{6388D215-AEDD-1F49-AB50-9D41F96DA39F}"/>
              </a:ext>
            </a:extLst>
          </p:cNvPr>
          <p:cNvSpPr txBox="1"/>
          <p:nvPr/>
        </p:nvSpPr>
        <p:spPr>
          <a:xfrm>
            <a:off x="9331434" y="2120124"/>
            <a:ext cx="2746265" cy="646331"/>
          </a:xfrm>
          <a:prstGeom prst="rect">
            <a:avLst/>
          </a:prstGeom>
          <a:noFill/>
        </p:spPr>
        <p:txBody>
          <a:bodyPr wrap="none" rtlCol="0">
            <a:spAutoFit/>
          </a:bodyPr>
          <a:lstStyle/>
          <a:p>
            <a:r>
              <a:rPr kumimoji="1" lang="en-US" altLang="ja-JP" dirty="0"/>
              <a:t>Q&amp;A</a:t>
            </a:r>
            <a:r>
              <a:rPr kumimoji="1" lang="ja-JP" altLang="en-US"/>
              <a:t>をまとめて作り込み</a:t>
            </a:r>
            <a:br>
              <a:rPr kumimoji="1" lang="en-US" altLang="ja-JP" dirty="0"/>
            </a:br>
            <a:r>
              <a:rPr kumimoji="1" lang="ja-JP" altLang="en-US"/>
              <a:t>できる</a:t>
            </a:r>
            <a:endParaRPr kumimoji="1" lang="en-US" altLang="ja-JP" dirty="0"/>
          </a:p>
        </p:txBody>
      </p:sp>
      <p:cxnSp>
        <p:nvCxnSpPr>
          <p:cNvPr id="12" name="直線矢印コネクタ 11">
            <a:extLst>
              <a:ext uri="{FF2B5EF4-FFF2-40B4-BE49-F238E27FC236}">
                <a16:creationId xmlns:a16="http://schemas.microsoft.com/office/drawing/2014/main" id="{48B4B5CE-8266-FA45-A912-84F46E5F75FF}"/>
              </a:ext>
            </a:extLst>
          </p:cNvPr>
          <p:cNvCxnSpPr>
            <a:stCxn id="4" idx="3"/>
            <a:endCxn id="5" idx="1"/>
          </p:cNvCxnSpPr>
          <p:nvPr/>
        </p:nvCxnSpPr>
        <p:spPr>
          <a:xfrm flipV="1">
            <a:off x="2319194" y="2443289"/>
            <a:ext cx="843106" cy="1611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612CF838-8F60-7A4A-ABF5-1BCA537F269B}"/>
              </a:ext>
            </a:extLst>
          </p:cNvPr>
          <p:cNvCxnSpPr>
            <a:stCxn id="4" idx="3"/>
            <a:endCxn id="6" idx="1"/>
          </p:cNvCxnSpPr>
          <p:nvPr/>
        </p:nvCxnSpPr>
        <p:spPr>
          <a:xfrm>
            <a:off x="2319194" y="4054646"/>
            <a:ext cx="843106" cy="1810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CF1E32AB-EE80-7D4D-92EC-C1EE77E5B661}"/>
              </a:ext>
            </a:extLst>
          </p:cNvPr>
          <p:cNvCxnSpPr>
            <a:stCxn id="5" idx="3"/>
            <a:endCxn id="9" idx="1"/>
          </p:cNvCxnSpPr>
          <p:nvPr/>
        </p:nvCxnSpPr>
        <p:spPr>
          <a:xfrm>
            <a:off x="5143500" y="2443289"/>
            <a:ext cx="9144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F9E36525-D986-804B-98E5-E41A89A6E1FE}"/>
              </a:ext>
            </a:extLst>
          </p:cNvPr>
          <p:cNvCxnSpPr>
            <a:stCxn id="5" idx="3"/>
            <a:endCxn id="7" idx="1"/>
          </p:cNvCxnSpPr>
          <p:nvPr/>
        </p:nvCxnSpPr>
        <p:spPr>
          <a:xfrm>
            <a:off x="5143500" y="2443289"/>
            <a:ext cx="863600" cy="2012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FC403565-D50D-F845-AFE6-9968069D8B2F}"/>
              </a:ext>
            </a:extLst>
          </p:cNvPr>
          <p:cNvCxnSpPr>
            <a:stCxn id="9" idx="3"/>
            <a:endCxn id="10" idx="1"/>
          </p:cNvCxnSpPr>
          <p:nvPr/>
        </p:nvCxnSpPr>
        <p:spPr>
          <a:xfrm>
            <a:off x="8039102" y="2443289"/>
            <a:ext cx="129233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EB30850C-8EB9-4C47-87FC-99FE725AD2DE}"/>
              </a:ext>
            </a:extLst>
          </p:cNvPr>
          <p:cNvCxnSpPr>
            <a:stCxn id="9" idx="3"/>
            <a:endCxn id="8" idx="1"/>
          </p:cNvCxnSpPr>
          <p:nvPr/>
        </p:nvCxnSpPr>
        <p:spPr>
          <a:xfrm>
            <a:off x="8039102" y="2443289"/>
            <a:ext cx="1292333" cy="947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69D427B3-A213-184A-8AFF-0390770D9458}"/>
              </a:ext>
            </a:extLst>
          </p:cNvPr>
          <p:cNvSpPr txBox="1"/>
          <p:nvPr/>
        </p:nvSpPr>
        <p:spPr>
          <a:xfrm>
            <a:off x="2281560" y="2805225"/>
            <a:ext cx="579005" cy="369332"/>
          </a:xfrm>
          <a:prstGeom prst="rect">
            <a:avLst/>
          </a:prstGeom>
          <a:noFill/>
        </p:spPr>
        <p:txBody>
          <a:bodyPr wrap="none" rtlCol="0">
            <a:spAutoFit/>
          </a:bodyPr>
          <a:lstStyle/>
          <a:p>
            <a:r>
              <a:rPr kumimoji="1" lang="en-US" altLang="ja-JP" dirty="0"/>
              <a:t>Yes</a:t>
            </a:r>
            <a:endParaRPr kumimoji="1" lang="ja-JP" altLang="en-US"/>
          </a:p>
        </p:txBody>
      </p:sp>
      <p:sp>
        <p:nvSpPr>
          <p:cNvPr id="29" name="テキスト ボックス 28">
            <a:extLst>
              <a:ext uri="{FF2B5EF4-FFF2-40B4-BE49-F238E27FC236}">
                <a16:creationId xmlns:a16="http://schemas.microsoft.com/office/drawing/2014/main" id="{76484FC0-FADB-2948-977F-29DA32106B0E}"/>
              </a:ext>
            </a:extLst>
          </p:cNvPr>
          <p:cNvSpPr txBox="1"/>
          <p:nvPr/>
        </p:nvSpPr>
        <p:spPr>
          <a:xfrm>
            <a:off x="2306960" y="5116625"/>
            <a:ext cx="487634" cy="369332"/>
          </a:xfrm>
          <a:prstGeom prst="rect">
            <a:avLst/>
          </a:prstGeom>
          <a:noFill/>
        </p:spPr>
        <p:txBody>
          <a:bodyPr wrap="none" rtlCol="0">
            <a:spAutoFit/>
          </a:bodyPr>
          <a:lstStyle/>
          <a:p>
            <a:r>
              <a:rPr kumimoji="1" lang="en-US" altLang="ja-JP" dirty="0"/>
              <a:t>No</a:t>
            </a:r>
            <a:endParaRPr kumimoji="1" lang="ja-JP" altLang="en-US"/>
          </a:p>
        </p:txBody>
      </p:sp>
      <p:sp>
        <p:nvSpPr>
          <p:cNvPr id="30" name="テキスト ボックス 29">
            <a:extLst>
              <a:ext uri="{FF2B5EF4-FFF2-40B4-BE49-F238E27FC236}">
                <a16:creationId xmlns:a16="http://schemas.microsoft.com/office/drawing/2014/main" id="{9C22492F-4192-E24C-BC1B-847D48FAE1A1}"/>
              </a:ext>
            </a:extLst>
          </p:cNvPr>
          <p:cNvSpPr txBox="1"/>
          <p:nvPr/>
        </p:nvSpPr>
        <p:spPr>
          <a:xfrm>
            <a:off x="5075560" y="3668825"/>
            <a:ext cx="579005" cy="369332"/>
          </a:xfrm>
          <a:prstGeom prst="rect">
            <a:avLst/>
          </a:prstGeom>
          <a:noFill/>
        </p:spPr>
        <p:txBody>
          <a:bodyPr wrap="none" rtlCol="0">
            <a:spAutoFit/>
          </a:bodyPr>
          <a:lstStyle/>
          <a:p>
            <a:r>
              <a:rPr kumimoji="1" lang="en-US" altLang="ja-JP" dirty="0"/>
              <a:t>Yes</a:t>
            </a:r>
            <a:endParaRPr kumimoji="1" lang="ja-JP" altLang="en-US"/>
          </a:p>
        </p:txBody>
      </p:sp>
      <p:sp>
        <p:nvSpPr>
          <p:cNvPr id="31" name="テキスト ボックス 30">
            <a:extLst>
              <a:ext uri="{FF2B5EF4-FFF2-40B4-BE49-F238E27FC236}">
                <a16:creationId xmlns:a16="http://schemas.microsoft.com/office/drawing/2014/main" id="{D33B401E-79F8-2A47-9FEA-B181C5DE64DA}"/>
              </a:ext>
            </a:extLst>
          </p:cNvPr>
          <p:cNvSpPr txBox="1"/>
          <p:nvPr/>
        </p:nvSpPr>
        <p:spPr>
          <a:xfrm>
            <a:off x="5369968" y="2085959"/>
            <a:ext cx="487634" cy="369332"/>
          </a:xfrm>
          <a:prstGeom prst="rect">
            <a:avLst/>
          </a:prstGeom>
          <a:noFill/>
        </p:spPr>
        <p:txBody>
          <a:bodyPr wrap="none" rtlCol="0">
            <a:spAutoFit/>
          </a:bodyPr>
          <a:lstStyle/>
          <a:p>
            <a:r>
              <a:rPr kumimoji="1" lang="en-US" altLang="ja-JP" dirty="0"/>
              <a:t>No</a:t>
            </a:r>
            <a:endParaRPr kumimoji="1" lang="ja-JP" altLang="en-US"/>
          </a:p>
        </p:txBody>
      </p:sp>
      <p:sp>
        <p:nvSpPr>
          <p:cNvPr id="32" name="テキスト ボックス 31">
            <a:extLst>
              <a:ext uri="{FF2B5EF4-FFF2-40B4-BE49-F238E27FC236}">
                <a16:creationId xmlns:a16="http://schemas.microsoft.com/office/drawing/2014/main" id="{0BE872EB-9BCF-D14E-AFBE-BFAE91EFC9D3}"/>
              </a:ext>
            </a:extLst>
          </p:cNvPr>
          <p:cNvSpPr txBox="1"/>
          <p:nvPr/>
        </p:nvSpPr>
        <p:spPr>
          <a:xfrm>
            <a:off x="8494168" y="2060559"/>
            <a:ext cx="487634" cy="369332"/>
          </a:xfrm>
          <a:prstGeom prst="rect">
            <a:avLst/>
          </a:prstGeom>
          <a:noFill/>
        </p:spPr>
        <p:txBody>
          <a:bodyPr wrap="none" rtlCol="0">
            <a:spAutoFit/>
          </a:bodyPr>
          <a:lstStyle/>
          <a:p>
            <a:r>
              <a:rPr kumimoji="1" lang="en-US" altLang="ja-JP" dirty="0"/>
              <a:t>No</a:t>
            </a:r>
            <a:endParaRPr kumimoji="1" lang="ja-JP" altLang="en-US"/>
          </a:p>
        </p:txBody>
      </p:sp>
      <p:sp>
        <p:nvSpPr>
          <p:cNvPr id="33" name="テキスト ボックス 32">
            <a:extLst>
              <a:ext uri="{FF2B5EF4-FFF2-40B4-BE49-F238E27FC236}">
                <a16:creationId xmlns:a16="http://schemas.microsoft.com/office/drawing/2014/main" id="{202B5302-C1B7-A14D-9263-6743B39CA7D4}"/>
              </a:ext>
            </a:extLst>
          </p:cNvPr>
          <p:cNvSpPr txBox="1"/>
          <p:nvPr/>
        </p:nvSpPr>
        <p:spPr>
          <a:xfrm>
            <a:off x="8339460" y="3122725"/>
            <a:ext cx="579005" cy="369332"/>
          </a:xfrm>
          <a:prstGeom prst="rect">
            <a:avLst/>
          </a:prstGeom>
          <a:noFill/>
        </p:spPr>
        <p:txBody>
          <a:bodyPr wrap="none" rtlCol="0">
            <a:spAutoFit/>
          </a:bodyPr>
          <a:lstStyle/>
          <a:p>
            <a:r>
              <a:rPr kumimoji="1" lang="en-US" altLang="ja-JP" dirty="0"/>
              <a:t>Yes</a:t>
            </a:r>
            <a:endParaRPr kumimoji="1" lang="ja-JP" altLang="en-US"/>
          </a:p>
        </p:txBody>
      </p:sp>
      <p:sp>
        <p:nvSpPr>
          <p:cNvPr id="34" name="正方形/長方形 33">
            <a:extLst>
              <a:ext uri="{FF2B5EF4-FFF2-40B4-BE49-F238E27FC236}">
                <a16:creationId xmlns:a16="http://schemas.microsoft.com/office/drawing/2014/main" id="{B4856B0B-12BD-5E4E-9DFD-B72F122E4CAF}"/>
              </a:ext>
            </a:extLst>
          </p:cNvPr>
          <p:cNvSpPr/>
          <p:nvPr/>
        </p:nvSpPr>
        <p:spPr>
          <a:xfrm>
            <a:off x="9224647" y="1818845"/>
            <a:ext cx="2830250" cy="114444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35DF410C-9FFE-2644-B92B-AC769E046157}"/>
              </a:ext>
            </a:extLst>
          </p:cNvPr>
          <p:cNvSpPr/>
          <p:nvPr/>
        </p:nvSpPr>
        <p:spPr>
          <a:xfrm>
            <a:off x="9746632" y="1651362"/>
            <a:ext cx="1657970" cy="393700"/>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メインターゲット</a:t>
            </a:r>
          </a:p>
        </p:txBody>
      </p:sp>
    </p:spTree>
    <p:extLst>
      <p:ext uri="{BB962C8B-B14F-4D97-AF65-F5344CB8AC3E}">
        <p14:creationId xmlns:p14="http://schemas.microsoft.com/office/powerpoint/2010/main" val="4227525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C471EA-E76E-D74B-8CD4-64535BC845BA}"/>
              </a:ext>
            </a:extLst>
          </p:cNvPr>
          <p:cNvSpPr>
            <a:spLocks noGrp="1"/>
          </p:cNvSpPr>
          <p:nvPr>
            <p:ph type="title"/>
          </p:nvPr>
        </p:nvSpPr>
        <p:spPr/>
        <p:txBody>
          <a:bodyPr>
            <a:normAutofit fontScale="90000"/>
          </a:bodyPr>
          <a:lstStyle/>
          <a:p>
            <a:r>
              <a:rPr kumimoji="1" lang="en-US" altLang="ja-JP" dirty="0"/>
              <a:t>3. </a:t>
            </a:r>
            <a:r>
              <a:rPr kumimoji="1" lang="ja-JP" altLang="en-US"/>
              <a:t>ステークホルダーは誰か？</a:t>
            </a:r>
          </a:p>
        </p:txBody>
      </p:sp>
      <p:sp>
        <p:nvSpPr>
          <p:cNvPr id="3" name="コンテンツ プレースホルダー 2">
            <a:extLst>
              <a:ext uri="{FF2B5EF4-FFF2-40B4-BE49-F238E27FC236}">
                <a16:creationId xmlns:a16="http://schemas.microsoft.com/office/drawing/2014/main" id="{433092B3-E7C6-7C45-9188-6EC1ABCFF618}"/>
              </a:ext>
            </a:extLst>
          </p:cNvPr>
          <p:cNvSpPr>
            <a:spLocks noGrp="1"/>
          </p:cNvSpPr>
          <p:nvPr>
            <p:ph idx="1"/>
          </p:nvPr>
        </p:nvSpPr>
        <p:spPr/>
        <p:txBody>
          <a:bodyPr/>
          <a:lstStyle/>
          <a:p>
            <a:r>
              <a:rPr kumimoji="1" lang="en-US" altLang="ja-JP" dirty="0"/>
              <a:t>Q</a:t>
            </a:r>
            <a:r>
              <a:rPr kumimoji="1" lang="ja-JP" altLang="en-US"/>
              <a:t>が作れる人、</a:t>
            </a:r>
            <a:r>
              <a:rPr kumimoji="1" lang="en-US" altLang="ja-JP" dirty="0"/>
              <a:t>A</a:t>
            </a:r>
            <a:r>
              <a:rPr kumimoji="1" lang="ja-JP" altLang="en-US"/>
              <a:t>が作れる人は誰か。</a:t>
            </a:r>
            <a:endParaRPr lang="en-US" altLang="ja-JP" dirty="0"/>
          </a:p>
          <a:p>
            <a:pPr lvl="1"/>
            <a:r>
              <a:rPr kumimoji="1" lang="ja-JP" altLang="en-US"/>
              <a:t>必要な</a:t>
            </a:r>
            <a:r>
              <a:rPr kumimoji="1" lang="en-US" altLang="ja-JP" dirty="0"/>
              <a:t>Q</a:t>
            </a:r>
            <a:r>
              <a:rPr lang="ja-JP" altLang="en-US"/>
              <a:t>が作れる人</a:t>
            </a:r>
            <a:br>
              <a:rPr lang="en-US" altLang="ja-JP" dirty="0"/>
            </a:br>
            <a:r>
              <a:rPr lang="ja-JP" altLang="en-US"/>
              <a:t>利用者目線で、質問ができる人。利用者目線での言葉で聞ける人。</a:t>
            </a:r>
            <a:br>
              <a:rPr lang="en-US" altLang="ja-JP" dirty="0"/>
            </a:br>
            <a:endParaRPr lang="en-US" altLang="ja-JP" dirty="0"/>
          </a:p>
          <a:p>
            <a:pPr lvl="1"/>
            <a:r>
              <a:rPr kumimoji="1" lang="ja-JP" altLang="en-US"/>
              <a:t>必要な</a:t>
            </a:r>
            <a:r>
              <a:rPr kumimoji="1" lang="en-US" altLang="ja-JP" dirty="0"/>
              <a:t>A</a:t>
            </a:r>
            <a:r>
              <a:rPr kumimoji="1" lang="ja-JP" altLang="en-US"/>
              <a:t>が作れる人</a:t>
            </a:r>
            <a:br>
              <a:rPr lang="en-US" altLang="ja-JP" dirty="0"/>
            </a:br>
            <a:r>
              <a:rPr lang="ja-JP" altLang="en-US"/>
              <a:t>思い込みではなく、事実を元に説明ができる人、専門職。</a:t>
            </a:r>
            <a:endParaRPr kumimoji="1" lang="en-US" altLang="ja-JP" dirty="0"/>
          </a:p>
        </p:txBody>
      </p:sp>
      <p:graphicFrame>
        <p:nvGraphicFramePr>
          <p:cNvPr id="5" name="表 4">
            <a:extLst>
              <a:ext uri="{FF2B5EF4-FFF2-40B4-BE49-F238E27FC236}">
                <a16:creationId xmlns:a16="http://schemas.microsoft.com/office/drawing/2014/main" id="{197457D4-67A9-CF42-B501-825B4920CA39}"/>
              </a:ext>
            </a:extLst>
          </p:cNvPr>
          <p:cNvGraphicFramePr>
            <a:graphicFrameLocks noGrp="1"/>
          </p:cNvGraphicFramePr>
          <p:nvPr>
            <p:extLst>
              <p:ext uri="{D42A27DB-BD31-4B8C-83A1-F6EECF244321}">
                <p14:modId xmlns:p14="http://schemas.microsoft.com/office/powerpoint/2010/main" val="2140039445"/>
              </p:ext>
            </p:extLst>
          </p:nvPr>
        </p:nvGraphicFramePr>
        <p:xfrm>
          <a:off x="1130300" y="3707092"/>
          <a:ext cx="10223500" cy="2619996"/>
        </p:xfrm>
        <a:graphic>
          <a:graphicData uri="http://schemas.openxmlformats.org/drawingml/2006/table">
            <a:tbl>
              <a:tblPr firstRow="1" bandRow="1">
                <a:tableStyleId>{5940675A-B579-460E-94D1-54222C63F5DA}</a:tableStyleId>
              </a:tblPr>
              <a:tblGrid>
                <a:gridCol w="814685">
                  <a:extLst>
                    <a:ext uri="{9D8B030D-6E8A-4147-A177-3AD203B41FA5}">
                      <a16:colId xmlns:a16="http://schemas.microsoft.com/office/drawing/2014/main" val="2684910678"/>
                    </a:ext>
                  </a:extLst>
                </a:gridCol>
                <a:gridCol w="3503315">
                  <a:extLst>
                    <a:ext uri="{9D8B030D-6E8A-4147-A177-3AD203B41FA5}">
                      <a16:colId xmlns:a16="http://schemas.microsoft.com/office/drawing/2014/main" val="669980256"/>
                    </a:ext>
                  </a:extLst>
                </a:gridCol>
                <a:gridCol w="2952750">
                  <a:extLst>
                    <a:ext uri="{9D8B030D-6E8A-4147-A177-3AD203B41FA5}">
                      <a16:colId xmlns:a16="http://schemas.microsoft.com/office/drawing/2014/main" val="124959490"/>
                    </a:ext>
                  </a:extLst>
                </a:gridCol>
                <a:gridCol w="2952750">
                  <a:extLst>
                    <a:ext uri="{9D8B030D-6E8A-4147-A177-3AD203B41FA5}">
                      <a16:colId xmlns:a16="http://schemas.microsoft.com/office/drawing/2014/main" val="1262115685"/>
                    </a:ext>
                  </a:extLst>
                </a:gridCol>
              </a:tblGrid>
              <a:tr h="211646">
                <a:tc>
                  <a:txBody>
                    <a:bodyPr/>
                    <a:lstStyle/>
                    <a:p>
                      <a:r>
                        <a:rPr kumimoji="1" lang="en-US" altLang="ja-JP" dirty="0"/>
                        <a:t>No.</a:t>
                      </a:r>
                      <a:endParaRPr kumimoji="1" lang="ja-JP" altLang="en-US"/>
                    </a:p>
                  </a:txBody>
                  <a:tcPr>
                    <a:solidFill>
                      <a:schemeClr val="accent6">
                        <a:lumMod val="20000"/>
                        <a:lumOff val="80000"/>
                      </a:schemeClr>
                    </a:solidFill>
                  </a:tcPr>
                </a:tc>
                <a:tc>
                  <a:txBody>
                    <a:bodyPr/>
                    <a:lstStyle/>
                    <a:p>
                      <a:r>
                        <a:rPr kumimoji="1" lang="ja-JP" altLang="en-US"/>
                        <a:t>課題</a:t>
                      </a:r>
                    </a:p>
                  </a:txBody>
                  <a:tcPr>
                    <a:solidFill>
                      <a:schemeClr val="accent6">
                        <a:lumMod val="20000"/>
                        <a:lumOff val="80000"/>
                      </a:schemeClr>
                    </a:solidFill>
                  </a:tcPr>
                </a:tc>
                <a:tc>
                  <a:txBody>
                    <a:bodyPr/>
                    <a:lstStyle/>
                    <a:p>
                      <a:r>
                        <a:rPr kumimoji="1" lang="ja-JP" altLang="en-US"/>
                        <a:t>必要な</a:t>
                      </a:r>
                      <a:r>
                        <a:rPr kumimoji="1" lang="en-US" altLang="ja-JP" dirty="0"/>
                        <a:t>Q</a:t>
                      </a:r>
                      <a:r>
                        <a:rPr kumimoji="1" lang="ja-JP" altLang="en-US"/>
                        <a:t>が作れる人</a:t>
                      </a:r>
                    </a:p>
                  </a:txBody>
                  <a:tcPr>
                    <a:solidFill>
                      <a:schemeClr val="accent6">
                        <a:lumMod val="20000"/>
                        <a:lumOff val="80000"/>
                      </a:schemeClr>
                    </a:solidFill>
                  </a:tcPr>
                </a:tc>
                <a:tc>
                  <a:txBody>
                    <a:bodyPr/>
                    <a:lstStyle/>
                    <a:p>
                      <a:r>
                        <a:rPr kumimoji="1" lang="ja-JP" altLang="en-US"/>
                        <a:t>必要な</a:t>
                      </a:r>
                      <a:r>
                        <a:rPr kumimoji="1" lang="en-US" altLang="ja-JP" dirty="0"/>
                        <a:t>A</a:t>
                      </a:r>
                      <a:r>
                        <a:rPr kumimoji="1" lang="ja-JP" altLang="en-US"/>
                        <a:t>が作れる人</a:t>
                      </a:r>
                    </a:p>
                  </a:txBody>
                  <a:tcPr>
                    <a:solidFill>
                      <a:schemeClr val="accent6">
                        <a:lumMod val="20000"/>
                        <a:lumOff val="80000"/>
                      </a:schemeClr>
                    </a:solidFill>
                  </a:tcPr>
                </a:tc>
                <a:extLst>
                  <a:ext uri="{0D108BD9-81ED-4DB2-BD59-A6C34878D82A}">
                    <a16:rowId xmlns:a16="http://schemas.microsoft.com/office/drawing/2014/main" val="1563372855"/>
                  </a:ext>
                </a:extLst>
              </a:tr>
              <a:tr h="751412">
                <a:tc>
                  <a:txBody>
                    <a:bodyPr/>
                    <a:lstStyle/>
                    <a:p>
                      <a:pPr algn="r"/>
                      <a:r>
                        <a:rPr kumimoji="1" lang="en-US" altLang="ja-JP" dirty="0"/>
                        <a:t>1</a:t>
                      </a:r>
                      <a:endParaRPr kumimoji="1" lang="ja-JP" altLang="en-US"/>
                    </a:p>
                  </a:txBody>
                  <a:tcPr/>
                </a:tc>
                <a:tc>
                  <a:txBody>
                    <a:bodyPr/>
                    <a:lstStyle/>
                    <a:p>
                      <a:r>
                        <a:rPr kumimoji="1" lang="ja-JP" altLang="en-US"/>
                        <a:t>課題</a:t>
                      </a:r>
                      <a:r>
                        <a:rPr kumimoji="1" lang="en-US" altLang="ja-JP" dirty="0"/>
                        <a:t>A</a:t>
                      </a:r>
                      <a:endParaRPr kumimoji="1" lang="ja-JP" altLang="en-US"/>
                    </a:p>
                  </a:txBody>
                  <a:tcPr/>
                </a:tc>
                <a:tc>
                  <a:txBody>
                    <a:bodyPr/>
                    <a:lstStyle/>
                    <a:p>
                      <a:r>
                        <a:rPr kumimoji="1" lang="ja-JP" altLang="en-US"/>
                        <a:t>誰が質問する？</a:t>
                      </a:r>
                    </a:p>
                  </a:txBody>
                  <a:tcPr/>
                </a:tc>
                <a:tc>
                  <a:txBody>
                    <a:bodyPr/>
                    <a:lstStyle/>
                    <a:p>
                      <a:r>
                        <a:rPr kumimoji="1" lang="ja-JP" altLang="en-US"/>
                        <a:t>誰が正しい回答を作れる？</a:t>
                      </a:r>
                    </a:p>
                  </a:txBody>
                  <a:tcPr/>
                </a:tc>
                <a:extLst>
                  <a:ext uri="{0D108BD9-81ED-4DB2-BD59-A6C34878D82A}">
                    <a16:rowId xmlns:a16="http://schemas.microsoft.com/office/drawing/2014/main" val="4026153780"/>
                  </a:ext>
                </a:extLst>
              </a:tr>
              <a:tr h="751412">
                <a:tc>
                  <a:txBody>
                    <a:bodyPr/>
                    <a:lstStyle/>
                    <a:p>
                      <a:pPr algn="r"/>
                      <a:r>
                        <a:rPr kumimoji="1" lang="en-US" altLang="ja-JP" dirty="0"/>
                        <a:t>2</a:t>
                      </a:r>
                      <a:endParaRPr kumimoji="1" lang="ja-JP" altLang="en-US"/>
                    </a:p>
                  </a:txBody>
                  <a:tcPr/>
                </a:tc>
                <a:tc>
                  <a:txBody>
                    <a:bodyPr/>
                    <a:lstStyle/>
                    <a:p>
                      <a:r>
                        <a:rPr kumimoji="1" lang="ja-JP" altLang="en-US"/>
                        <a:t>課題</a:t>
                      </a:r>
                      <a:r>
                        <a:rPr kumimoji="1" lang="en-US" altLang="ja-JP" dirty="0"/>
                        <a:t>B</a:t>
                      </a:r>
                      <a:endParaRPr kumimoji="1" lang="ja-JP" altLang="en-US"/>
                    </a:p>
                  </a:txBody>
                  <a:tcPr/>
                </a:tc>
                <a:tc>
                  <a:txBody>
                    <a:bodyPr/>
                    <a:lstStyle/>
                    <a:p>
                      <a:r>
                        <a:rPr kumimoji="1" lang="ja-JP" altLang="en-US"/>
                        <a:t>誰が質問する？</a:t>
                      </a:r>
                    </a:p>
                  </a:txBody>
                  <a:tcPr/>
                </a:tc>
                <a:tc>
                  <a:txBody>
                    <a:bodyPr/>
                    <a:lstStyle/>
                    <a:p>
                      <a:r>
                        <a:rPr kumimoji="1" lang="ja-JP" altLang="en-US"/>
                        <a:t>誰が正しい回答を作れる？</a:t>
                      </a:r>
                    </a:p>
                  </a:txBody>
                  <a:tcPr/>
                </a:tc>
                <a:extLst>
                  <a:ext uri="{0D108BD9-81ED-4DB2-BD59-A6C34878D82A}">
                    <a16:rowId xmlns:a16="http://schemas.microsoft.com/office/drawing/2014/main" val="3871317367"/>
                  </a:ext>
                </a:extLst>
              </a:tr>
              <a:tr h="751412">
                <a:tc>
                  <a:txBody>
                    <a:bodyPr/>
                    <a:lstStyle/>
                    <a:p>
                      <a:pPr algn="r"/>
                      <a:r>
                        <a:rPr kumimoji="1" lang="en-US" altLang="ja-JP" dirty="0"/>
                        <a:t>3</a:t>
                      </a:r>
                      <a:endParaRPr kumimoji="1" lang="ja-JP" altLang="en-US"/>
                    </a:p>
                  </a:txBody>
                  <a:tcPr/>
                </a:tc>
                <a:tc>
                  <a:txBody>
                    <a:bodyPr/>
                    <a:lstStyle/>
                    <a:p>
                      <a:r>
                        <a:rPr kumimoji="1" lang="ja-JP" altLang="en-US"/>
                        <a:t>課題</a:t>
                      </a:r>
                      <a:r>
                        <a:rPr kumimoji="1" lang="en-US" altLang="ja-JP" dirty="0"/>
                        <a:t>C</a:t>
                      </a:r>
                      <a:endParaRPr kumimoji="1" lang="ja-JP" altLang="en-US"/>
                    </a:p>
                  </a:txBody>
                  <a:tcPr/>
                </a:tc>
                <a:tc>
                  <a:txBody>
                    <a:bodyPr/>
                    <a:lstStyle/>
                    <a:p>
                      <a:r>
                        <a:rPr kumimoji="1" lang="ja-JP" altLang="en-US"/>
                        <a:t>誰が質問する？</a:t>
                      </a:r>
                    </a:p>
                  </a:txBody>
                  <a:tcPr/>
                </a:tc>
                <a:tc>
                  <a:txBody>
                    <a:bodyPr/>
                    <a:lstStyle/>
                    <a:p>
                      <a:r>
                        <a:rPr kumimoji="1" lang="ja-JP" altLang="en-US"/>
                        <a:t>誰が正しい回答を作れる？</a:t>
                      </a:r>
                    </a:p>
                  </a:txBody>
                  <a:tcPr/>
                </a:tc>
                <a:extLst>
                  <a:ext uri="{0D108BD9-81ED-4DB2-BD59-A6C34878D82A}">
                    <a16:rowId xmlns:a16="http://schemas.microsoft.com/office/drawing/2014/main" val="3216588801"/>
                  </a:ext>
                </a:extLst>
              </a:tr>
            </a:tbl>
          </a:graphicData>
        </a:graphic>
      </p:graphicFrame>
    </p:spTree>
    <p:extLst>
      <p:ext uri="{BB962C8B-B14F-4D97-AF65-F5344CB8AC3E}">
        <p14:creationId xmlns:p14="http://schemas.microsoft.com/office/powerpoint/2010/main" val="2119080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C471EA-E76E-D74B-8CD4-64535BC845BA}"/>
              </a:ext>
            </a:extLst>
          </p:cNvPr>
          <p:cNvSpPr>
            <a:spLocks noGrp="1"/>
          </p:cNvSpPr>
          <p:nvPr>
            <p:ph type="title"/>
          </p:nvPr>
        </p:nvSpPr>
        <p:spPr/>
        <p:txBody>
          <a:bodyPr>
            <a:normAutofit fontScale="90000"/>
          </a:bodyPr>
          <a:lstStyle/>
          <a:p>
            <a:r>
              <a:rPr kumimoji="1" lang="en-US" altLang="ja-JP" dirty="0"/>
              <a:t>3. </a:t>
            </a:r>
            <a:r>
              <a:rPr kumimoji="1" lang="ja-JP" altLang="en-US"/>
              <a:t>ステークホルダーは誰か？</a:t>
            </a:r>
          </a:p>
        </p:txBody>
      </p:sp>
      <p:sp>
        <p:nvSpPr>
          <p:cNvPr id="3" name="コンテンツ プレースホルダー 2">
            <a:extLst>
              <a:ext uri="{FF2B5EF4-FFF2-40B4-BE49-F238E27FC236}">
                <a16:creationId xmlns:a16="http://schemas.microsoft.com/office/drawing/2014/main" id="{433092B3-E7C6-7C45-9188-6EC1ABCFF618}"/>
              </a:ext>
            </a:extLst>
          </p:cNvPr>
          <p:cNvSpPr>
            <a:spLocks noGrp="1"/>
          </p:cNvSpPr>
          <p:nvPr>
            <p:ph idx="1"/>
          </p:nvPr>
        </p:nvSpPr>
        <p:spPr/>
        <p:txBody>
          <a:bodyPr/>
          <a:lstStyle/>
          <a:p>
            <a:r>
              <a:rPr kumimoji="1" lang="ja-JP" altLang="en-US"/>
              <a:t>すそのを広げる裾野方式では、市民と自治体（社協・商工会・観光協会）で共同して</a:t>
            </a:r>
            <a:r>
              <a:rPr kumimoji="1" lang="en-US" altLang="ja-JP" dirty="0"/>
              <a:t>Q&amp;A</a:t>
            </a:r>
            <a:r>
              <a:rPr kumimoji="1" lang="ja-JP" altLang="en-US"/>
              <a:t>を作ることを推奨しています。</a:t>
            </a:r>
            <a:endParaRPr kumimoji="1" lang="en-US" altLang="ja-JP" dirty="0"/>
          </a:p>
          <a:p>
            <a:endParaRPr lang="en-US" altLang="ja-JP" dirty="0"/>
          </a:p>
          <a:p>
            <a:r>
              <a:rPr kumimoji="1" lang="ja-JP" altLang="en-US"/>
              <a:t>最終的なユーザーが参加していることで、精度の向上と</a:t>
            </a:r>
            <a:br>
              <a:rPr kumimoji="1" lang="en-US" altLang="ja-JP" dirty="0"/>
            </a:br>
            <a:r>
              <a:rPr kumimoji="1" lang="en-US" altLang="ja-JP" dirty="0"/>
              <a:t>Q&amp;A</a:t>
            </a:r>
            <a:r>
              <a:rPr kumimoji="1" lang="ja-JP" altLang="en-US"/>
              <a:t>として必要不必要がわかります。</a:t>
            </a:r>
            <a:endParaRPr kumimoji="1" lang="en-US" altLang="ja-JP" dirty="0"/>
          </a:p>
          <a:p>
            <a:endParaRPr lang="en-US" altLang="ja-JP" dirty="0"/>
          </a:p>
          <a:p>
            <a:r>
              <a:rPr kumimoji="1" lang="ja-JP" altLang="en-US"/>
              <a:t>市役所の</a:t>
            </a:r>
            <a:r>
              <a:rPr kumimoji="1" lang="en-US" altLang="ja-JP" dirty="0"/>
              <a:t>HP</a:t>
            </a:r>
            <a:r>
              <a:rPr kumimoji="1" lang="ja-JP" altLang="en-US"/>
              <a:t>にある、よくある質問は、原課の方の主観で</a:t>
            </a:r>
            <a:br>
              <a:rPr kumimoji="1" lang="en-US" altLang="ja-JP" dirty="0"/>
            </a:br>
            <a:r>
              <a:rPr kumimoji="1" lang="ja-JP" altLang="en-US"/>
              <a:t>書かれていることが多く（今年はこの政策をやっている、こんな補助金がある）、会話の中で出てくる言葉でないことも多いです（寄附、供用、旅券などの行政用語）。多様な市民が</a:t>
            </a:r>
            <a:br>
              <a:rPr kumimoji="1" lang="en-US" altLang="ja-JP" dirty="0"/>
            </a:br>
            <a:r>
              <a:rPr kumimoji="1" lang="ja-JP" altLang="en-US"/>
              <a:t>入ることで、質問者が入力するものに近くなります。</a:t>
            </a:r>
            <a:endParaRPr kumimoji="1" lang="en-US" altLang="ja-JP" dirty="0"/>
          </a:p>
        </p:txBody>
      </p:sp>
    </p:spTree>
    <p:extLst>
      <p:ext uri="{BB962C8B-B14F-4D97-AF65-F5344CB8AC3E}">
        <p14:creationId xmlns:p14="http://schemas.microsoft.com/office/powerpoint/2010/main" val="3644558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65FFA9-6076-484A-9451-C0BD0A85BAF4}"/>
              </a:ext>
            </a:extLst>
          </p:cNvPr>
          <p:cNvSpPr>
            <a:spLocks noGrp="1"/>
          </p:cNvSpPr>
          <p:nvPr>
            <p:ph type="title"/>
          </p:nvPr>
        </p:nvSpPr>
        <p:spPr/>
        <p:txBody>
          <a:bodyPr>
            <a:normAutofit fontScale="90000"/>
          </a:bodyPr>
          <a:lstStyle/>
          <a:p>
            <a:r>
              <a:rPr kumimoji="1" lang="en-US" altLang="ja-JP" dirty="0"/>
              <a:t>4. </a:t>
            </a:r>
            <a:r>
              <a:rPr kumimoji="1" lang="ja-JP" altLang="en-US"/>
              <a:t>回答の品質はどのぐらいを目指すか</a:t>
            </a:r>
          </a:p>
        </p:txBody>
      </p:sp>
      <p:sp>
        <p:nvSpPr>
          <p:cNvPr id="3" name="コンテンツ プレースホルダー 2">
            <a:extLst>
              <a:ext uri="{FF2B5EF4-FFF2-40B4-BE49-F238E27FC236}">
                <a16:creationId xmlns:a16="http://schemas.microsoft.com/office/drawing/2014/main" id="{B680D95E-FBD2-7E45-9210-A168F0A7C139}"/>
              </a:ext>
            </a:extLst>
          </p:cNvPr>
          <p:cNvSpPr>
            <a:spLocks noGrp="1"/>
          </p:cNvSpPr>
          <p:nvPr>
            <p:ph idx="1"/>
          </p:nvPr>
        </p:nvSpPr>
        <p:spPr>
          <a:xfrm>
            <a:off x="838200" y="1105469"/>
            <a:ext cx="10515600" cy="5071494"/>
          </a:xfrm>
        </p:spPr>
        <p:txBody>
          <a:bodyPr/>
          <a:lstStyle/>
          <a:p>
            <a:r>
              <a:rPr kumimoji="1" lang="ja-JP" altLang="en-US"/>
              <a:t>みんなで作る</a:t>
            </a:r>
            <a:r>
              <a:rPr kumimoji="1" lang="en-US" altLang="ja-JP" dirty="0"/>
              <a:t>LINE Bot</a:t>
            </a:r>
            <a:r>
              <a:rPr kumimoji="1" lang="ja-JP" altLang="en-US"/>
              <a:t>では完璧は目指しません。</a:t>
            </a:r>
            <a:br>
              <a:rPr kumimoji="1" lang="en-US" altLang="ja-JP" dirty="0"/>
            </a:br>
            <a:r>
              <a:rPr kumimoji="1" lang="ja-JP" altLang="en-US"/>
              <a:t>時期により、必要な問い合わせを追加しながら回答率を</a:t>
            </a:r>
            <a:br>
              <a:rPr kumimoji="1" lang="en-US" altLang="ja-JP" dirty="0"/>
            </a:br>
            <a:r>
              <a:rPr kumimoji="1" lang="ja-JP" altLang="en-US"/>
              <a:t>上げることを考えます。</a:t>
            </a:r>
          </a:p>
        </p:txBody>
      </p:sp>
      <p:sp>
        <p:nvSpPr>
          <p:cNvPr id="4" name="正方形/長方形 3">
            <a:extLst>
              <a:ext uri="{FF2B5EF4-FFF2-40B4-BE49-F238E27FC236}">
                <a16:creationId xmlns:a16="http://schemas.microsoft.com/office/drawing/2014/main" id="{24878DB2-8508-574C-812A-A1B807867D9B}"/>
              </a:ext>
            </a:extLst>
          </p:cNvPr>
          <p:cNvSpPr/>
          <p:nvPr/>
        </p:nvSpPr>
        <p:spPr>
          <a:xfrm>
            <a:off x="1713909" y="2546734"/>
            <a:ext cx="266700" cy="274796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722C4ADF-73FA-1244-AC3C-6C09466DD04C}"/>
              </a:ext>
            </a:extLst>
          </p:cNvPr>
          <p:cNvSpPr/>
          <p:nvPr/>
        </p:nvSpPr>
        <p:spPr>
          <a:xfrm>
            <a:off x="2272709" y="3178501"/>
            <a:ext cx="275844" cy="211619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0EA94167-3442-EE48-A6D3-80B4A45C076A}"/>
              </a:ext>
            </a:extLst>
          </p:cNvPr>
          <p:cNvSpPr/>
          <p:nvPr/>
        </p:nvSpPr>
        <p:spPr>
          <a:xfrm>
            <a:off x="2793409" y="3887267"/>
            <a:ext cx="260970" cy="142013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AE326747-46F0-BF42-9E35-0205FD011EE3}"/>
              </a:ext>
            </a:extLst>
          </p:cNvPr>
          <p:cNvSpPr/>
          <p:nvPr/>
        </p:nvSpPr>
        <p:spPr>
          <a:xfrm>
            <a:off x="3314109" y="4362755"/>
            <a:ext cx="275844" cy="95734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ECC176B1-0461-384A-B5CD-FCD41642B7CE}"/>
              </a:ext>
            </a:extLst>
          </p:cNvPr>
          <p:cNvSpPr/>
          <p:nvPr/>
        </p:nvSpPr>
        <p:spPr>
          <a:xfrm>
            <a:off x="3796709" y="4609466"/>
            <a:ext cx="266700" cy="723331"/>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12FAEE9E-3A8A-4346-B27D-CAEEB0D8EE53}"/>
              </a:ext>
            </a:extLst>
          </p:cNvPr>
          <p:cNvSpPr/>
          <p:nvPr/>
        </p:nvSpPr>
        <p:spPr>
          <a:xfrm>
            <a:off x="4253909" y="4847812"/>
            <a:ext cx="236078" cy="49768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568645C2-0D47-6A4B-9060-CF4DAE589658}"/>
              </a:ext>
            </a:extLst>
          </p:cNvPr>
          <p:cNvSpPr/>
          <p:nvPr/>
        </p:nvSpPr>
        <p:spPr>
          <a:xfrm>
            <a:off x="4711109" y="4929683"/>
            <a:ext cx="236078" cy="428514"/>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6B724892-00BD-914C-BD68-CB58F040ECAE}"/>
              </a:ext>
            </a:extLst>
          </p:cNvPr>
          <p:cNvSpPr/>
          <p:nvPr/>
        </p:nvSpPr>
        <p:spPr>
          <a:xfrm>
            <a:off x="5168309" y="5003166"/>
            <a:ext cx="266700" cy="355031"/>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EE1ECDE8-0D3C-4C48-A1A0-43D2FE697466}"/>
              </a:ext>
            </a:extLst>
          </p:cNvPr>
          <p:cNvSpPr/>
          <p:nvPr/>
        </p:nvSpPr>
        <p:spPr>
          <a:xfrm>
            <a:off x="5625509" y="5142866"/>
            <a:ext cx="266700" cy="215331"/>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86B107C1-A097-8644-8BA3-7AAA0B9B3A5D}"/>
              </a:ext>
            </a:extLst>
          </p:cNvPr>
          <p:cNvSpPr/>
          <p:nvPr/>
        </p:nvSpPr>
        <p:spPr>
          <a:xfrm>
            <a:off x="6108109" y="5211446"/>
            <a:ext cx="266700" cy="146751"/>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AF526683-388A-E342-BD81-73361D223E8B}"/>
              </a:ext>
            </a:extLst>
          </p:cNvPr>
          <p:cNvSpPr/>
          <p:nvPr/>
        </p:nvSpPr>
        <p:spPr>
          <a:xfrm>
            <a:off x="6528733" y="5211446"/>
            <a:ext cx="266700" cy="146751"/>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163AAAC1-EDE8-054F-8874-D22A5FE043F7}"/>
              </a:ext>
            </a:extLst>
          </p:cNvPr>
          <p:cNvSpPr/>
          <p:nvPr/>
        </p:nvSpPr>
        <p:spPr>
          <a:xfrm>
            <a:off x="6967645" y="5220590"/>
            <a:ext cx="266700" cy="146751"/>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17AFED7C-36B1-C44C-97A7-764B9DC36FA8}"/>
              </a:ext>
            </a:extLst>
          </p:cNvPr>
          <p:cNvSpPr/>
          <p:nvPr/>
        </p:nvSpPr>
        <p:spPr>
          <a:xfrm>
            <a:off x="7406557" y="5267265"/>
            <a:ext cx="266700" cy="9093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C60A88BB-FF36-8041-9F4E-9D0E3CE1F20F}"/>
              </a:ext>
            </a:extLst>
          </p:cNvPr>
          <p:cNvSpPr/>
          <p:nvPr/>
        </p:nvSpPr>
        <p:spPr>
          <a:xfrm>
            <a:off x="7854613" y="5267265"/>
            <a:ext cx="266700" cy="9093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87F42CA9-286C-9340-BECE-370B120DEAE1}"/>
              </a:ext>
            </a:extLst>
          </p:cNvPr>
          <p:cNvSpPr/>
          <p:nvPr/>
        </p:nvSpPr>
        <p:spPr>
          <a:xfrm>
            <a:off x="8311813" y="5293965"/>
            <a:ext cx="209296" cy="6423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AA45E4A8-11E9-854C-970F-1A62BFB7C168}"/>
              </a:ext>
            </a:extLst>
          </p:cNvPr>
          <p:cNvSpPr/>
          <p:nvPr/>
        </p:nvSpPr>
        <p:spPr>
          <a:xfrm>
            <a:off x="8705005" y="5295454"/>
            <a:ext cx="209296" cy="6423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3E881A21-590D-2B40-B04D-B8A7CDDE216F}"/>
              </a:ext>
            </a:extLst>
          </p:cNvPr>
          <p:cNvSpPr/>
          <p:nvPr/>
        </p:nvSpPr>
        <p:spPr>
          <a:xfrm>
            <a:off x="9089053" y="5295454"/>
            <a:ext cx="209296" cy="6423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A4F26F8C-4DD1-7D4C-8C20-D9C8CD8C7D2E}"/>
              </a:ext>
            </a:extLst>
          </p:cNvPr>
          <p:cNvSpPr/>
          <p:nvPr/>
        </p:nvSpPr>
        <p:spPr>
          <a:xfrm>
            <a:off x="9482245" y="5307576"/>
            <a:ext cx="209296" cy="6423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86A46CE5-329A-124B-964B-331669328BCE}"/>
              </a:ext>
            </a:extLst>
          </p:cNvPr>
          <p:cNvSpPr/>
          <p:nvPr/>
        </p:nvSpPr>
        <p:spPr>
          <a:xfrm>
            <a:off x="9838861" y="5307576"/>
            <a:ext cx="209296" cy="6423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05AEA283-005B-2645-BAB7-5092068330BF}"/>
              </a:ext>
            </a:extLst>
          </p:cNvPr>
          <p:cNvSpPr/>
          <p:nvPr/>
        </p:nvSpPr>
        <p:spPr>
          <a:xfrm>
            <a:off x="10232053" y="5309065"/>
            <a:ext cx="209296" cy="6423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AD925DE3-0C15-6F4E-ACFC-61246400A0D2}"/>
              </a:ext>
            </a:extLst>
          </p:cNvPr>
          <p:cNvCxnSpPr/>
          <p:nvPr/>
        </p:nvCxnSpPr>
        <p:spPr>
          <a:xfrm>
            <a:off x="1410409" y="5316720"/>
            <a:ext cx="9307210" cy="825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左中かっこ 25">
            <a:extLst>
              <a:ext uri="{FF2B5EF4-FFF2-40B4-BE49-F238E27FC236}">
                <a16:creationId xmlns:a16="http://schemas.microsoft.com/office/drawing/2014/main" id="{469FC0FE-7EB6-2741-B2D4-E8332B34086F}"/>
              </a:ext>
            </a:extLst>
          </p:cNvPr>
          <p:cNvSpPr/>
          <p:nvPr/>
        </p:nvSpPr>
        <p:spPr>
          <a:xfrm rot="16200000">
            <a:off x="2537595" y="4672327"/>
            <a:ext cx="305562" cy="189800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2C6705D8-E7F8-8347-A414-0C6B7D5BFC40}"/>
              </a:ext>
            </a:extLst>
          </p:cNvPr>
          <p:cNvSpPr txBox="1"/>
          <p:nvPr/>
        </p:nvSpPr>
        <p:spPr>
          <a:xfrm>
            <a:off x="1416531" y="5904965"/>
            <a:ext cx="2646878" cy="830997"/>
          </a:xfrm>
          <a:prstGeom prst="rect">
            <a:avLst/>
          </a:prstGeom>
          <a:noFill/>
        </p:spPr>
        <p:txBody>
          <a:bodyPr wrap="none" rtlCol="0">
            <a:spAutoFit/>
          </a:bodyPr>
          <a:lstStyle/>
          <a:p>
            <a:r>
              <a:rPr kumimoji="1" lang="ja-JP" altLang="en-US" sz="1600"/>
              <a:t>本当に多い問い合わせを</a:t>
            </a:r>
            <a:br>
              <a:rPr kumimoji="1" lang="en-US" altLang="ja-JP" sz="1600" dirty="0"/>
            </a:br>
            <a:r>
              <a:rPr kumimoji="1" lang="ja-JP" altLang="en-US" sz="1600"/>
              <a:t>攻略することでヒット率を</a:t>
            </a:r>
            <a:br>
              <a:rPr kumimoji="1" lang="en-US" altLang="ja-JP" sz="1600" dirty="0"/>
            </a:br>
            <a:r>
              <a:rPr kumimoji="1" lang="ja-JP" altLang="en-US" sz="1600"/>
              <a:t>上げつつ、効果を出す</a:t>
            </a:r>
          </a:p>
        </p:txBody>
      </p:sp>
      <p:sp>
        <p:nvSpPr>
          <p:cNvPr id="28" name="左中かっこ 27">
            <a:extLst>
              <a:ext uri="{FF2B5EF4-FFF2-40B4-BE49-F238E27FC236}">
                <a16:creationId xmlns:a16="http://schemas.microsoft.com/office/drawing/2014/main" id="{F7FDB9FF-B3B1-C148-A143-9B861B62208E}"/>
              </a:ext>
            </a:extLst>
          </p:cNvPr>
          <p:cNvSpPr/>
          <p:nvPr/>
        </p:nvSpPr>
        <p:spPr>
          <a:xfrm rot="16200000">
            <a:off x="7017698" y="2265577"/>
            <a:ext cx="305562" cy="673277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0F8E3694-A228-E244-9B98-F7D178381DEA}"/>
              </a:ext>
            </a:extLst>
          </p:cNvPr>
          <p:cNvSpPr txBox="1"/>
          <p:nvPr/>
        </p:nvSpPr>
        <p:spPr>
          <a:xfrm>
            <a:off x="4947187" y="5864691"/>
            <a:ext cx="5109091" cy="830997"/>
          </a:xfrm>
          <a:prstGeom prst="rect">
            <a:avLst/>
          </a:prstGeom>
          <a:noFill/>
        </p:spPr>
        <p:txBody>
          <a:bodyPr wrap="none" rtlCol="0">
            <a:spAutoFit/>
          </a:bodyPr>
          <a:lstStyle/>
          <a:p>
            <a:r>
              <a:rPr kumimoji="1" lang="ja-JP" altLang="en-US" sz="1600"/>
              <a:t>問い合わせ件数が少ないものすべてを最初は狙わない</a:t>
            </a:r>
            <a:br>
              <a:rPr kumimoji="1" lang="en-US" altLang="ja-JP" sz="1600" dirty="0"/>
            </a:br>
            <a:r>
              <a:rPr kumimoji="1" lang="ja-JP" altLang="en-US" sz="1600"/>
              <a:t>完成品を作るには時間もかかるし、調整も大変</a:t>
            </a:r>
            <a:br>
              <a:rPr kumimoji="1" lang="en-US" altLang="ja-JP" sz="1600" dirty="0"/>
            </a:br>
            <a:r>
              <a:rPr kumimoji="1" lang="ja-JP" altLang="en-US" sz="1600"/>
              <a:t>まずは、効果があるところを狙い、次を考える</a:t>
            </a:r>
          </a:p>
        </p:txBody>
      </p:sp>
      <p:sp>
        <p:nvSpPr>
          <p:cNvPr id="30" name="角丸四角形吹き出し 29">
            <a:extLst>
              <a:ext uri="{FF2B5EF4-FFF2-40B4-BE49-F238E27FC236}">
                <a16:creationId xmlns:a16="http://schemas.microsoft.com/office/drawing/2014/main" id="{FE928ECE-70FD-EC49-80D7-13B14EA7B8E6}"/>
              </a:ext>
            </a:extLst>
          </p:cNvPr>
          <p:cNvSpPr/>
          <p:nvPr/>
        </p:nvSpPr>
        <p:spPr>
          <a:xfrm>
            <a:off x="3674812" y="2546734"/>
            <a:ext cx="3780572" cy="914400"/>
          </a:xfrm>
          <a:prstGeom prst="wedgeRoundRectCallout">
            <a:avLst>
              <a:gd name="adj1" fmla="val -47141"/>
              <a:gd name="adj2" fmla="val 80208"/>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solidFill>
                  <a:schemeClr val="tx1"/>
                </a:solidFill>
              </a:rPr>
              <a:t>時期に応じたもの、利用中に問い合わせが多かったものなどメンテナンスを続けることで使いやすくする</a:t>
            </a:r>
          </a:p>
        </p:txBody>
      </p:sp>
      <p:sp>
        <p:nvSpPr>
          <p:cNvPr id="31" name="角丸四角形吹き出し 30">
            <a:extLst>
              <a:ext uri="{FF2B5EF4-FFF2-40B4-BE49-F238E27FC236}">
                <a16:creationId xmlns:a16="http://schemas.microsoft.com/office/drawing/2014/main" id="{2D8C29E4-4A86-5846-8C08-5F2BC25FB153}"/>
              </a:ext>
            </a:extLst>
          </p:cNvPr>
          <p:cNvSpPr/>
          <p:nvPr/>
        </p:nvSpPr>
        <p:spPr>
          <a:xfrm>
            <a:off x="5886384" y="3620623"/>
            <a:ext cx="2938639" cy="914400"/>
          </a:xfrm>
          <a:prstGeom prst="wedgeRoundRectCallout">
            <a:avLst>
              <a:gd name="adj1" fmla="val -47141"/>
              <a:gd name="adj2" fmla="val 80208"/>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solidFill>
                  <a:schemeClr val="tx1"/>
                </a:solidFill>
              </a:rPr>
              <a:t>市民も参加することで、本当にレアケースまでは必要ないことを確認する。</a:t>
            </a:r>
          </a:p>
        </p:txBody>
      </p:sp>
    </p:spTree>
    <p:extLst>
      <p:ext uri="{BB962C8B-B14F-4D97-AF65-F5344CB8AC3E}">
        <p14:creationId xmlns:p14="http://schemas.microsoft.com/office/powerpoint/2010/main" val="2927636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96AB59-1EB0-4041-93CA-052E5BC0F343}"/>
              </a:ext>
            </a:extLst>
          </p:cNvPr>
          <p:cNvSpPr>
            <a:spLocks noGrp="1"/>
          </p:cNvSpPr>
          <p:nvPr>
            <p:ph type="title"/>
          </p:nvPr>
        </p:nvSpPr>
        <p:spPr/>
        <p:txBody>
          <a:bodyPr>
            <a:normAutofit fontScale="90000"/>
          </a:bodyPr>
          <a:lstStyle/>
          <a:p>
            <a:r>
              <a:rPr lang="en-US" altLang="ja-JP" dirty="0"/>
              <a:t>4. </a:t>
            </a:r>
            <a:r>
              <a:rPr lang="ja-JP" altLang="en-US"/>
              <a:t>回答の品質はどのぐらいを目指すか</a:t>
            </a:r>
            <a:endParaRPr kumimoji="1" lang="ja-JP" altLang="en-US"/>
          </a:p>
        </p:txBody>
      </p:sp>
      <p:sp>
        <p:nvSpPr>
          <p:cNvPr id="3" name="コンテンツ プレースホルダー 2">
            <a:extLst>
              <a:ext uri="{FF2B5EF4-FFF2-40B4-BE49-F238E27FC236}">
                <a16:creationId xmlns:a16="http://schemas.microsoft.com/office/drawing/2014/main" id="{D392E45C-B15C-B54F-A638-FD32FCB1A2AA}"/>
              </a:ext>
            </a:extLst>
          </p:cNvPr>
          <p:cNvSpPr>
            <a:spLocks noGrp="1"/>
          </p:cNvSpPr>
          <p:nvPr>
            <p:ph idx="1"/>
          </p:nvPr>
        </p:nvSpPr>
        <p:spPr/>
        <p:txBody>
          <a:bodyPr/>
          <a:lstStyle/>
          <a:p>
            <a:r>
              <a:rPr kumimoji="1" lang="ja-JP" altLang="en-US"/>
              <a:t>回答の精度については実験前は</a:t>
            </a:r>
            <a:r>
              <a:rPr kumimoji="1" lang="en-US" altLang="ja-JP" dirty="0"/>
              <a:t>60%-70%</a:t>
            </a:r>
            <a:r>
              <a:rPr kumimoji="1" lang="ja-JP" altLang="en-US"/>
              <a:t>、実証実験中に</a:t>
            </a:r>
            <a:r>
              <a:rPr kumimoji="1" lang="en-US" altLang="ja-JP" dirty="0"/>
              <a:t>80%</a:t>
            </a:r>
            <a:r>
              <a:rPr kumimoji="1" lang="ja-JP" altLang="en-US"/>
              <a:t>かそれ以上程度をめざす。</a:t>
            </a:r>
            <a:r>
              <a:rPr lang="en-US" altLang="ja-JP" dirty="0"/>
              <a:t>100%</a:t>
            </a:r>
            <a:r>
              <a:rPr lang="ja-JP" altLang="en-US"/>
              <a:t>に極めて近いものをめざすのであれば、最初から業者にお金を払って対応する方が安全である。</a:t>
            </a:r>
            <a:endParaRPr lang="en-US" altLang="ja-JP" dirty="0"/>
          </a:p>
          <a:p>
            <a:pPr lvl="1"/>
            <a:r>
              <a:rPr lang="ja-JP" altLang="en-US"/>
              <a:t>デザイン思考で、まず作って試して、評価してなおす。</a:t>
            </a:r>
            <a:endParaRPr lang="en-US" altLang="ja-JP" dirty="0"/>
          </a:p>
          <a:p>
            <a:pPr lvl="1"/>
            <a:r>
              <a:rPr lang="ja-JP" altLang="en-US"/>
              <a:t>ランダム化比較試験をして、効果の出るところを早く判断する</a:t>
            </a:r>
            <a:endParaRPr kumimoji="1" lang="ja-JP" altLang="en-US"/>
          </a:p>
        </p:txBody>
      </p:sp>
      <p:graphicFrame>
        <p:nvGraphicFramePr>
          <p:cNvPr id="4" name="表 3">
            <a:extLst>
              <a:ext uri="{FF2B5EF4-FFF2-40B4-BE49-F238E27FC236}">
                <a16:creationId xmlns:a16="http://schemas.microsoft.com/office/drawing/2014/main" id="{824597EC-8934-5A4F-933C-6A30FC0DE4DB}"/>
              </a:ext>
            </a:extLst>
          </p:cNvPr>
          <p:cNvGraphicFramePr>
            <a:graphicFrameLocks noGrp="1"/>
          </p:cNvGraphicFramePr>
          <p:nvPr>
            <p:extLst>
              <p:ext uri="{D42A27DB-BD31-4B8C-83A1-F6EECF244321}">
                <p14:modId xmlns:p14="http://schemas.microsoft.com/office/powerpoint/2010/main" val="2503924139"/>
              </p:ext>
            </p:extLst>
          </p:nvPr>
        </p:nvGraphicFramePr>
        <p:xfrm>
          <a:off x="2347685" y="3820366"/>
          <a:ext cx="2471060" cy="736600"/>
        </p:xfrm>
        <a:graphic>
          <a:graphicData uri="http://schemas.openxmlformats.org/drawingml/2006/table">
            <a:tbl>
              <a:tblPr firstRow="1" bandRow="1">
                <a:tableStyleId>{2D5ABB26-0587-4C30-8999-92F81FD0307C}</a:tableStyleId>
              </a:tblPr>
              <a:tblGrid>
                <a:gridCol w="247106">
                  <a:extLst>
                    <a:ext uri="{9D8B030D-6E8A-4147-A177-3AD203B41FA5}">
                      <a16:colId xmlns:a16="http://schemas.microsoft.com/office/drawing/2014/main" val="2846789104"/>
                    </a:ext>
                  </a:extLst>
                </a:gridCol>
                <a:gridCol w="247106">
                  <a:extLst>
                    <a:ext uri="{9D8B030D-6E8A-4147-A177-3AD203B41FA5}">
                      <a16:colId xmlns:a16="http://schemas.microsoft.com/office/drawing/2014/main" val="2988074596"/>
                    </a:ext>
                  </a:extLst>
                </a:gridCol>
                <a:gridCol w="247106">
                  <a:extLst>
                    <a:ext uri="{9D8B030D-6E8A-4147-A177-3AD203B41FA5}">
                      <a16:colId xmlns:a16="http://schemas.microsoft.com/office/drawing/2014/main" val="4290746044"/>
                    </a:ext>
                  </a:extLst>
                </a:gridCol>
                <a:gridCol w="247106">
                  <a:extLst>
                    <a:ext uri="{9D8B030D-6E8A-4147-A177-3AD203B41FA5}">
                      <a16:colId xmlns:a16="http://schemas.microsoft.com/office/drawing/2014/main" val="1104327260"/>
                    </a:ext>
                  </a:extLst>
                </a:gridCol>
                <a:gridCol w="247106">
                  <a:extLst>
                    <a:ext uri="{9D8B030D-6E8A-4147-A177-3AD203B41FA5}">
                      <a16:colId xmlns:a16="http://schemas.microsoft.com/office/drawing/2014/main" val="2270528860"/>
                    </a:ext>
                  </a:extLst>
                </a:gridCol>
                <a:gridCol w="247106">
                  <a:extLst>
                    <a:ext uri="{9D8B030D-6E8A-4147-A177-3AD203B41FA5}">
                      <a16:colId xmlns:a16="http://schemas.microsoft.com/office/drawing/2014/main" val="814031848"/>
                    </a:ext>
                  </a:extLst>
                </a:gridCol>
                <a:gridCol w="247106">
                  <a:extLst>
                    <a:ext uri="{9D8B030D-6E8A-4147-A177-3AD203B41FA5}">
                      <a16:colId xmlns:a16="http://schemas.microsoft.com/office/drawing/2014/main" val="330804092"/>
                    </a:ext>
                  </a:extLst>
                </a:gridCol>
                <a:gridCol w="247106">
                  <a:extLst>
                    <a:ext uri="{9D8B030D-6E8A-4147-A177-3AD203B41FA5}">
                      <a16:colId xmlns:a16="http://schemas.microsoft.com/office/drawing/2014/main" val="361845886"/>
                    </a:ext>
                  </a:extLst>
                </a:gridCol>
                <a:gridCol w="247106">
                  <a:extLst>
                    <a:ext uri="{9D8B030D-6E8A-4147-A177-3AD203B41FA5}">
                      <a16:colId xmlns:a16="http://schemas.microsoft.com/office/drawing/2014/main" val="2764277380"/>
                    </a:ext>
                  </a:extLst>
                </a:gridCol>
                <a:gridCol w="247106">
                  <a:extLst>
                    <a:ext uri="{9D8B030D-6E8A-4147-A177-3AD203B41FA5}">
                      <a16:colId xmlns:a16="http://schemas.microsoft.com/office/drawing/2014/main" val="766009072"/>
                    </a:ext>
                  </a:extLst>
                </a:gridCol>
              </a:tblGrid>
              <a:tr h="362267">
                <a:tc>
                  <a:txBody>
                    <a:bodyPr/>
                    <a:lstStyle/>
                    <a:p>
                      <a:endParaRPr kumimoji="1" lang="ja-JP"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8515219"/>
                  </a:ext>
                </a:extLst>
              </a:tr>
              <a:tr h="370840">
                <a:tc>
                  <a:txBody>
                    <a:bodyPr/>
                    <a:lstStyle/>
                    <a:p>
                      <a:endParaRPr kumimoji="1" lang="ja-JP"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135046"/>
                  </a:ext>
                </a:extLst>
              </a:tr>
            </a:tbl>
          </a:graphicData>
        </a:graphic>
      </p:graphicFrame>
      <p:sp>
        <p:nvSpPr>
          <p:cNvPr id="5" name="テキスト ボックス 4">
            <a:extLst>
              <a:ext uri="{FF2B5EF4-FFF2-40B4-BE49-F238E27FC236}">
                <a16:creationId xmlns:a16="http://schemas.microsoft.com/office/drawing/2014/main" id="{09C02F8A-A39F-304A-A35B-E2B8981AB258}"/>
              </a:ext>
            </a:extLst>
          </p:cNvPr>
          <p:cNvSpPr txBox="1"/>
          <p:nvPr/>
        </p:nvSpPr>
        <p:spPr>
          <a:xfrm>
            <a:off x="696685" y="3819334"/>
            <a:ext cx="138371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Yu Gothic" panose="020F0502020204030204"/>
                <a:ea typeface="Yu Gothic" panose="020B0400000000000000" pitchFamily="34" charset="-128"/>
                <a:cs typeface="+mn-cs"/>
              </a:rPr>
              <a:t>回答率</a:t>
            </a:r>
            <a:r>
              <a:rPr kumimoji="1" lang="en-US" altLang="ja-JP" sz="1800" b="0" i="0" u="none" strike="noStrike" kern="1200" cap="none" spc="0" normalizeH="0" baseline="0" noProof="0" dirty="0">
                <a:ln>
                  <a:noFill/>
                </a:ln>
                <a:solidFill>
                  <a:prstClr val="black"/>
                </a:solidFill>
                <a:effectLst/>
                <a:uLnTx/>
                <a:uFillTx/>
                <a:latin typeface="Yu Gothic" panose="020F0502020204030204"/>
                <a:ea typeface="Yu Gothic" panose="020B0400000000000000" pitchFamily="34" charset="-128"/>
                <a:cs typeface="+mn-cs"/>
              </a:rPr>
              <a:t> 50%</a:t>
            </a:r>
            <a:endParaRPr kumimoji="1" lang="ja-JP" altLang="en-US" sz="1800" b="0" i="0" u="none" strike="noStrike" kern="1200" cap="none" spc="0" normalizeH="0" baseline="0" noProof="0">
              <a:ln>
                <a:noFill/>
              </a:ln>
              <a:solidFill>
                <a:prstClr val="black"/>
              </a:solidFill>
              <a:effectLst/>
              <a:uLnTx/>
              <a:uFillTx/>
              <a:latin typeface="Yu Gothic" panose="020F0502020204030204"/>
              <a:ea typeface="Yu Gothic" panose="020B0400000000000000" pitchFamily="34" charset="-128"/>
              <a:cs typeface="+mn-cs"/>
            </a:endParaRPr>
          </a:p>
        </p:txBody>
      </p:sp>
      <p:sp>
        <p:nvSpPr>
          <p:cNvPr id="6" name="テキスト ボックス 5">
            <a:extLst>
              <a:ext uri="{FF2B5EF4-FFF2-40B4-BE49-F238E27FC236}">
                <a16:creationId xmlns:a16="http://schemas.microsoft.com/office/drawing/2014/main" id="{214836D2-05E9-5B46-A4F3-2D85E5A26ADF}"/>
              </a:ext>
            </a:extLst>
          </p:cNvPr>
          <p:cNvSpPr txBox="1"/>
          <p:nvPr/>
        </p:nvSpPr>
        <p:spPr>
          <a:xfrm>
            <a:off x="696685" y="4188666"/>
            <a:ext cx="138371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Yu Gothic" panose="020F0502020204030204"/>
                <a:ea typeface="Yu Gothic" panose="020B0400000000000000" pitchFamily="34" charset="-128"/>
                <a:cs typeface="+mn-cs"/>
              </a:rPr>
              <a:t>利用率</a:t>
            </a:r>
            <a:r>
              <a:rPr kumimoji="1" lang="en-US" altLang="ja-JP" sz="1800" b="0" i="0" u="none" strike="noStrike" kern="1200" cap="none" spc="0" normalizeH="0" baseline="0" noProof="0" dirty="0">
                <a:ln>
                  <a:noFill/>
                </a:ln>
                <a:solidFill>
                  <a:prstClr val="black"/>
                </a:solidFill>
                <a:effectLst/>
                <a:uLnTx/>
                <a:uFillTx/>
                <a:latin typeface="Yu Gothic" panose="020F0502020204030204"/>
                <a:ea typeface="Yu Gothic" panose="020B0400000000000000" pitchFamily="34" charset="-128"/>
                <a:cs typeface="+mn-cs"/>
              </a:rPr>
              <a:t> 20%</a:t>
            </a:r>
            <a:endParaRPr kumimoji="1" lang="ja-JP" altLang="en-US" sz="1800" b="0" i="0" u="none" strike="noStrike" kern="1200" cap="none" spc="0" normalizeH="0" baseline="0" noProof="0">
              <a:ln>
                <a:noFill/>
              </a:ln>
              <a:solidFill>
                <a:prstClr val="black"/>
              </a:solidFill>
              <a:effectLst/>
              <a:uLnTx/>
              <a:uFillTx/>
              <a:latin typeface="Yu Gothic" panose="020F0502020204030204"/>
              <a:ea typeface="Yu Gothic" panose="020B0400000000000000" pitchFamily="34" charset="-128"/>
              <a:cs typeface="+mn-cs"/>
            </a:endParaRPr>
          </a:p>
        </p:txBody>
      </p:sp>
      <p:sp>
        <p:nvSpPr>
          <p:cNvPr id="7" name="テキスト ボックス 6">
            <a:extLst>
              <a:ext uri="{FF2B5EF4-FFF2-40B4-BE49-F238E27FC236}">
                <a16:creationId xmlns:a16="http://schemas.microsoft.com/office/drawing/2014/main" id="{BE742358-ABD2-ED4D-BBBA-7785617D7C0E}"/>
              </a:ext>
            </a:extLst>
          </p:cNvPr>
          <p:cNvSpPr txBox="1"/>
          <p:nvPr/>
        </p:nvSpPr>
        <p:spPr>
          <a:xfrm>
            <a:off x="1162007" y="4885712"/>
            <a:ext cx="2808782"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Yu Gothic" panose="020F0502020204030204"/>
                <a:ea typeface="Yu Gothic" panose="020B0400000000000000" pitchFamily="34" charset="-128"/>
                <a:cs typeface="+mn-cs"/>
              </a:rPr>
              <a:t>まずは、問い合わせの</a:t>
            </a:r>
            <a:r>
              <a:rPr kumimoji="1" lang="en-US" altLang="ja-JP" sz="1600" b="0" i="0" u="none" strike="noStrike" kern="1200" cap="none" spc="0" normalizeH="0" baseline="0" noProof="0" dirty="0">
                <a:ln>
                  <a:noFill/>
                </a:ln>
                <a:solidFill>
                  <a:prstClr val="black"/>
                </a:solidFill>
                <a:effectLst/>
                <a:uLnTx/>
                <a:uFillTx/>
                <a:latin typeface="Yu Gothic" panose="020F0502020204030204"/>
                <a:ea typeface="Yu Gothic" panose="020B0400000000000000" pitchFamily="34" charset="-128"/>
                <a:cs typeface="+mn-cs"/>
              </a:rPr>
              <a:t>xx%</a:t>
            </a:r>
            <a:r>
              <a:rPr kumimoji="1" lang="ja-JP" altLang="en-US" sz="1600" b="0" i="0" u="none" strike="noStrike" kern="1200" cap="none" spc="0" normalizeH="0" baseline="0" noProof="0">
                <a:ln>
                  <a:noFill/>
                </a:ln>
                <a:solidFill>
                  <a:prstClr val="black"/>
                </a:solidFill>
                <a:effectLst/>
                <a:uLnTx/>
                <a:uFillTx/>
                <a:latin typeface="Yu Gothic" panose="020F0502020204030204"/>
                <a:ea typeface="Yu Gothic" panose="020B0400000000000000" pitchFamily="34" charset="-128"/>
                <a:cs typeface="+mn-cs"/>
              </a:rPr>
              <a:t>が</a:t>
            </a:r>
            <a:br>
              <a:rPr kumimoji="1" lang="en-US" altLang="ja-JP" sz="1600" b="0" i="0" u="none" strike="noStrike" kern="1200" cap="none" spc="0" normalizeH="0" baseline="0" noProof="0" dirty="0">
                <a:ln>
                  <a:noFill/>
                </a:ln>
                <a:solidFill>
                  <a:prstClr val="black"/>
                </a:solidFill>
                <a:effectLst/>
                <a:uLnTx/>
                <a:uFillTx/>
                <a:latin typeface="Yu Gothic" panose="020F0502020204030204"/>
                <a:ea typeface="Yu Gothic" panose="020B0400000000000000" pitchFamily="34" charset="-128"/>
                <a:cs typeface="+mn-cs"/>
              </a:rPr>
            </a:br>
            <a:r>
              <a:rPr kumimoji="1" lang="ja-JP" altLang="en-US" sz="1600" b="0" i="0" u="none" strike="noStrike" kern="1200" cap="none" spc="0" normalizeH="0" baseline="0" noProof="0">
                <a:ln>
                  <a:noFill/>
                </a:ln>
                <a:solidFill>
                  <a:prstClr val="black"/>
                </a:solidFill>
                <a:effectLst/>
                <a:uLnTx/>
                <a:uFillTx/>
                <a:latin typeface="Yu Gothic" panose="020F0502020204030204"/>
                <a:ea typeface="Yu Gothic" panose="020B0400000000000000" pitchFamily="34" charset="-128"/>
                <a:cs typeface="+mn-cs"/>
              </a:rPr>
              <a:t>改善できないか確認する。</a:t>
            </a:r>
            <a:endParaRPr kumimoji="1" lang="en-US" altLang="ja-JP" sz="1600" b="0" i="0" u="none" strike="noStrike" kern="1200" cap="none" spc="0" normalizeH="0" baseline="0" noProof="0" dirty="0">
              <a:ln>
                <a:noFill/>
              </a:ln>
              <a:solidFill>
                <a:prstClr val="black"/>
              </a:solidFill>
              <a:effectLst/>
              <a:uLnTx/>
              <a:uFillTx/>
              <a:latin typeface="Yu Gothic" panose="020F0502020204030204"/>
              <a:ea typeface="Yu Gothic" panose="020B0400000000000000" pitchFamily="34" charset="-128"/>
              <a:cs typeface="+mn-cs"/>
            </a:endParaRPr>
          </a:p>
        </p:txBody>
      </p:sp>
      <p:sp>
        <p:nvSpPr>
          <p:cNvPr id="8" name="三角形 7">
            <a:extLst>
              <a:ext uri="{FF2B5EF4-FFF2-40B4-BE49-F238E27FC236}">
                <a16:creationId xmlns:a16="http://schemas.microsoft.com/office/drawing/2014/main" id="{72C817FF-0BE7-7A4D-A97C-7DFF545A3CCD}"/>
              </a:ext>
            </a:extLst>
          </p:cNvPr>
          <p:cNvSpPr/>
          <p:nvPr/>
        </p:nvSpPr>
        <p:spPr>
          <a:xfrm rot="5400000">
            <a:off x="5171105" y="4492435"/>
            <a:ext cx="1480457" cy="369332"/>
          </a:xfrm>
          <a:prstGeom prst="triangl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Yu Gothic" panose="020F0502020204030204"/>
              <a:ea typeface="Yu Gothic" panose="020B0400000000000000" pitchFamily="34" charset="-128"/>
              <a:cs typeface="+mn-cs"/>
            </a:endParaRPr>
          </a:p>
        </p:txBody>
      </p:sp>
      <p:graphicFrame>
        <p:nvGraphicFramePr>
          <p:cNvPr id="9" name="表 8">
            <a:extLst>
              <a:ext uri="{FF2B5EF4-FFF2-40B4-BE49-F238E27FC236}">
                <a16:creationId xmlns:a16="http://schemas.microsoft.com/office/drawing/2014/main" id="{C14A2E80-7686-5948-B981-DE912F293867}"/>
              </a:ext>
            </a:extLst>
          </p:cNvPr>
          <p:cNvGraphicFramePr>
            <a:graphicFrameLocks noGrp="1"/>
          </p:cNvGraphicFramePr>
          <p:nvPr>
            <p:extLst>
              <p:ext uri="{D42A27DB-BD31-4B8C-83A1-F6EECF244321}">
                <p14:modId xmlns:p14="http://schemas.microsoft.com/office/powerpoint/2010/main" val="2344560841"/>
              </p:ext>
            </p:extLst>
          </p:nvPr>
        </p:nvGraphicFramePr>
        <p:xfrm>
          <a:off x="8314870" y="3819334"/>
          <a:ext cx="2471060" cy="736600"/>
        </p:xfrm>
        <a:graphic>
          <a:graphicData uri="http://schemas.openxmlformats.org/drawingml/2006/table">
            <a:tbl>
              <a:tblPr firstRow="1" bandRow="1">
                <a:tableStyleId>{2D5ABB26-0587-4C30-8999-92F81FD0307C}</a:tableStyleId>
              </a:tblPr>
              <a:tblGrid>
                <a:gridCol w="247106">
                  <a:extLst>
                    <a:ext uri="{9D8B030D-6E8A-4147-A177-3AD203B41FA5}">
                      <a16:colId xmlns:a16="http://schemas.microsoft.com/office/drawing/2014/main" val="2846789104"/>
                    </a:ext>
                  </a:extLst>
                </a:gridCol>
                <a:gridCol w="247106">
                  <a:extLst>
                    <a:ext uri="{9D8B030D-6E8A-4147-A177-3AD203B41FA5}">
                      <a16:colId xmlns:a16="http://schemas.microsoft.com/office/drawing/2014/main" val="2988074596"/>
                    </a:ext>
                  </a:extLst>
                </a:gridCol>
                <a:gridCol w="247106">
                  <a:extLst>
                    <a:ext uri="{9D8B030D-6E8A-4147-A177-3AD203B41FA5}">
                      <a16:colId xmlns:a16="http://schemas.microsoft.com/office/drawing/2014/main" val="4290746044"/>
                    </a:ext>
                  </a:extLst>
                </a:gridCol>
                <a:gridCol w="247106">
                  <a:extLst>
                    <a:ext uri="{9D8B030D-6E8A-4147-A177-3AD203B41FA5}">
                      <a16:colId xmlns:a16="http://schemas.microsoft.com/office/drawing/2014/main" val="1104327260"/>
                    </a:ext>
                  </a:extLst>
                </a:gridCol>
                <a:gridCol w="247106">
                  <a:extLst>
                    <a:ext uri="{9D8B030D-6E8A-4147-A177-3AD203B41FA5}">
                      <a16:colId xmlns:a16="http://schemas.microsoft.com/office/drawing/2014/main" val="2270528860"/>
                    </a:ext>
                  </a:extLst>
                </a:gridCol>
                <a:gridCol w="247106">
                  <a:extLst>
                    <a:ext uri="{9D8B030D-6E8A-4147-A177-3AD203B41FA5}">
                      <a16:colId xmlns:a16="http://schemas.microsoft.com/office/drawing/2014/main" val="814031848"/>
                    </a:ext>
                  </a:extLst>
                </a:gridCol>
                <a:gridCol w="247106">
                  <a:extLst>
                    <a:ext uri="{9D8B030D-6E8A-4147-A177-3AD203B41FA5}">
                      <a16:colId xmlns:a16="http://schemas.microsoft.com/office/drawing/2014/main" val="330804092"/>
                    </a:ext>
                  </a:extLst>
                </a:gridCol>
                <a:gridCol w="247106">
                  <a:extLst>
                    <a:ext uri="{9D8B030D-6E8A-4147-A177-3AD203B41FA5}">
                      <a16:colId xmlns:a16="http://schemas.microsoft.com/office/drawing/2014/main" val="361845886"/>
                    </a:ext>
                  </a:extLst>
                </a:gridCol>
                <a:gridCol w="247106">
                  <a:extLst>
                    <a:ext uri="{9D8B030D-6E8A-4147-A177-3AD203B41FA5}">
                      <a16:colId xmlns:a16="http://schemas.microsoft.com/office/drawing/2014/main" val="2764277380"/>
                    </a:ext>
                  </a:extLst>
                </a:gridCol>
                <a:gridCol w="247106">
                  <a:extLst>
                    <a:ext uri="{9D8B030D-6E8A-4147-A177-3AD203B41FA5}">
                      <a16:colId xmlns:a16="http://schemas.microsoft.com/office/drawing/2014/main" val="766009072"/>
                    </a:ext>
                  </a:extLst>
                </a:gridCol>
              </a:tblGrid>
              <a:tr h="362267">
                <a:tc>
                  <a:txBody>
                    <a:bodyPr/>
                    <a:lstStyle/>
                    <a:p>
                      <a:endParaRPr kumimoji="1" lang="ja-JP"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8515219"/>
                  </a:ext>
                </a:extLst>
              </a:tr>
              <a:tr h="370840">
                <a:tc>
                  <a:txBody>
                    <a:bodyPr/>
                    <a:lstStyle/>
                    <a:p>
                      <a:endParaRPr kumimoji="1" lang="ja-JP"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135046"/>
                  </a:ext>
                </a:extLst>
              </a:tr>
            </a:tbl>
          </a:graphicData>
        </a:graphic>
      </p:graphicFrame>
      <p:sp>
        <p:nvSpPr>
          <p:cNvPr id="10" name="テキスト ボックス 9">
            <a:extLst>
              <a:ext uri="{FF2B5EF4-FFF2-40B4-BE49-F238E27FC236}">
                <a16:creationId xmlns:a16="http://schemas.microsoft.com/office/drawing/2014/main" id="{AC8B3958-0EC8-554C-9DFE-848D7813F769}"/>
              </a:ext>
            </a:extLst>
          </p:cNvPr>
          <p:cNvSpPr txBox="1"/>
          <p:nvPr/>
        </p:nvSpPr>
        <p:spPr>
          <a:xfrm>
            <a:off x="6663870" y="3818302"/>
            <a:ext cx="138371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Yu Gothic" panose="020F0502020204030204"/>
                <a:ea typeface="Yu Gothic" panose="020B0400000000000000" pitchFamily="34" charset="-128"/>
                <a:cs typeface="+mn-cs"/>
              </a:rPr>
              <a:t>回答率</a:t>
            </a:r>
            <a:r>
              <a:rPr kumimoji="1" lang="en-US" altLang="ja-JP" sz="1800" b="0" i="0" u="none" strike="noStrike" kern="1200" cap="none" spc="0" normalizeH="0" baseline="0" noProof="0" dirty="0">
                <a:ln>
                  <a:noFill/>
                </a:ln>
                <a:solidFill>
                  <a:prstClr val="black"/>
                </a:solidFill>
                <a:effectLst/>
                <a:uLnTx/>
                <a:uFillTx/>
                <a:latin typeface="Yu Gothic" panose="020F0502020204030204"/>
                <a:ea typeface="Yu Gothic" panose="020B0400000000000000" pitchFamily="34" charset="-128"/>
                <a:cs typeface="+mn-cs"/>
              </a:rPr>
              <a:t> 70%</a:t>
            </a:r>
            <a:endParaRPr kumimoji="1" lang="ja-JP" altLang="en-US" sz="1800" b="0" i="0" u="none" strike="noStrike" kern="1200" cap="none" spc="0" normalizeH="0" baseline="0" noProof="0">
              <a:ln>
                <a:noFill/>
              </a:ln>
              <a:solidFill>
                <a:prstClr val="black"/>
              </a:solidFill>
              <a:effectLst/>
              <a:uLnTx/>
              <a:uFillTx/>
              <a:latin typeface="Yu Gothic" panose="020F0502020204030204"/>
              <a:ea typeface="Yu Gothic" panose="020B0400000000000000" pitchFamily="34" charset="-128"/>
              <a:cs typeface="+mn-cs"/>
            </a:endParaRPr>
          </a:p>
        </p:txBody>
      </p:sp>
      <p:sp>
        <p:nvSpPr>
          <p:cNvPr id="11" name="テキスト ボックス 10">
            <a:extLst>
              <a:ext uri="{FF2B5EF4-FFF2-40B4-BE49-F238E27FC236}">
                <a16:creationId xmlns:a16="http://schemas.microsoft.com/office/drawing/2014/main" id="{6A49E7F1-0BE3-F843-A4F6-99AFF9BB1901}"/>
              </a:ext>
            </a:extLst>
          </p:cNvPr>
          <p:cNvSpPr txBox="1"/>
          <p:nvPr/>
        </p:nvSpPr>
        <p:spPr>
          <a:xfrm>
            <a:off x="6663870" y="4187634"/>
            <a:ext cx="138371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Yu Gothic" panose="020F0502020204030204"/>
                <a:ea typeface="Yu Gothic" panose="020B0400000000000000" pitchFamily="34" charset="-128"/>
                <a:cs typeface="+mn-cs"/>
              </a:rPr>
              <a:t>利用率</a:t>
            </a:r>
            <a:r>
              <a:rPr kumimoji="1" lang="en-US" altLang="ja-JP" sz="1800" b="0" i="0" u="none" strike="noStrike" kern="1200" cap="none" spc="0" normalizeH="0" baseline="0" noProof="0" dirty="0">
                <a:ln>
                  <a:noFill/>
                </a:ln>
                <a:solidFill>
                  <a:prstClr val="black"/>
                </a:solidFill>
                <a:effectLst/>
                <a:uLnTx/>
                <a:uFillTx/>
                <a:latin typeface="Yu Gothic" panose="020F0502020204030204"/>
                <a:ea typeface="Yu Gothic" panose="020B0400000000000000" pitchFamily="34" charset="-128"/>
                <a:cs typeface="+mn-cs"/>
              </a:rPr>
              <a:t> 40%</a:t>
            </a:r>
            <a:endParaRPr kumimoji="1" lang="ja-JP" altLang="en-US" sz="1800" b="0" i="0" u="none" strike="noStrike" kern="1200" cap="none" spc="0" normalizeH="0" baseline="0" noProof="0">
              <a:ln>
                <a:noFill/>
              </a:ln>
              <a:solidFill>
                <a:prstClr val="black"/>
              </a:solidFill>
              <a:effectLst/>
              <a:uLnTx/>
              <a:uFillTx/>
              <a:latin typeface="Yu Gothic" panose="020F0502020204030204"/>
              <a:ea typeface="Yu Gothic" panose="020B0400000000000000" pitchFamily="34" charset="-128"/>
              <a:cs typeface="+mn-cs"/>
            </a:endParaRPr>
          </a:p>
        </p:txBody>
      </p:sp>
      <p:sp>
        <p:nvSpPr>
          <p:cNvPr id="12" name="テキスト ボックス 11">
            <a:extLst>
              <a:ext uri="{FF2B5EF4-FFF2-40B4-BE49-F238E27FC236}">
                <a16:creationId xmlns:a16="http://schemas.microsoft.com/office/drawing/2014/main" id="{4ECE61BF-4649-FB4E-BAFD-C4BFDA9D1745}"/>
              </a:ext>
            </a:extLst>
          </p:cNvPr>
          <p:cNvSpPr txBox="1"/>
          <p:nvPr/>
        </p:nvSpPr>
        <p:spPr>
          <a:xfrm>
            <a:off x="6796327" y="4804567"/>
            <a:ext cx="4493538"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Yu Gothic" panose="020F0502020204030204"/>
                <a:ea typeface="Yu Gothic" panose="020B0400000000000000" pitchFamily="34" charset="-128"/>
                <a:cs typeface="+mn-cs"/>
              </a:rPr>
              <a:t>うまくいけば、他部門や、市民とも協働し</a:t>
            </a:r>
            <a:br>
              <a:rPr kumimoji="1" lang="en-US" altLang="ja-JP" sz="1600" b="0" i="0" u="none" strike="noStrike" kern="1200" cap="none" spc="0" normalizeH="0" baseline="0" noProof="0" dirty="0">
                <a:ln>
                  <a:noFill/>
                </a:ln>
                <a:solidFill>
                  <a:prstClr val="black"/>
                </a:solidFill>
                <a:effectLst/>
                <a:uLnTx/>
                <a:uFillTx/>
                <a:latin typeface="Yu Gothic" panose="020F0502020204030204"/>
                <a:ea typeface="Yu Gothic" panose="020B0400000000000000" pitchFamily="34" charset="-128"/>
                <a:cs typeface="+mn-cs"/>
              </a:rPr>
            </a:br>
            <a:r>
              <a:rPr kumimoji="1" lang="ja-JP" altLang="en-US" sz="1600" b="0" i="0" u="none" strike="noStrike" kern="1200" cap="none" spc="0" normalizeH="0" baseline="0" noProof="0">
                <a:ln>
                  <a:noFill/>
                </a:ln>
                <a:solidFill>
                  <a:prstClr val="black"/>
                </a:solidFill>
                <a:effectLst/>
                <a:uLnTx/>
                <a:uFillTx/>
                <a:latin typeface="Yu Gothic" panose="020F0502020204030204"/>
                <a:ea typeface="Yu Gothic" panose="020B0400000000000000" pitchFamily="34" charset="-128"/>
                <a:cs typeface="+mn-cs"/>
              </a:rPr>
              <a:t>回答率の向上を</a:t>
            </a:r>
            <a:r>
              <a:rPr lang="ja-JP" altLang="en-US" sz="1600">
                <a:solidFill>
                  <a:prstClr val="black"/>
                </a:solidFill>
                <a:latin typeface="Yu Gothic" panose="020F0502020204030204"/>
                <a:ea typeface="Yu Gothic" panose="020B0400000000000000" pitchFamily="34" charset="-128"/>
              </a:rPr>
              <a:t>めざ</a:t>
            </a:r>
            <a:r>
              <a:rPr kumimoji="1" lang="ja-JP" altLang="en-US" sz="1600" b="0" i="0" u="none" strike="noStrike" kern="1200" cap="none" spc="0" normalizeH="0" baseline="0" noProof="0">
                <a:ln>
                  <a:noFill/>
                </a:ln>
                <a:solidFill>
                  <a:prstClr val="black"/>
                </a:solidFill>
                <a:effectLst/>
                <a:uLnTx/>
                <a:uFillTx/>
                <a:latin typeface="Yu Gothic" panose="020F0502020204030204"/>
                <a:ea typeface="Yu Gothic" panose="020B0400000000000000" pitchFamily="34" charset="-128"/>
                <a:cs typeface="+mn-cs"/>
              </a:rPr>
              <a:t>す</a:t>
            </a:r>
            <a:r>
              <a:rPr lang="ja-JP" altLang="en-US" sz="1600">
                <a:solidFill>
                  <a:prstClr val="black"/>
                </a:solidFill>
                <a:latin typeface="Yu Gothic" panose="020F0502020204030204"/>
                <a:ea typeface="Yu Gothic" panose="020B0400000000000000" pitchFamily="34" charset="-128"/>
              </a:rPr>
              <a:t>。</a:t>
            </a:r>
            <a:r>
              <a:rPr kumimoji="1" lang="ja-JP" altLang="en-US" sz="1600" b="0" i="0" u="none" strike="noStrike" kern="1200" cap="none" spc="0" normalizeH="0" baseline="0" noProof="0">
                <a:ln>
                  <a:noFill/>
                </a:ln>
                <a:solidFill>
                  <a:prstClr val="black"/>
                </a:solidFill>
                <a:effectLst/>
                <a:uLnTx/>
                <a:uFillTx/>
                <a:latin typeface="Yu Gothic" panose="020F0502020204030204"/>
                <a:ea typeface="Yu Gothic" panose="020B0400000000000000" pitchFamily="34" charset="-128"/>
                <a:cs typeface="+mn-cs"/>
              </a:rPr>
              <a:t>また、普及啓発活動で</a:t>
            </a:r>
            <a:br>
              <a:rPr kumimoji="1" lang="en-US" altLang="ja-JP" sz="1600" b="0" i="0" u="none" strike="noStrike" kern="1200" cap="none" spc="0" normalizeH="0" baseline="0" noProof="0" dirty="0">
                <a:ln>
                  <a:noFill/>
                </a:ln>
                <a:solidFill>
                  <a:prstClr val="black"/>
                </a:solidFill>
                <a:effectLst/>
                <a:uLnTx/>
                <a:uFillTx/>
                <a:latin typeface="Yu Gothic" panose="020F0502020204030204"/>
                <a:ea typeface="Yu Gothic" panose="020B0400000000000000" pitchFamily="34" charset="-128"/>
                <a:cs typeface="+mn-cs"/>
              </a:rPr>
            </a:br>
            <a:r>
              <a:rPr kumimoji="1" lang="ja-JP" altLang="en-US" sz="1600" b="0" i="0" u="none" strike="noStrike" kern="1200" cap="none" spc="0" normalizeH="0" baseline="0" noProof="0">
                <a:ln>
                  <a:noFill/>
                </a:ln>
                <a:solidFill>
                  <a:prstClr val="black"/>
                </a:solidFill>
                <a:effectLst/>
                <a:uLnTx/>
                <a:uFillTx/>
                <a:latin typeface="Yu Gothic" panose="020F0502020204030204"/>
                <a:ea typeface="Yu Gothic" panose="020B0400000000000000" pitchFamily="34" charset="-128"/>
                <a:cs typeface="+mn-cs"/>
              </a:rPr>
              <a:t>利用率を伸ばす。</a:t>
            </a:r>
            <a:endParaRPr kumimoji="1" lang="en-US" altLang="ja-JP" sz="1600" b="0" i="0" u="none" strike="noStrike" kern="1200" cap="none" spc="0" normalizeH="0" baseline="0" noProof="0" dirty="0">
              <a:ln>
                <a:noFill/>
              </a:ln>
              <a:solidFill>
                <a:prstClr val="black"/>
              </a:solidFill>
              <a:effectLst/>
              <a:uLnTx/>
              <a:uFillTx/>
              <a:latin typeface="Yu Gothic" panose="020F0502020204030204"/>
              <a:ea typeface="Yu Gothic" panose="020B0400000000000000" pitchFamily="34" charset="-128"/>
              <a:cs typeface="+mn-cs"/>
            </a:endParaRPr>
          </a:p>
        </p:txBody>
      </p:sp>
      <p:sp>
        <p:nvSpPr>
          <p:cNvPr id="13" name="テキスト ボックス 12">
            <a:extLst>
              <a:ext uri="{FF2B5EF4-FFF2-40B4-BE49-F238E27FC236}">
                <a16:creationId xmlns:a16="http://schemas.microsoft.com/office/drawing/2014/main" id="{6BC10C5C-0193-D647-85EF-A3FD9464A6AE}"/>
              </a:ext>
            </a:extLst>
          </p:cNvPr>
          <p:cNvSpPr txBox="1"/>
          <p:nvPr/>
        </p:nvSpPr>
        <p:spPr>
          <a:xfrm>
            <a:off x="2772013" y="6038464"/>
            <a:ext cx="6647974"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Yu Gothic" panose="020F0502020204030204"/>
                <a:ea typeface="Yu Gothic" panose="020B0400000000000000" pitchFamily="34" charset="-128"/>
                <a:cs typeface="+mn-cs"/>
              </a:rPr>
              <a:t>悪かった場合は、なぜ、ダメな箇所があるのか、それを分析し</a:t>
            </a:r>
            <a:br>
              <a:rPr kumimoji="1" lang="en-US" altLang="ja-JP" sz="1800" b="0" i="0" u="none" strike="noStrike" kern="1200" cap="none" spc="0" normalizeH="0" baseline="0" noProof="0" dirty="0">
                <a:ln>
                  <a:noFill/>
                </a:ln>
                <a:solidFill>
                  <a:prstClr val="black"/>
                </a:solidFill>
                <a:effectLst/>
                <a:uLnTx/>
                <a:uFillTx/>
                <a:latin typeface="Yu Gothic" panose="020F0502020204030204"/>
                <a:ea typeface="Yu Gothic" panose="020B0400000000000000" pitchFamily="34" charset="-128"/>
                <a:cs typeface="+mn-cs"/>
              </a:rPr>
            </a:br>
            <a:r>
              <a:rPr kumimoji="1" lang="ja-JP" altLang="en-US" sz="1800" b="0" i="0" u="none" strike="noStrike" kern="1200" cap="none" spc="0" normalizeH="0" baseline="0" noProof="0">
                <a:ln>
                  <a:noFill/>
                </a:ln>
                <a:solidFill>
                  <a:prstClr val="black"/>
                </a:solidFill>
                <a:effectLst/>
                <a:uLnTx/>
                <a:uFillTx/>
                <a:latin typeface="Yu Gothic" panose="020F0502020204030204"/>
                <a:ea typeface="Yu Gothic" panose="020B0400000000000000" pitchFamily="34" charset="-128"/>
                <a:cs typeface="+mn-cs"/>
              </a:rPr>
              <a:t>有効な質問内容・答え、利用率の向上に資する作戦を立てる。</a:t>
            </a:r>
            <a:endParaRPr kumimoji="1" lang="en-US" altLang="ja-JP" sz="1800" b="0" i="0" u="none" strike="noStrike" kern="1200" cap="none" spc="0" normalizeH="0" baseline="0" noProof="0" dirty="0">
              <a:ln>
                <a:noFill/>
              </a:ln>
              <a:solidFill>
                <a:prstClr val="black"/>
              </a:solidFill>
              <a:effectLst/>
              <a:uLnTx/>
              <a:uFillTx/>
              <a:latin typeface="Yu Gothic" panose="020F0502020204030204"/>
              <a:ea typeface="Yu Gothic" panose="020B0400000000000000" pitchFamily="34" charset="-128"/>
              <a:cs typeface="+mn-cs"/>
            </a:endParaRPr>
          </a:p>
        </p:txBody>
      </p:sp>
      <p:sp>
        <p:nvSpPr>
          <p:cNvPr id="16" name="テキスト ボックス 15">
            <a:extLst>
              <a:ext uri="{FF2B5EF4-FFF2-40B4-BE49-F238E27FC236}">
                <a16:creationId xmlns:a16="http://schemas.microsoft.com/office/drawing/2014/main" id="{D19AA85C-3CB9-B540-A9D7-F9CC9A5BBB85}"/>
              </a:ext>
            </a:extLst>
          </p:cNvPr>
          <p:cNvSpPr txBox="1"/>
          <p:nvPr/>
        </p:nvSpPr>
        <p:spPr>
          <a:xfrm>
            <a:off x="2862793" y="3282986"/>
            <a:ext cx="1107996" cy="369332"/>
          </a:xfrm>
          <a:prstGeom prst="rect">
            <a:avLst/>
          </a:prstGeom>
          <a:noFill/>
        </p:spPr>
        <p:txBody>
          <a:bodyPr wrap="none" rtlCol="0">
            <a:spAutoFit/>
          </a:bodyPr>
          <a:lstStyle/>
          <a:p>
            <a:r>
              <a:rPr kumimoji="1" lang="en-US" altLang="ja-JP" dirty="0"/>
              <a:t>【</a:t>
            </a:r>
            <a:r>
              <a:rPr kumimoji="1" lang="ja-JP" altLang="en-US"/>
              <a:t>最初</a:t>
            </a:r>
            <a:r>
              <a:rPr kumimoji="1" lang="en-US" altLang="ja-JP" dirty="0"/>
              <a:t>】</a:t>
            </a:r>
            <a:endParaRPr kumimoji="1" lang="ja-JP" altLang="en-US"/>
          </a:p>
        </p:txBody>
      </p:sp>
      <p:sp>
        <p:nvSpPr>
          <p:cNvPr id="17" name="テキスト ボックス 16">
            <a:extLst>
              <a:ext uri="{FF2B5EF4-FFF2-40B4-BE49-F238E27FC236}">
                <a16:creationId xmlns:a16="http://schemas.microsoft.com/office/drawing/2014/main" id="{2850AA65-2914-2347-8FCC-0ED3DF471F59}"/>
              </a:ext>
            </a:extLst>
          </p:cNvPr>
          <p:cNvSpPr txBox="1"/>
          <p:nvPr/>
        </p:nvSpPr>
        <p:spPr>
          <a:xfrm>
            <a:off x="7721873" y="3345012"/>
            <a:ext cx="2492990" cy="369332"/>
          </a:xfrm>
          <a:prstGeom prst="rect">
            <a:avLst/>
          </a:prstGeom>
          <a:noFill/>
        </p:spPr>
        <p:txBody>
          <a:bodyPr wrap="none" rtlCol="0">
            <a:spAutoFit/>
          </a:bodyPr>
          <a:lstStyle/>
          <a:p>
            <a:r>
              <a:rPr kumimoji="1" lang="en-US" altLang="ja-JP" dirty="0"/>
              <a:t>【</a:t>
            </a:r>
            <a:r>
              <a:rPr lang="ja-JP" altLang="en-US"/>
              <a:t>ブラッシュアップ</a:t>
            </a:r>
            <a:r>
              <a:rPr kumimoji="1" lang="en-US" altLang="ja-JP" dirty="0"/>
              <a:t>】</a:t>
            </a:r>
            <a:endParaRPr kumimoji="1" lang="ja-JP" altLang="en-US"/>
          </a:p>
        </p:txBody>
      </p:sp>
    </p:spTree>
    <p:extLst>
      <p:ext uri="{BB962C8B-B14F-4D97-AF65-F5344CB8AC3E}">
        <p14:creationId xmlns:p14="http://schemas.microsoft.com/office/powerpoint/2010/main" val="3479172642"/>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de for Japan（テンプレート）" id="{58E5E067-0E9E-884A-AF81-585201C4A575}" vid="{7968914F-E43C-D84C-9CC6-5AD0C0F27ED6}"/>
    </a:ext>
  </a:extLst>
</a:theme>
</file>

<file path=docProps/app.xml><?xml version="1.0" encoding="utf-8"?>
<Properties xmlns="http://schemas.openxmlformats.org/officeDocument/2006/extended-properties" xmlns:vt="http://schemas.openxmlformats.org/officeDocument/2006/docPropsVTypes">
  <Template>ホワイト</Template>
  <TotalTime>238</TotalTime>
  <Words>752</Words>
  <Application>Microsoft Macintosh PowerPoint</Application>
  <PresentationFormat>ワイド画面</PresentationFormat>
  <Paragraphs>113</Paragraphs>
  <Slides>12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Yu Gothic</vt:lpstr>
      <vt:lpstr>Yu Gothic Light</vt:lpstr>
      <vt:lpstr>Arial</vt:lpstr>
      <vt:lpstr>ホワイト</vt:lpstr>
      <vt:lpstr>LINE Bot事前検討</vt:lpstr>
      <vt:lpstr>なぜ、プロトタイプを作るか</vt:lpstr>
      <vt:lpstr>1. なんのために作りたいのか</vt:lpstr>
      <vt:lpstr>LINE Botの目標を考えましょう</vt:lpstr>
      <vt:lpstr>2. 回答は明確なものか</vt:lpstr>
      <vt:lpstr>3. ステークホルダーは誰か？</vt:lpstr>
      <vt:lpstr>3. ステークホルダーは誰か？</vt:lpstr>
      <vt:lpstr>4. 回答の品質はどのぐらいを目指すか</vt:lpstr>
      <vt:lpstr>4. 回答の品質はどのぐらいを目指すか</vt:lpstr>
      <vt:lpstr>5. メンテナンスの頻度</vt:lpstr>
      <vt:lpstr>6. みなさん準備はできましたか？</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 Bot &amp; 各種Bot作成 in 黒部</dc:title>
  <dc:creator>市川 博之</dc:creator>
  <cp:lastModifiedBy>市川 博之</cp:lastModifiedBy>
  <cp:revision>90</cp:revision>
  <dcterms:created xsi:type="dcterms:W3CDTF">2019-03-07T04:43:52Z</dcterms:created>
  <dcterms:modified xsi:type="dcterms:W3CDTF">2019-04-03T08:23:30Z</dcterms:modified>
</cp:coreProperties>
</file>