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70" r:id="rId4"/>
    <p:sldId id="271" r:id="rId5"/>
    <p:sldId id="272" r:id="rId6"/>
    <p:sldId id="273" r:id="rId7"/>
    <p:sldId id="267" r:id="rId8"/>
    <p:sldId id="264" r:id="rId9"/>
    <p:sldId id="261" r:id="rId10"/>
    <p:sldId id="265" r:id="rId11"/>
    <p:sldId id="269" r:id="rId12"/>
    <p:sldId id="262" r:id="rId13"/>
    <p:sldId id="268" r:id="rId14"/>
    <p:sldId id="266" r:id="rId15"/>
    <p:sldId id="277" r:id="rId16"/>
    <p:sldId id="278" r:id="rId17"/>
    <p:sldId id="279" r:id="rId18"/>
    <p:sldId id="280" r:id="rId19"/>
    <p:sldId id="275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11"/>
    <p:restoredTop sz="94662"/>
  </p:normalViewPr>
  <p:slideViewPr>
    <p:cSldViewPr snapToGrid="0" snapToObjects="1">
      <p:cViewPr varScale="1">
        <p:scale>
          <a:sx n="101" d="100"/>
          <a:sy n="101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450" y="0"/>
            <a:ext cx="3057099" cy="108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8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53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21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05469"/>
            <a:ext cx="10515600" cy="507149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altLang="ja-JP" b="0" i="0" smtClean="0">
                <a:effectLst/>
              </a:defRPr>
            </a:lvl1pPr>
          </a:lstStyle>
          <a:p>
            <a:r>
              <a:rPr lang="en-US" dirty="0"/>
              <a:t>Copyright © 2017 Code for Japan All Rights Reserved.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97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26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88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28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11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6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7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0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81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LINE Bot</a:t>
            </a:r>
            <a:r>
              <a:rPr kumimoji="1" lang="ja-JP" altLang="en-US"/>
              <a:t>編</a:t>
            </a:r>
            <a:br>
              <a:rPr kumimoji="1" lang="en-US" altLang="ja-JP" dirty="0"/>
            </a:br>
            <a:r>
              <a:rPr kumimoji="1" lang="ja-JP" altLang="en-US" sz="3600"/>
              <a:t>導入編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kumimoji="1" lang="ja-JP" altLang="en-US" sz="3600"/>
              <a:t>データ利活用のすそのを広げる裾野方式</a:t>
            </a:r>
            <a:br>
              <a:rPr kumimoji="1" lang="en-US" altLang="ja-JP" sz="3600" dirty="0"/>
            </a:br>
            <a:r>
              <a:rPr kumimoji="1" lang="ja-JP" altLang="en-US" sz="3600"/>
              <a:t>ワークショップ</a:t>
            </a:r>
            <a:br>
              <a:rPr kumimoji="1" lang="en-US" altLang="ja-JP" sz="3600" dirty="0"/>
            </a:br>
            <a:r>
              <a:rPr kumimoji="1" lang="en-US" altLang="ja-JP" sz="3600" dirty="0" err="1"/>
              <a:t>ver</a:t>
            </a:r>
            <a:r>
              <a:rPr kumimoji="1" lang="en-US" altLang="ja-JP" sz="3600" dirty="0"/>
              <a:t> 1.0</a:t>
            </a:r>
            <a:endParaRPr kumimoji="1" lang="ja-JP" altLang="en-US" sz="3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9EA457F-7D31-6147-82FF-D817F5023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" y="4761644"/>
            <a:ext cx="2532380" cy="194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92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F5310E-042D-5F4B-8977-B5AC0F20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Q&amp;A</a:t>
            </a:r>
            <a:r>
              <a:rPr kumimoji="1" lang="ja-JP" altLang="en-US"/>
              <a:t>設計シート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C467BCE-4D0A-584D-9024-8FF609542B40}"/>
              </a:ext>
            </a:extLst>
          </p:cNvPr>
          <p:cNvSpPr/>
          <p:nvPr/>
        </p:nvSpPr>
        <p:spPr>
          <a:xfrm>
            <a:off x="487680" y="1473756"/>
            <a:ext cx="5303520" cy="185318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質問内容を書きます</a:t>
            </a:r>
            <a:br>
              <a:rPr kumimoji="1" lang="en-US" altLang="ja-JP" sz="3200" dirty="0">
                <a:solidFill>
                  <a:schemeClr val="tx1"/>
                </a:solidFill>
              </a:rPr>
            </a:br>
            <a:r>
              <a:rPr kumimoji="1" lang="ja-JP" altLang="en-US">
                <a:solidFill>
                  <a:schemeClr val="tx1"/>
                </a:solidFill>
              </a:rPr>
              <a:t>（例：</a:t>
            </a:r>
            <a:r>
              <a:rPr lang="ja-JP" altLang="en-US">
                <a:solidFill>
                  <a:schemeClr val="tx1"/>
                </a:solidFill>
              </a:rPr>
              <a:t>空き家対策や空き地の除草は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>
                <a:solidFill>
                  <a:schemeClr val="tx1"/>
                </a:solidFill>
              </a:rPr>
              <a:t>どうすればよいか</a:t>
            </a:r>
            <a:r>
              <a:rPr kumimoji="1" lang="ja-JP" altLang="en-US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7BE294A-8E81-314D-898F-03F2B4AE32B5}"/>
              </a:ext>
            </a:extLst>
          </p:cNvPr>
          <p:cNvSpPr/>
          <p:nvPr/>
        </p:nvSpPr>
        <p:spPr>
          <a:xfrm>
            <a:off x="6230112" y="2400348"/>
            <a:ext cx="5303520" cy="92659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938FAA-C87A-EE44-8121-AB17D4604F4F}"/>
              </a:ext>
            </a:extLst>
          </p:cNvPr>
          <p:cNvSpPr/>
          <p:nvPr/>
        </p:nvSpPr>
        <p:spPr>
          <a:xfrm>
            <a:off x="6230112" y="3326940"/>
            <a:ext cx="5303520" cy="92659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B16474-051C-AD4B-B131-88FD4945D8D7}"/>
              </a:ext>
            </a:extLst>
          </p:cNvPr>
          <p:cNvSpPr/>
          <p:nvPr/>
        </p:nvSpPr>
        <p:spPr>
          <a:xfrm>
            <a:off x="6230112" y="1473756"/>
            <a:ext cx="5303520" cy="92659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質問の言い換えがあれば</a:t>
            </a:r>
            <a:r>
              <a:rPr lang="ja-JP" altLang="en-US">
                <a:solidFill>
                  <a:schemeClr val="tx1"/>
                </a:solidFill>
              </a:rPr>
              <a:t>書きます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>
                <a:solidFill>
                  <a:schemeClr val="tx1"/>
                </a:solidFill>
              </a:rPr>
              <a:t>（例：空き家の草がすごい）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5FE008-B486-BC42-91E6-263356389695}"/>
              </a:ext>
            </a:extLst>
          </p:cNvPr>
          <p:cNvSpPr txBox="1"/>
          <p:nvPr/>
        </p:nvSpPr>
        <p:spPr>
          <a:xfrm>
            <a:off x="487680" y="982902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質問内容（</a:t>
            </a:r>
            <a:r>
              <a:rPr kumimoji="1" lang="en-US" altLang="ja-JP" sz="2400" dirty="0"/>
              <a:t>Q)</a:t>
            </a:r>
            <a:endParaRPr kumimoji="1" lang="ja-JP" alt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5E1F5F-D024-6344-BE2C-E85213EFF75C}"/>
              </a:ext>
            </a:extLst>
          </p:cNvPr>
          <p:cNvSpPr txBox="1"/>
          <p:nvPr/>
        </p:nvSpPr>
        <p:spPr>
          <a:xfrm>
            <a:off x="6230112" y="979728"/>
            <a:ext cx="5227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質問の言い換えパターン（</a:t>
            </a:r>
            <a:r>
              <a:rPr lang="en-US" altLang="ja-JP" sz="2400" dirty="0"/>
              <a:t>3</a:t>
            </a:r>
            <a:r>
              <a:rPr lang="ja-JP" altLang="en-US" sz="2400"/>
              <a:t>つまで</a:t>
            </a:r>
            <a:r>
              <a:rPr kumimoji="1" lang="en-US" altLang="ja-JP" sz="2400" dirty="0"/>
              <a:t>)</a:t>
            </a:r>
            <a:endParaRPr kumimoji="1" lang="ja-JP" altLang="en-US" sz="24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46D4A8-89A1-1044-9DED-EC8C8890AE6A}"/>
              </a:ext>
            </a:extLst>
          </p:cNvPr>
          <p:cNvSpPr/>
          <p:nvPr/>
        </p:nvSpPr>
        <p:spPr>
          <a:xfrm>
            <a:off x="487680" y="3741468"/>
            <a:ext cx="5303520" cy="51706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テーマがわかるようにする（例：空き家）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EE0C5E-6C69-6C4F-8A73-111C8EFA6670}"/>
              </a:ext>
            </a:extLst>
          </p:cNvPr>
          <p:cNvSpPr txBox="1"/>
          <p:nvPr/>
        </p:nvSpPr>
        <p:spPr>
          <a:xfrm>
            <a:off x="487680" y="335612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キーワード</a:t>
            </a:r>
          </a:p>
        </p:txBody>
      </p:sp>
      <p:sp>
        <p:nvSpPr>
          <p:cNvPr id="12" name="三角形 11">
            <a:extLst>
              <a:ext uri="{FF2B5EF4-FFF2-40B4-BE49-F238E27FC236}">
                <a16:creationId xmlns:a16="http://schemas.microsoft.com/office/drawing/2014/main" id="{10748EBF-D6E0-2B40-8D61-BDAB67EDBB44}"/>
              </a:ext>
            </a:extLst>
          </p:cNvPr>
          <p:cNvSpPr/>
          <p:nvPr/>
        </p:nvSpPr>
        <p:spPr>
          <a:xfrm rot="10800000">
            <a:off x="4181856" y="4491473"/>
            <a:ext cx="3511296" cy="3048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ABA8DB2-EAFF-5D4F-8A18-5331CD3E7D2B}"/>
              </a:ext>
            </a:extLst>
          </p:cNvPr>
          <p:cNvSpPr/>
          <p:nvPr/>
        </p:nvSpPr>
        <p:spPr>
          <a:xfrm>
            <a:off x="524256" y="5180124"/>
            <a:ext cx="11009376" cy="15361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204FD8A-5114-8E40-838B-AB6FCF565C9F}"/>
              </a:ext>
            </a:extLst>
          </p:cNvPr>
          <p:cNvSpPr txBox="1"/>
          <p:nvPr/>
        </p:nvSpPr>
        <p:spPr>
          <a:xfrm>
            <a:off x="487679" y="4709793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回答</a:t>
            </a:r>
            <a:r>
              <a:rPr kumimoji="1" lang="ja-JP" altLang="en-US" sz="2400"/>
              <a:t>（</a:t>
            </a:r>
            <a:r>
              <a:rPr lang="en-US" altLang="ja-JP" sz="2400" dirty="0"/>
              <a:t>A</a:t>
            </a:r>
            <a:r>
              <a:rPr kumimoji="1" lang="en-US" altLang="ja-JP" sz="2400" dirty="0"/>
              <a:t>)</a:t>
            </a:r>
            <a:endParaRPr kumimoji="1" lang="ja-JP" altLang="en-US" sz="2400"/>
          </a:p>
        </p:txBody>
      </p:sp>
      <p:sp>
        <p:nvSpPr>
          <p:cNvPr id="15" name="角丸四角形吹き出し 14">
            <a:extLst>
              <a:ext uri="{FF2B5EF4-FFF2-40B4-BE49-F238E27FC236}">
                <a16:creationId xmlns:a16="http://schemas.microsoft.com/office/drawing/2014/main" id="{A080ABCF-EEB4-3247-931C-7DBCADEF1D5E}"/>
              </a:ext>
            </a:extLst>
          </p:cNvPr>
          <p:cNvSpPr/>
          <p:nvPr/>
        </p:nvSpPr>
        <p:spPr>
          <a:xfrm>
            <a:off x="2555875" y="866673"/>
            <a:ext cx="3563112" cy="748287"/>
          </a:xfrm>
          <a:prstGeom prst="wedgeRoundRectCallout">
            <a:avLst>
              <a:gd name="adj1" fmla="val -27600"/>
              <a:gd name="adj2" fmla="val 6809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注意：長くしない。１００文字以内で質問をまとめる。</a:t>
            </a:r>
          </a:p>
        </p:txBody>
      </p:sp>
      <p:sp>
        <p:nvSpPr>
          <p:cNvPr id="16" name="角丸四角形吹き出し 15">
            <a:extLst>
              <a:ext uri="{FF2B5EF4-FFF2-40B4-BE49-F238E27FC236}">
                <a16:creationId xmlns:a16="http://schemas.microsoft.com/office/drawing/2014/main" id="{0D77C238-58B6-9A4C-8AF1-E7C5940D1305}"/>
              </a:ext>
            </a:extLst>
          </p:cNvPr>
          <p:cNvSpPr/>
          <p:nvPr/>
        </p:nvSpPr>
        <p:spPr>
          <a:xfrm>
            <a:off x="8054975" y="2695473"/>
            <a:ext cx="3563112" cy="748287"/>
          </a:xfrm>
          <a:prstGeom prst="wedgeRoundRectCallout">
            <a:avLst>
              <a:gd name="adj1" fmla="val -25461"/>
              <a:gd name="adj2" fmla="val -9144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注意：長くしない。１００文字以内で質問をまとめる。</a:t>
            </a:r>
          </a:p>
        </p:txBody>
      </p:sp>
    </p:spTree>
    <p:extLst>
      <p:ext uri="{BB962C8B-B14F-4D97-AF65-F5344CB8AC3E}">
        <p14:creationId xmlns:p14="http://schemas.microsoft.com/office/powerpoint/2010/main" val="3188238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A022B1-6F63-D64E-96CD-F6820C6E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3. </a:t>
            </a:r>
            <a:r>
              <a:rPr lang="ja-JP" altLang="en-US"/>
              <a:t>課題を整理し</a:t>
            </a:r>
            <a:r>
              <a:rPr lang="en-US" altLang="ja-JP" dirty="0"/>
              <a:t>A</a:t>
            </a:r>
            <a:r>
              <a:rPr lang="ja-JP" altLang="en-US"/>
              <a:t>を作る　（</a:t>
            </a:r>
            <a:r>
              <a:rPr lang="en-US" altLang="ja-JP" dirty="0"/>
              <a:t>60</a:t>
            </a:r>
            <a:r>
              <a:rPr lang="ja-JP" altLang="en-US"/>
              <a:t>分）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407259-0B8F-AE43-B68E-6C163539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次に、</a:t>
            </a:r>
            <a:r>
              <a:rPr lang="en-US" altLang="ja-JP" dirty="0"/>
              <a:t>LINE Bot</a:t>
            </a:r>
            <a:r>
              <a:rPr lang="ja-JP" altLang="en-US"/>
              <a:t>に回答してもらう回答（</a:t>
            </a:r>
            <a:r>
              <a:rPr lang="en-US" altLang="ja-JP" dirty="0"/>
              <a:t>A)</a:t>
            </a:r>
            <a:r>
              <a:rPr lang="ja-JP" altLang="en-US"/>
              <a:t>を作成します。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4203D4D5-BFA5-734A-B0FB-083D7912E343}"/>
              </a:ext>
            </a:extLst>
          </p:cNvPr>
          <p:cNvSpPr/>
          <p:nvPr/>
        </p:nvSpPr>
        <p:spPr>
          <a:xfrm>
            <a:off x="1231900" y="2806700"/>
            <a:ext cx="1181100" cy="1130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市民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57BCC98E-1FA2-F14F-8C07-3492ED78F235}"/>
              </a:ext>
            </a:extLst>
          </p:cNvPr>
          <p:cNvSpPr/>
          <p:nvPr/>
        </p:nvSpPr>
        <p:spPr>
          <a:xfrm>
            <a:off x="9855200" y="5046663"/>
            <a:ext cx="1181100" cy="1130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Bot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角丸四角形吹き出し 5">
            <a:extLst>
              <a:ext uri="{FF2B5EF4-FFF2-40B4-BE49-F238E27FC236}">
                <a16:creationId xmlns:a16="http://schemas.microsoft.com/office/drawing/2014/main" id="{AA678187-2CA2-7E49-AD12-16EAA946513C}"/>
              </a:ext>
            </a:extLst>
          </p:cNvPr>
          <p:cNvSpPr/>
          <p:nvPr/>
        </p:nvSpPr>
        <p:spPr>
          <a:xfrm>
            <a:off x="2997200" y="2349500"/>
            <a:ext cx="7448550" cy="1291716"/>
          </a:xfrm>
          <a:prstGeom prst="wedgeRoundRectCallout">
            <a:avLst>
              <a:gd name="adj1" fmla="val -58514"/>
              <a:gd name="adj2" fmla="val 2415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>
                <a:solidFill>
                  <a:schemeClr val="tx1"/>
                </a:solidFill>
              </a:rPr>
              <a:t>「</a:t>
            </a:r>
            <a:r>
              <a:rPr kumimoji="1" lang="en-US" altLang="ja-JP" sz="2400" dirty="0">
                <a:solidFill>
                  <a:schemeClr val="tx1"/>
                </a:solidFill>
              </a:rPr>
              <a:t>Q</a:t>
            </a:r>
            <a:r>
              <a:rPr kumimoji="1" lang="ja-JP" altLang="en-US" sz="2400">
                <a:solidFill>
                  <a:schemeClr val="tx1"/>
                </a:solidFill>
              </a:rPr>
              <a:t>：問題」</a:t>
            </a:r>
            <a:br>
              <a:rPr kumimoji="1" lang="en-US" altLang="ja-JP" sz="2400" dirty="0">
                <a:solidFill>
                  <a:schemeClr val="tx1"/>
                </a:solidFill>
              </a:rPr>
            </a:br>
            <a:r>
              <a:rPr kumimoji="1" lang="ja-JP" altLang="en-US" sz="2400">
                <a:solidFill>
                  <a:schemeClr val="tx1"/>
                </a:solidFill>
              </a:rPr>
              <a:t>ボランティアの登録って、どうすればいいの？</a:t>
            </a:r>
          </a:p>
        </p:txBody>
      </p:sp>
      <p:sp>
        <p:nvSpPr>
          <p:cNvPr id="7" name="角丸四角形吹き出し 6">
            <a:extLst>
              <a:ext uri="{FF2B5EF4-FFF2-40B4-BE49-F238E27FC236}">
                <a16:creationId xmlns:a16="http://schemas.microsoft.com/office/drawing/2014/main" id="{E54FA678-AE5E-604D-8C27-E6C98855BE15}"/>
              </a:ext>
            </a:extLst>
          </p:cNvPr>
          <p:cNvSpPr/>
          <p:nvPr/>
        </p:nvSpPr>
        <p:spPr>
          <a:xfrm>
            <a:off x="1803400" y="4699000"/>
            <a:ext cx="7448550" cy="1291716"/>
          </a:xfrm>
          <a:prstGeom prst="wedgeRoundRectCallout">
            <a:avLst>
              <a:gd name="adj1" fmla="val 58622"/>
              <a:gd name="adj2" fmla="val 182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「</a:t>
            </a:r>
            <a:r>
              <a:rPr kumimoji="1" lang="en-US" altLang="ja-JP" sz="2400" dirty="0">
                <a:solidFill>
                  <a:schemeClr val="tx1"/>
                </a:solidFill>
              </a:rPr>
              <a:t>A:</a:t>
            </a:r>
            <a:r>
              <a:rPr kumimoji="1" lang="ja-JP" altLang="en-US" sz="2400">
                <a:solidFill>
                  <a:schemeClr val="tx1"/>
                </a:solidFill>
              </a:rPr>
              <a:t>答え」</a:t>
            </a:r>
            <a:br>
              <a:rPr kumimoji="1" lang="en-US" altLang="ja-JP" sz="2400" dirty="0">
                <a:solidFill>
                  <a:schemeClr val="tx1"/>
                </a:solidFill>
              </a:rPr>
            </a:br>
            <a:r>
              <a:rPr kumimoji="1" lang="ja-JP" altLang="en-US" sz="2400">
                <a:solidFill>
                  <a:schemeClr val="tx1"/>
                </a:solidFill>
              </a:rPr>
              <a:t>社協のボランティアセンターに申し込みください。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710B05D-08EA-CB41-B27C-EA3818B39C18}"/>
              </a:ext>
            </a:extLst>
          </p:cNvPr>
          <p:cNvSpPr txBox="1"/>
          <p:nvPr/>
        </p:nvSpPr>
        <p:spPr>
          <a:xfrm>
            <a:off x="3112829" y="421659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</a:rPr>
              <a:t>次は</a:t>
            </a:r>
            <a:r>
              <a:rPr kumimoji="1" lang="ja-JP" altLang="en-US" sz="2400">
                <a:solidFill>
                  <a:srgbClr val="FF0000"/>
                </a:solidFill>
              </a:rPr>
              <a:t>、これをみなさんで作ります</a:t>
            </a:r>
          </a:p>
        </p:txBody>
      </p:sp>
    </p:spTree>
    <p:extLst>
      <p:ext uri="{BB962C8B-B14F-4D97-AF65-F5344CB8AC3E}">
        <p14:creationId xmlns:p14="http://schemas.microsoft.com/office/powerpoint/2010/main" val="130962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6485B-6BF4-7B43-B2C5-FB36D6D0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3. </a:t>
            </a:r>
            <a:r>
              <a:rPr kumimoji="1" lang="ja-JP" altLang="en-US"/>
              <a:t>課題を整理し</a:t>
            </a:r>
            <a:r>
              <a:rPr kumimoji="1" lang="en-US" altLang="ja-JP" dirty="0"/>
              <a:t>A</a:t>
            </a:r>
            <a:r>
              <a:rPr kumimoji="1" lang="ja-JP" altLang="en-US"/>
              <a:t>を作る　（</a:t>
            </a:r>
            <a:r>
              <a:rPr lang="en-US" altLang="ja-JP" dirty="0"/>
              <a:t>60</a:t>
            </a:r>
            <a:r>
              <a:rPr lang="ja-JP" altLang="en-US"/>
              <a:t>分</a:t>
            </a:r>
            <a:r>
              <a:rPr kumimoji="1" lang="ja-JP" altLang="en-US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324DAB-01ED-8F47-ACD0-2D7D0B5B7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テーマごとにテーブルに分かれ、専門の方も加わり</a:t>
            </a:r>
            <a:br>
              <a:rPr lang="en-US" altLang="ja-JP" dirty="0"/>
            </a:br>
            <a:r>
              <a:rPr lang="ja-JP" altLang="en-US"/>
              <a:t>回答（</a:t>
            </a:r>
            <a:r>
              <a:rPr lang="en-US" altLang="ja-JP" dirty="0"/>
              <a:t>A</a:t>
            </a:r>
            <a:r>
              <a:rPr lang="ja-JP" altLang="en-US"/>
              <a:t>）をまとめます。</a:t>
            </a:r>
            <a:endParaRPr lang="en-US" altLang="ja-JP" dirty="0"/>
          </a:p>
          <a:p>
            <a:pPr lvl="1"/>
            <a:r>
              <a:rPr lang="ja-JP" altLang="en-US"/>
              <a:t>出来上がったものから、スプレットシートに入力する。</a:t>
            </a:r>
            <a:endParaRPr lang="en-US" altLang="ja-JP" dirty="0"/>
          </a:p>
          <a:p>
            <a:pPr lvl="1"/>
            <a:endParaRPr lang="ja-JP" altLang="en-US"/>
          </a:p>
          <a:p>
            <a:r>
              <a:rPr lang="ja-JP" altLang="en-US"/>
              <a:t>テーブル内で、同じ内容の質問が複数ある場合は</a:t>
            </a:r>
            <a:br>
              <a:rPr lang="en-US" altLang="ja-JP" dirty="0"/>
            </a:br>
            <a:r>
              <a:rPr lang="ja-JP" altLang="en-US"/>
              <a:t>１枚のシートに集約します。（言い換えパターンを利用）</a:t>
            </a:r>
            <a:endParaRPr lang="en-US" altLang="ja-JP" dirty="0"/>
          </a:p>
          <a:p>
            <a:pPr lvl="1"/>
            <a:r>
              <a:rPr lang="ja-JP" altLang="en-US"/>
              <a:t>キーワードも頼りに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ja-JP" altLang="en-US"/>
          </a:p>
          <a:p>
            <a:r>
              <a:rPr lang="ja-JP" altLang="en-US"/>
              <a:t>時間</a:t>
            </a:r>
            <a:r>
              <a:rPr lang="en-US" altLang="ja-JP" dirty="0"/>
              <a:t>10</a:t>
            </a:r>
            <a:r>
              <a:rPr lang="ja-JP" altLang="en-US"/>
              <a:t>分前に、書き途中のものがないようアナウンスします。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CC9DA9C-12AC-8247-8C30-EF4F156DA759}"/>
              </a:ext>
            </a:extLst>
          </p:cNvPr>
          <p:cNvSpPr/>
          <p:nvPr/>
        </p:nvSpPr>
        <p:spPr>
          <a:xfrm>
            <a:off x="1663700" y="4216400"/>
            <a:ext cx="952500" cy="901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Qa</a:t>
            </a:r>
            <a:r>
              <a:rPr kumimoji="1" lang="en-US" altLang="ja-JP" dirty="0">
                <a:solidFill>
                  <a:schemeClr val="tx1"/>
                </a:solidFill>
              </a:rPr>
              <a:t>’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BED12CC-5741-9048-B3A2-1395CCF3DAB4}"/>
              </a:ext>
            </a:extLst>
          </p:cNvPr>
          <p:cNvSpPr/>
          <p:nvPr/>
        </p:nvSpPr>
        <p:spPr>
          <a:xfrm>
            <a:off x="2965450" y="4216400"/>
            <a:ext cx="952500" cy="901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Qa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F2D85FE-5A09-6A4A-81D6-ED045B0267C8}"/>
              </a:ext>
            </a:extLst>
          </p:cNvPr>
          <p:cNvSpPr/>
          <p:nvPr/>
        </p:nvSpPr>
        <p:spPr>
          <a:xfrm>
            <a:off x="4267200" y="4216400"/>
            <a:ext cx="952500" cy="901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Qa</a:t>
            </a:r>
            <a:r>
              <a:rPr kumimoji="1" lang="en-US" altLang="ja-JP" dirty="0">
                <a:solidFill>
                  <a:schemeClr val="tx1"/>
                </a:solidFill>
              </a:rPr>
              <a:t>-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F12D7B3E-E981-9644-8CAA-5125BB51F53C}"/>
              </a:ext>
            </a:extLst>
          </p:cNvPr>
          <p:cNvSpPr/>
          <p:nvPr/>
        </p:nvSpPr>
        <p:spPr>
          <a:xfrm>
            <a:off x="5956300" y="4298950"/>
            <a:ext cx="685800" cy="73660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BE8E8D2-D986-A845-98D6-42F584D14909}"/>
              </a:ext>
            </a:extLst>
          </p:cNvPr>
          <p:cNvSpPr/>
          <p:nvPr/>
        </p:nvSpPr>
        <p:spPr>
          <a:xfrm>
            <a:off x="7378700" y="4216400"/>
            <a:ext cx="952500" cy="901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Qa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en-US" altLang="ja-JP" dirty="0" err="1">
                <a:solidFill>
                  <a:schemeClr val="tx1"/>
                </a:solidFill>
              </a:rPr>
              <a:t>Qa</a:t>
            </a:r>
            <a:r>
              <a:rPr kumimoji="1" lang="en-US" altLang="ja-JP" dirty="0">
                <a:solidFill>
                  <a:schemeClr val="tx1"/>
                </a:solidFill>
              </a:rPr>
              <a:t>-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en-US" altLang="ja-JP" dirty="0" err="1">
                <a:solidFill>
                  <a:schemeClr val="tx1"/>
                </a:solidFill>
              </a:rPr>
              <a:t>Qa</a:t>
            </a:r>
            <a:r>
              <a:rPr kumimoji="1" lang="en-US" altLang="ja-JP" dirty="0">
                <a:solidFill>
                  <a:schemeClr val="tx1"/>
                </a:solidFill>
              </a:rPr>
              <a:t>’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648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B82634-A84E-014E-85D8-6065117D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入力方法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0E0C228-4D49-BD40-8B00-A88128B64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66266"/>
            <a:ext cx="12192000" cy="1772529"/>
          </a:xfrm>
          <a:prstGeom prst="rect">
            <a:avLst/>
          </a:prstGeom>
        </p:spPr>
      </p:pic>
      <p:sp>
        <p:nvSpPr>
          <p:cNvPr id="7" name="角丸四角形吹き出し 6">
            <a:extLst>
              <a:ext uri="{FF2B5EF4-FFF2-40B4-BE49-F238E27FC236}">
                <a16:creationId xmlns:a16="http://schemas.microsoft.com/office/drawing/2014/main" id="{86516BB6-1EB0-5B49-85CE-898BE765BE13}"/>
              </a:ext>
            </a:extLst>
          </p:cNvPr>
          <p:cNvSpPr/>
          <p:nvPr/>
        </p:nvSpPr>
        <p:spPr>
          <a:xfrm>
            <a:off x="114300" y="3517900"/>
            <a:ext cx="2070100" cy="1115134"/>
          </a:xfrm>
          <a:prstGeom prst="wedgeRoundRectCallout">
            <a:avLst>
              <a:gd name="adj1" fmla="val 11111"/>
              <a:gd name="adj2" fmla="val 7347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シートの質問内容を</a:t>
            </a:r>
            <a:br>
              <a:rPr kumimoji="1" lang="en-US" altLang="ja-JP" sz="1600" dirty="0">
                <a:solidFill>
                  <a:schemeClr val="tx1"/>
                </a:solidFill>
              </a:rPr>
            </a:br>
            <a:r>
              <a:rPr kumimoji="1" lang="ja-JP" altLang="en-US" sz="1600">
                <a:solidFill>
                  <a:schemeClr val="tx1"/>
                </a:solidFill>
              </a:rPr>
              <a:t>記載する。</a:t>
            </a:r>
          </a:p>
        </p:txBody>
      </p:sp>
      <p:sp>
        <p:nvSpPr>
          <p:cNvPr id="8" name="角丸四角形吹き出し 7">
            <a:extLst>
              <a:ext uri="{FF2B5EF4-FFF2-40B4-BE49-F238E27FC236}">
                <a16:creationId xmlns:a16="http://schemas.microsoft.com/office/drawing/2014/main" id="{3257C7DA-5176-434B-962A-8CA5F2D724F8}"/>
              </a:ext>
            </a:extLst>
          </p:cNvPr>
          <p:cNvSpPr/>
          <p:nvPr/>
        </p:nvSpPr>
        <p:spPr>
          <a:xfrm>
            <a:off x="3022600" y="3517900"/>
            <a:ext cx="2070100" cy="1115134"/>
          </a:xfrm>
          <a:prstGeom prst="wedgeRoundRectCallout">
            <a:avLst>
              <a:gd name="adj1" fmla="val 11111"/>
              <a:gd name="adj2" fmla="val 7347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シートの回答を</a:t>
            </a:r>
            <a:br>
              <a:rPr kumimoji="1" lang="en-US" altLang="ja-JP" sz="1600" dirty="0">
                <a:solidFill>
                  <a:schemeClr val="tx1"/>
                </a:solidFill>
              </a:rPr>
            </a:br>
            <a:r>
              <a:rPr kumimoji="1" lang="ja-JP" altLang="en-US" sz="1600">
                <a:solidFill>
                  <a:schemeClr val="tx1"/>
                </a:solidFill>
              </a:rPr>
              <a:t>記載する。</a:t>
            </a:r>
          </a:p>
        </p:txBody>
      </p: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id="{1C4318EE-621D-4949-B87F-CC784C77D792}"/>
              </a:ext>
            </a:extLst>
          </p:cNvPr>
          <p:cNvSpPr/>
          <p:nvPr/>
        </p:nvSpPr>
        <p:spPr>
          <a:xfrm>
            <a:off x="5791200" y="3543300"/>
            <a:ext cx="2070100" cy="1115134"/>
          </a:xfrm>
          <a:prstGeom prst="wedgeRoundRectCallout">
            <a:avLst>
              <a:gd name="adj1" fmla="val 11111"/>
              <a:gd name="adj2" fmla="val 7347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シートの言い換え</a:t>
            </a:r>
            <a:br>
              <a:rPr kumimoji="1" lang="en-US" altLang="ja-JP" sz="1600" dirty="0">
                <a:solidFill>
                  <a:schemeClr val="tx1"/>
                </a:solidFill>
              </a:rPr>
            </a:br>
            <a:r>
              <a:rPr kumimoji="1" lang="ja-JP" altLang="en-US" sz="1600">
                <a:solidFill>
                  <a:schemeClr val="tx1"/>
                </a:solidFill>
              </a:rPr>
              <a:t>パターンを</a:t>
            </a:r>
            <a:br>
              <a:rPr kumimoji="1" lang="en-US" altLang="ja-JP" sz="1600" dirty="0">
                <a:solidFill>
                  <a:schemeClr val="tx1"/>
                </a:solidFill>
              </a:rPr>
            </a:br>
            <a:r>
              <a:rPr kumimoji="1" lang="ja-JP" altLang="en-US" sz="1600">
                <a:solidFill>
                  <a:schemeClr val="tx1"/>
                </a:solidFill>
              </a:rPr>
              <a:t>記載する。</a:t>
            </a:r>
          </a:p>
        </p:txBody>
      </p:sp>
      <p:sp>
        <p:nvSpPr>
          <p:cNvPr id="12" name="角丸四角形吹き出し 11">
            <a:extLst>
              <a:ext uri="{FF2B5EF4-FFF2-40B4-BE49-F238E27FC236}">
                <a16:creationId xmlns:a16="http://schemas.microsoft.com/office/drawing/2014/main" id="{542496D7-91E3-C54F-8274-8B4AAAAADFAB}"/>
              </a:ext>
            </a:extLst>
          </p:cNvPr>
          <p:cNvSpPr/>
          <p:nvPr/>
        </p:nvSpPr>
        <p:spPr>
          <a:xfrm>
            <a:off x="7924800" y="3568700"/>
            <a:ext cx="2070100" cy="1115134"/>
          </a:xfrm>
          <a:prstGeom prst="wedgeRoundRectCallout">
            <a:avLst>
              <a:gd name="adj1" fmla="val 11111"/>
              <a:gd name="adj2" fmla="val 7347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シートの言い換え</a:t>
            </a:r>
            <a:br>
              <a:rPr kumimoji="1" lang="en-US" altLang="ja-JP" sz="1600" dirty="0">
                <a:solidFill>
                  <a:schemeClr val="tx1"/>
                </a:solidFill>
              </a:rPr>
            </a:br>
            <a:r>
              <a:rPr kumimoji="1" lang="ja-JP" altLang="en-US" sz="1600">
                <a:solidFill>
                  <a:schemeClr val="tx1"/>
                </a:solidFill>
              </a:rPr>
              <a:t>パターンを</a:t>
            </a:r>
            <a:br>
              <a:rPr kumimoji="1" lang="en-US" altLang="ja-JP" sz="1600" dirty="0">
                <a:solidFill>
                  <a:schemeClr val="tx1"/>
                </a:solidFill>
              </a:rPr>
            </a:br>
            <a:r>
              <a:rPr kumimoji="1" lang="ja-JP" altLang="en-US" sz="1600">
                <a:solidFill>
                  <a:schemeClr val="tx1"/>
                </a:solidFill>
              </a:rPr>
              <a:t>記載する。</a:t>
            </a:r>
          </a:p>
        </p:txBody>
      </p:sp>
      <p:sp>
        <p:nvSpPr>
          <p:cNvPr id="13" name="角丸四角形吹き出し 12">
            <a:extLst>
              <a:ext uri="{FF2B5EF4-FFF2-40B4-BE49-F238E27FC236}">
                <a16:creationId xmlns:a16="http://schemas.microsoft.com/office/drawing/2014/main" id="{520EC8BD-4142-0348-A050-255EDD5B5E11}"/>
              </a:ext>
            </a:extLst>
          </p:cNvPr>
          <p:cNvSpPr/>
          <p:nvPr/>
        </p:nvSpPr>
        <p:spPr>
          <a:xfrm>
            <a:off x="10058400" y="3581400"/>
            <a:ext cx="2070100" cy="1115134"/>
          </a:xfrm>
          <a:prstGeom prst="wedgeRoundRectCallout">
            <a:avLst>
              <a:gd name="adj1" fmla="val 11111"/>
              <a:gd name="adj2" fmla="val 7347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シートの言い換え</a:t>
            </a:r>
            <a:br>
              <a:rPr kumimoji="1" lang="en-US" altLang="ja-JP" sz="1600" dirty="0">
                <a:solidFill>
                  <a:schemeClr val="tx1"/>
                </a:solidFill>
              </a:rPr>
            </a:br>
            <a:r>
              <a:rPr kumimoji="1" lang="ja-JP" altLang="en-US" sz="1600">
                <a:solidFill>
                  <a:schemeClr val="tx1"/>
                </a:solidFill>
              </a:rPr>
              <a:t>パターンを</a:t>
            </a:r>
            <a:br>
              <a:rPr kumimoji="1" lang="en-US" altLang="ja-JP" sz="1600" dirty="0">
                <a:solidFill>
                  <a:schemeClr val="tx1"/>
                </a:solidFill>
              </a:rPr>
            </a:br>
            <a:r>
              <a:rPr kumimoji="1" lang="ja-JP" altLang="en-US" sz="1600">
                <a:solidFill>
                  <a:schemeClr val="tx1"/>
                </a:solidFill>
              </a:rPr>
              <a:t>記載する。</a:t>
            </a:r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FA7498CE-3B7D-2E49-8414-9926B2FD89E1}"/>
              </a:ext>
            </a:extLst>
          </p:cNvPr>
          <p:cNvSpPr/>
          <p:nvPr/>
        </p:nvSpPr>
        <p:spPr>
          <a:xfrm rot="5400000">
            <a:off x="8635220" y="45386"/>
            <a:ext cx="558800" cy="602136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4DCA22C-7F0C-1341-AA14-EA3D238B9212}"/>
              </a:ext>
            </a:extLst>
          </p:cNvPr>
          <p:cNvSpPr txBox="1"/>
          <p:nvPr/>
        </p:nvSpPr>
        <p:spPr>
          <a:xfrm>
            <a:off x="6826250" y="2407336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言い換えがないものは入力しなくて良い</a:t>
            </a:r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377779AC-41E4-4449-86E2-C452930F6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469"/>
            <a:ext cx="10515600" cy="5071494"/>
          </a:xfrm>
        </p:spPr>
        <p:txBody>
          <a:bodyPr>
            <a:normAutofit/>
          </a:bodyPr>
          <a:lstStyle/>
          <a:p>
            <a:r>
              <a:rPr lang="ja-JP" altLang="en-US" sz="3200"/>
              <a:t>複数人同時に編集が可能です。</a:t>
            </a:r>
            <a:br>
              <a:rPr lang="en-US" altLang="ja-JP" sz="3200" dirty="0"/>
            </a:br>
            <a:r>
              <a:rPr lang="ja-JP" altLang="en-US" sz="3200"/>
              <a:t>それぞれ違う行に記入してください。</a:t>
            </a:r>
            <a:endParaRPr lang="en-US" altLang="ja-JP" sz="3200" dirty="0"/>
          </a:p>
          <a:p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68820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F5310E-042D-5F4B-8977-B5AC0F20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Q&amp;A</a:t>
            </a:r>
            <a:r>
              <a:rPr kumimoji="1" lang="ja-JP" altLang="en-US"/>
              <a:t>設計シート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C467BCE-4D0A-584D-9024-8FF609542B40}"/>
              </a:ext>
            </a:extLst>
          </p:cNvPr>
          <p:cNvSpPr/>
          <p:nvPr/>
        </p:nvSpPr>
        <p:spPr>
          <a:xfrm>
            <a:off x="487680" y="1473756"/>
            <a:ext cx="5303520" cy="1853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質問内容を書きます</a:t>
            </a:r>
            <a:br>
              <a:rPr kumimoji="1" lang="en-US" altLang="ja-JP" sz="3200" dirty="0">
                <a:solidFill>
                  <a:schemeClr val="tx1"/>
                </a:solidFill>
              </a:rPr>
            </a:br>
            <a:r>
              <a:rPr kumimoji="1" lang="ja-JP" altLang="en-US">
                <a:solidFill>
                  <a:schemeClr val="tx1"/>
                </a:solidFill>
              </a:rPr>
              <a:t>（例：</a:t>
            </a:r>
            <a:r>
              <a:rPr lang="ja-JP" altLang="en-US">
                <a:solidFill>
                  <a:schemeClr val="tx1"/>
                </a:solidFill>
              </a:rPr>
              <a:t>空き家対策や空き地の除草は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>
                <a:solidFill>
                  <a:schemeClr val="tx1"/>
                </a:solidFill>
              </a:rPr>
              <a:t>どうすればよいか</a:t>
            </a:r>
            <a:r>
              <a:rPr kumimoji="1" lang="ja-JP" altLang="en-US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938FAA-C87A-EE44-8121-AB17D4604F4F}"/>
              </a:ext>
            </a:extLst>
          </p:cNvPr>
          <p:cNvSpPr/>
          <p:nvPr/>
        </p:nvSpPr>
        <p:spPr>
          <a:xfrm>
            <a:off x="6230112" y="3326940"/>
            <a:ext cx="5303520" cy="92659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B16474-051C-AD4B-B131-88FD4945D8D7}"/>
              </a:ext>
            </a:extLst>
          </p:cNvPr>
          <p:cNvSpPr/>
          <p:nvPr/>
        </p:nvSpPr>
        <p:spPr>
          <a:xfrm>
            <a:off x="6230112" y="1473756"/>
            <a:ext cx="5303520" cy="926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質問の言い換えがあれば</a:t>
            </a:r>
            <a:r>
              <a:rPr lang="ja-JP" altLang="en-US">
                <a:solidFill>
                  <a:schemeClr val="tx1"/>
                </a:solidFill>
              </a:rPr>
              <a:t>書きます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>
                <a:solidFill>
                  <a:schemeClr val="tx1"/>
                </a:solidFill>
              </a:rPr>
              <a:t>（例：空き家の草がすごい）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5FE008-B486-BC42-91E6-263356389695}"/>
              </a:ext>
            </a:extLst>
          </p:cNvPr>
          <p:cNvSpPr txBox="1"/>
          <p:nvPr/>
        </p:nvSpPr>
        <p:spPr>
          <a:xfrm>
            <a:off x="487680" y="982902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質問内容（</a:t>
            </a:r>
            <a:r>
              <a:rPr kumimoji="1" lang="en-US" altLang="ja-JP" sz="2400" dirty="0"/>
              <a:t>Q)</a:t>
            </a:r>
            <a:endParaRPr kumimoji="1" lang="ja-JP" alt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5E1F5F-D024-6344-BE2C-E85213EFF75C}"/>
              </a:ext>
            </a:extLst>
          </p:cNvPr>
          <p:cNvSpPr txBox="1"/>
          <p:nvPr/>
        </p:nvSpPr>
        <p:spPr>
          <a:xfrm>
            <a:off x="6230112" y="979728"/>
            <a:ext cx="5227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質問の言い換えパターン（</a:t>
            </a:r>
            <a:r>
              <a:rPr lang="en-US" altLang="ja-JP" sz="2400" dirty="0"/>
              <a:t>3</a:t>
            </a:r>
            <a:r>
              <a:rPr lang="ja-JP" altLang="en-US" sz="2400"/>
              <a:t>つまで</a:t>
            </a:r>
            <a:r>
              <a:rPr kumimoji="1" lang="en-US" altLang="ja-JP" sz="2400" dirty="0"/>
              <a:t>)</a:t>
            </a:r>
            <a:endParaRPr kumimoji="1" lang="ja-JP" altLang="en-US" sz="24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46D4A8-89A1-1044-9DED-EC8C8890AE6A}"/>
              </a:ext>
            </a:extLst>
          </p:cNvPr>
          <p:cNvSpPr/>
          <p:nvPr/>
        </p:nvSpPr>
        <p:spPr>
          <a:xfrm>
            <a:off x="487680" y="3741468"/>
            <a:ext cx="5303520" cy="5170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テーマがわかるようにする（例：空き家）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EE0C5E-6C69-6C4F-8A73-111C8EFA6670}"/>
              </a:ext>
            </a:extLst>
          </p:cNvPr>
          <p:cNvSpPr txBox="1"/>
          <p:nvPr/>
        </p:nvSpPr>
        <p:spPr>
          <a:xfrm>
            <a:off x="487680" y="335612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キーワード</a:t>
            </a:r>
          </a:p>
        </p:txBody>
      </p:sp>
      <p:sp>
        <p:nvSpPr>
          <p:cNvPr id="12" name="三角形 11">
            <a:extLst>
              <a:ext uri="{FF2B5EF4-FFF2-40B4-BE49-F238E27FC236}">
                <a16:creationId xmlns:a16="http://schemas.microsoft.com/office/drawing/2014/main" id="{10748EBF-D6E0-2B40-8D61-BDAB67EDBB44}"/>
              </a:ext>
            </a:extLst>
          </p:cNvPr>
          <p:cNvSpPr/>
          <p:nvPr/>
        </p:nvSpPr>
        <p:spPr>
          <a:xfrm rot="10800000">
            <a:off x="4181856" y="4491473"/>
            <a:ext cx="3511296" cy="3048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ABA8DB2-EAFF-5D4F-8A18-5331CD3E7D2B}"/>
              </a:ext>
            </a:extLst>
          </p:cNvPr>
          <p:cNvSpPr/>
          <p:nvPr/>
        </p:nvSpPr>
        <p:spPr>
          <a:xfrm>
            <a:off x="524256" y="5180124"/>
            <a:ext cx="11009376" cy="153614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回答をまとめる</a:t>
            </a:r>
            <a:br>
              <a:rPr kumimoji="1" lang="en-US" altLang="ja-JP" sz="3200" dirty="0">
                <a:solidFill>
                  <a:schemeClr val="tx1"/>
                </a:solidFill>
              </a:rPr>
            </a:br>
            <a:r>
              <a:rPr kumimoji="1" lang="ja-JP" altLang="en-US">
                <a:solidFill>
                  <a:schemeClr val="tx1"/>
                </a:solidFill>
              </a:rPr>
              <a:t>（例：</a:t>
            </a:r>
            <a:r>
              <a:rPr lang="ja-JP" altLang="en-US">
                <a:solidFill>
                  <a:schemeClr val="tx1"/>
                </a:solidFill>
              </a:rPr>
              <a:t>シルバー人材センターを利用してはどうですか？ </a:t>
            </a:r>
            <a:r>
              <a:rPr kumimoji="1" lang="ja-JP" altLang="en-US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204FD8A-5114-8E40-838B-AB6FCF565C9F}"/>
              </a:ext>
            </a:extLst>
          </p:cNvPr>
          <p:cNvSpPr txBox="1"/>
          <p:nvPr/>
        </p:nvSpPr>
        <p:spPr>
          <a:xfrm>
            <a:off x="487679" y="4709793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回答</a:t>
            </a:r>
            <a:r>
              <a:rPr kumimoji="1" lang="ja-JP" altLang="en-US" sz="2400"/>
              <a:t>（</a:t>
            </a:r>
            <a:r>
              <a:rPr lang="en-US" altLang="ja-JP" sz="2400" dirty="0"/>
              <a:t>A</a:t>
            </a:r>
            <a:r>
              <a:rPr kumimoji="1" lang="en-US" altLang="ja-JP" sz="2400" dirty="0"/>
              <a:t>)</a:t>
            </a:r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7BE294A-8E81-314D-898F-03F2B4AE32B5}"/>
              </a:ext>
            </a:extLst>
          </p:cNvPr>
          <p:cNvSpPr/>
          <p:nvPr/>
        </p:nvSpPr>
        <p:spPr>
          <a:xfrm>
            <a:off x="6230112" y="2400348"/>
            <a:ext cx="5303520" cy="92659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他の人の質問と同じ内容であれば集約する。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>
                <a:solidFill>
                  <a:schemeClr val="tx1"/>
                </a:solidFill>
              </a:rPr>
              <a:t>（例：</a:t>
            </a:r>
            <a:r>
              <a:rPr lang="ja-JP" altLang="en-US">
                <a:solidFill>
                  <a:schemeClr val="tx1"/>
                </a:solidFill>
              </a:rPr>
              <a:t>家の周りの雑草、どうにかなりませんか</a:t>
            </a:r>
            <a:r>
              <a:rPr kumimoji="1" lang="ja-JP" altLang="en-US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角丸四角形吹き出し 2">
            <a:extLst>
              <a:ext uri="{FF2B5EF4-FFF2-40B4-BE49-F238E27FC236}">
                <a16:creationId xmlns:a16="http://schemas.microsoft.com/office/drawing/2014/main" id="{C71086D4-A4FA-524F-BA49-5C5BFC0D3D4F}"/>
              </a:ext>
            </a:extLst>
          </p:cNvPr>
          <p:cNvSpPr/>
          <p:nvPr/>
        </p:nvSpPr>
        <p:spPr>
          <a:xfrm>
            <a:off x="8178800" y="4491473"/>
            <a:ext cx="3835400" cy="1134627"/>
          </a:xfrm>
          <a:prstGeom prst="wedgeRoundRectCallout">
            <a:avLst>
              <a:gd name="adj1" fmla="val -27600"/>
              <a:gd name="adj2" fmla="val 6809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注意：人数や金額、日付などの数値、個人の名前を書く場合には、「</a:t>
            </a:r>
            <a:r>
              <a:rPr kumimoji="1" lang="en-US" altLang="ja-JP" dirty="0">
                <a:solidFill>
                  <a:schemeClr val="tx1"/>
                </a:solidFill>
              </a:rPr>
              <a:t>2019</a:t>
            </a:r>
            <a:r>
              <a:rPr kumimoji="1" lang="ja-JP" altLang="en-US">
                <a:solidFill>
                  <a:schemeClr val="tx1"/>
                </a:solidFill>
              </a:rPr>
              <a:t>年</a:t>
            </a:r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r>
              <a:rPr kumimoji="1" lang="ja-JP" altLang="en-US">
                <a:solidFill>
                  <a:schemeClr val="tx1"/>
                </a:solidFill>
              </a:rPr>
              <a:t>月時点」など、いつの情報かを明記しましょう</a:t>
            </a:r>
          </a:p>
        </p:txBody>
      </p:sp>
    </p:spTree>
    <p:extLst>
      <p:ext uri="{BB962C8B-B14F-4D97-AF65-F5344CB8AC3E}">
        <p14:creationId xmlns:p14="http://schemas.microsoft.com/office/powerpoint/2010/main" val="81931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D4691-878C-8F4B-9138-5323AA87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文言の事前チェックをするよ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197844-4F44-1247-9BB6-26040ECFC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600"/>
              <a:t>事前に下記の３点を</a:t>
            </a:r>
            <a:r>
              <a:rPr lang="ja-JP" altLang="en-US" sz="3200"/>
              <a:t>確認してから、スプレットシートに記入をします。</a:t>
            </a:r>
            <a:endParaRPr lang="en-US" altLang="ja-JP" sz="3200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sz="3200"/>
              <a:t>会話が成立しているか確認</a:t>
            </a:r>
            <a:endParaRPr lang="en-US" altLang="ja-JP" sz="3200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sz="3200"/>
              <a:t>前提条件の確認</a:t>
            </a:r>
            <a:endParaRPr lang="en-US" altLang="ja-JP" sz="3200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sz="3200"/>
              <a:t>文章が回りくどいものをチェック</a:t>
            </a:r>
            <a:endParaRPr lang="en-US" altLang="ja-JP" sz="32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016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722ADE-56B5-2042-B6B2-F30102F8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会話が成立しているか確認</a:t>
            </a:r>
            <a:r>
              <a:rPr kumimoji="1" lang="en-US" altLang="ja-JP" dirty="0"/>
              <a:t>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4F573C-0157-5941-B118-3B8C74BA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/>
              <a:t>質問の仕方を、ユーザー目線に変更する。</a:t>
            </a:r>
            <a:endParaRPr lang="en-US" altLang="ja-JP" dirty="0"/>
          </a:p>
          <a:p>
            <a:r>
              <a:rPr lang="ja-JP" altLang="en-US"/>
              <a:t>対話として成り立っているか？成り立っていないものは外す（余計な答えが返ってくる原因になる）</a:t>
            </a:r>
            <a:endParaRPr lang="en-US" altLang="ja-JP" dirty="0"/>
          </a:p>
          <a:p>
            <a:r>
              <a:rPr lang="ja-JP" altLang="en-US"/>
              <a:t>「誰の」「何にたいする質問か」が明確か？</a:t>
            </a:r>
          </a:p>
          <a:p>
            <a:r>
              <a:rPr lang="ja-JP" altLang="en-US"/>
              <a:t>回答についても、</a:t>
            </a:r>
            <a:r>
              <a:rPr lang="en-US" altLang="ja-JP" dirty="0"/>
              <a:t>URL</a:t>
            </a:r>
            <a:r>
              <a:rPr lang="ja-JP" altLang="en-US"/>
              <a:t>や電話番号をつけてあげると親切。</a:t>
            </a:r>
            <a:endParaRPr lang="en-US" altLang="ja-JP" dirty="0"/>
          </a:p>
          <a:p>
            <a:endParaRPr lang="en-US" altLang="ja-JP" dirty="0"/>
          </a:p>
          <a:p>
            <a:pPr lvl="1"/>
            <a:r>
              <a:rPr lang="ja-JP" altLang="en-US"/>
              <a:t>質問：</a:t>
            </a:r>
            <a:br>
              <a:rPr lang="en-US" altLang="ja-JP" dirty="0"/>
            </a:br>
            <a:r>
              <a:rPr lang="ja-JP" altLang="en-US"/>
              <a:t>「まだはけるズボンの膝がぬけてしまったが、なんとかできないか」</a:t>
            </a:r>
            <a:br>
              <a:rPr lang="en-US" altLang="ja-JP" dirty="0"/>
            </a:br>
            <a:r>
              <a:rPr lang="ja-JP" altLang="en-US"/>
              <a:t>「服がやぶれたら、どうしたらよい？」</a:t>
            </a:r>
            <a:br>
              <a:rPr lang="en-US" altLang="ja-JP" dirty="0"/>
            </a:br>
            <a:r>
              <a:rPr lang="ja-JP" altLang="en-US"/>
              <a:t>「そでをひっかけて破れてしまった」</a:t>
            </a:r>
            <a:endParaRPr lang="en-US" altLang="ja-JP" dirty="0"/>
          </a:p>
          <a:p>
            <a:pPr lvl="1"/>
            <a:r>
              <a:rPr lang="ja-JP" altLang="en-US"/>
              <a:t>回答</a:t>
            </a:r>
            <a:br>
              <a:rPr lang="en-US" altLang="ja-JP" dirty="0"/>
            </a:br>
            <a:r>
              <a:rPr lang="ja-JP" altLang="en-US"/>
              <a:t>「膝当てをつける。その膝当てを、動物の顔やキャラクターの顔にすると、楽しいズボンになるかも！上の服も破れたら工夫してみよう！」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角丸四角形吹き出し 3">
            <a:extLst>
              <a:ext uri="{FF2B5EF4-FFF2-40B4-BE49-F238E27FC236}">
                <a16:creationId xmlns:a16="http://schemas.microsoft.com/office/drawing/2014/main" id="{61372261-6882-CE47-A996-55CEEE2BE976}"/>
              </a:ext>
            </a:extLst>
          </p:cNvPr>
          <p:cNvSpPr/>
          <p:nvPr/>
        </p:nvSpPr>
        <p:spPr>
          <a:xfrm>
            <a:off x="2187145" y="5727817"/>
            <a:ext cx="4164227" cy="994259"/>
          </a:xfrm>
          <a:prstGeom prst="wedgeRoundRectCallout">
            <a:avLst>
              <a:gd name="adj1" fmla="val -29374"/>
              <a:gd name="adj2" fmla="val -6907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膝当ての話がメインになっている。袖の話をした人がこれを見て納得するか？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570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01FA6E-0C97-2D46-B0AC-38C011CC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前提条件の確認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130702-47BE-9C40-A038-706A0224C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「誰の」に対する質問に、「誰の」で返せているか</a:t>
            </a:r>
            <a:endParaRPr lang="en-US" altLang="ja-JP" dirty="0"/>
          </a:p>
          <a:p>
            <a:endParaRPr kumimoji="1" lang="en-US" altLang="ja-JP" dirty="0"/>
          </a:p>
          <a:p>
            <a:pPr lvl="1"/>
            <a:r>
              <a:rPr lang="en-US" altLang="ja-JP" dirty="0"/>
              <a:t>Q:</a:t>
            </a:r>
            <a:r>
              <a:rPr lang="ja-JP" altLang="en-US"/>
              <a:t>パートでも雇用保険に加入できますか？</a:t>
            </a:r>
            <a:endParaRPr lang="en-US" altLang="ja-JP" dirty="0"/>
          </a:p>
          <a:p>
            <a:pPr lvl="1"/>
            <a:r>
              <a:rPr lang="en-US" altLang="ja-JP" dirty="0"/>
              <a:t>A:</a:t>
            </a:r>
            <a:r>
              <a:rPr lang="ja-JP" altLang="en-US"/>
              <a:t>一週間の所定労働時間が</a:t>
            </a:r>
            <a:r>
              <a:rPr lang="en-US" altLang="ja-JP" dirty="0"/>
              <a:t>20</a:t>
            </a:r>
            <a:r>
              <a:rPr lang="ja-JP" altLang="en-US"/>
              <a:t>時間以上あれば、加入できます。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/>
              <a:t>これだけ見れば、確かに正しい。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/>
              <a:t>しかし、この</a:t>
            </a:r>
            <a:r>
              <a:rPr lang="en-US" altLang="ja-JP" dirty="0"/>
              <a:t>Q</a:t>
            </a:r>
            <a:r>
              <a:rPr lang="ja-JP" altLang="en-US"/>
              <a:t>は「雇用保険に加入できますか？」でも引っかかる。</a:t>
            </a:r>
            <a:endParaRPr lang="en-US" altLang="ja-JP" dirty="0"/>
          </a:p>
          <a:p>
            <a:pPr lvl="1"/>
            <a:r>
              <a:rPr kumimoji="1" lang="ja-JP" altLang="en-US"/>
              <a:t>そのため、</a:t>
            </a:r>
            <a:r>
              <a:rPr kumimoji="1" lang="en-US" altLang="ja-JP" dirty="0"/>
              <a:t>A</a:t>
            </a:r>
            <a:r>
              <a:rPr kumimoji="1" lang="ja-JP" altLang="en-US"/>
              <a:t>側に「パートでも</a:t>
            </a:r>
            <a:r>
              <a:rPr lang="ja-JP" altLang="en-US"/>
              <a:t>一週間の所定労働時間が</a:t>
            </a:r>
            <a:r>
              <a:rPr lang="en-US" altLang="ja-JP" dirty="0"/>
              <a:t>20</a:t>
            </a:r>
            <a:r>
              <a:rPr lang="ja-JP" altLang="en-US"/>
              <a:t>時間以上あれば、加入できます。 </a:t>
            </a:r>
            <a:r>
              <a:rPr kumimoji="1" lang="ja-JP" altLang="en-US"/>
              <a:t>」と、明示することで、回答を限定することができる。</a:t>
            </a:r>
          </a:p>
        </p:txBody>
      </p:sp>
    </p:spTree>
    <p:extLst>
      <p:ext uri="{BB962C8B-B14F-4D97-AF65-F5344CB8AC3E}">
        <p14:creationId xmlns:p14="http://schemas.microsoft.com/office/powerpoint/2010/main" val="2418478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344033-5570-BE47-BFEE-30ADEBDA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文章が回りくどいものをチェック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FCDF7C-B7A2-3B45-8F3F-BE7798463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/>
              <a:t>本質的に聞きたい質問は何？</a:t>
            </a:r>
            <a:endParaRPr lang="en-US" altLang="ja-JP" dirty="0"/>
          </a:p>
          <a:p>
            <a:r>
              <a:rPr kumimoji="1" lang="ja-JP" altLang="en-US"/>
              <a:t>前提の説明がくどすぎると、その部分も一致しないと</a:t>
            </a:r>
            <a:br>
              <a:rPr kumimoji="1" lang="en-US" altLang="ja-JP" dirty="0"/>
            </a:br>
            <a:r>
              <a:rPr kumimoji="1" lang="ja-JP" altLang="en-US"/>
              <a:t>引っかからないものがでてくる。</a:t>
            </a:r>
            <a:endParaRPr kumimoji="1" lang="en-US" altLang="ja-JP" dirty="0"/>
          </a:p>
          <a:p>
            <a:endParaRPr lang="en-US" altLang="ja-JP" dirty="0"/>
          </a:p>
          <a:p>
            <a:pPr lvl="1"/>
            <a:r>
              <a:rPr kumimoji="1" lang="en-US" altLang="ja-JP" dirty="0"/>
              <a:t>Q</a:t>
            </a:r>
            <a:r>
              <a:rPr lang="ja-JP" altLang="en-US"/>
              <a:t>：子どもが食物アレルギーを持っていますが、保育所ではどのような対応をしていますか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/>
              <a:t>事実だが、長い。「保育所では、食物アレルギー対応してますか？」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/>
              <a:t>　が聞きたいことでは？</a:t>
            </a:r>
            <a:endParaRPr kumimoji="1"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kumimoji="1" lang="en-US" altLang="ja-JP" dirty="0"/>
              <a:t>Q</a:t>
            </a:r>
            <a:r>
              <a:rPr lang="ja-JP" altLang="en-US"/>
              <a:t>：雪が降ったら除雪出来ないのでデイサービスに行けない。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/>
              <a:t>事実だが、長い。「除雪ができないので依頼したい」が言いたいことでは。</a:t>
            </a:r>
            <a:endParaRPr kumimoji="1" lang="en-US" altLang="ja-JP" dirty="0"/>
          </a:p>
          <a:p>
            <a:pPr marL="457200" lvl="1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622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E6DEB91-15FA-104A-9CFF-798826432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254000"/>
            <a:ext cx="8255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7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713A39-1EFD-284B-835B-77EBD395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LINE </a:t>
            </a:r>
            <a:r>
              <a:rPr kumimoji="1" lang="ja-JP" altLang="en-US"/>
              <a:t>の</a:t>
            </a:r>
            <a:r>
              <a:rPr kumimoji="1" lang="en-US" altLang="ja-JP" dirty="0"/>
              <a:t>QR</a:t>
            </a:r>
            <a:r>
              <a:rPr kumimoji="1" lang="ja-JP" altLang="en-US"/>
              <a:t>コード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63565D-4587-1F46-9993-6C0EDCF8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2775A33-51FB-2246-AC50-D9E48013CF00}"/>
              </a:ext>
            </a:extLst>
          </p:cNvPr>
          <p:cNvSpPr/>
          <p:nvPr/>
        </p:nvSpPr>
        <p:spPr>
          <a:xfrm>
            <a:off x="4051300" y="2260600"/>
            <a:ext cx="6502400" cy="307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ここに、各回で使う自分の</a:t>
            </a:r>
            <a:br>
              <a:rPr kumimoji="1" lang="en-US" altLang="ja-JP" sz="3200" dirty="0"/>
            </a:br>
            <a:r>
              <a:rPr kumimoji="1" lang="en-US" altLang="ja-JP" sz="3200" dirty="0"/>
              <a:t>QR</a:t>
            </a:r>
            <a:r>
              <a:rPr kumimoji="1" lang="ja-JP" altLang="en-US" sz="3200"/>
              <a:t>コードを設定しましょう</a:t>
            </a:r>
            <a:endParaRPr kumimoji="1" lang="en-US" altLang="ja-JP" sz="3200" dirty="0"/>
          </a:p>
          <a:p>
            <a:pPr algn="ctr"/>
            <a:r>
              <a:rPr lang="ja-JP" altLang="en-US" sz="3200"/>
              <a:t>（参加者に撮影してもらうため）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09585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A022B1-6F63-D64E-96CD-F6820C6E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1. </a:t>
            </a:r>
            <a:r>
              <a:rPr lang="ja-JP" altLang="en-US"/>
              <a:t>今日の流れの説明　（</a:t>
            </a:r>
            <a:r>
              <a:rPr lang="en-US" altLang="ja-JP" dirty="0"/>
              <a:t>10</a:t>
            </a:r>
            <a:r>
              <a:rPr lang="ja-JP" altLang="en-US"/>
              <a:t>分）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407259-0B8F-AE43-B68E-6C163539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LINE Bot</a:t>
            </a:r>
            <a:r>
              <a:rPr lang="ja-JP" altLang="en-US"/>
              <a:t>を作るために「</a:t>
            </a:r>
            <a:r>
              <a:rPr lang="en-US" altLang="ja-JP" dirty="0"/>
              <a:t>Q:</a:t>
            </a:r>
            <a:r>
              <a:rPr lang="ja-JP" altLang="en-US"/>
              <a:t>問題」と「</a:t>
            </a:r>
            <a:r>
              <a:rPr lang="en-US" altLang="ja-JP" dirty="0"/>
              <a:t>A:</a:t>
            </a:r>
            <a:r>
              <a:rPr lang="ja-JP" altLang="en-US"/>
              <a:t>答え」を</a:t>
            </a:r>
            <a:br>
              <a:rPr lang="en-US" altLang="ja-JP" dirty="0"/>
            </a:br>
            <a:r>
              <a:rPr lang="ja-JP" altLang="en-US"/>
              <a:t>作っていきます。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4203D4D5-BFA5-734A-B0FB-083D7912E343}"/>
              </a:ext>
            </a:extLst>
          </p:cNvPr>
          <p:cNvSpPr/>
          <p:nvPr/>
        </p:nvSpPr>
        <p:spPr>
          <a:xfrm>
            <a:off x="1231900" y="2806700"/>
            <a:ext cx="1181100" cy="1130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市民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57BCC98E-1FA2-F14F-8C07-3492ED78F235}"/>
              </a:ext>
            </a:extLst>
          </p:cNvPr>
          <p:cNvSpPr/>
          <p:nvPr/>
        </p:nvSpPr>
        <p:spPr>
          <a:xfrm>
            <a:off x="9855200" y="5046663"/>
            <a:ext cx="1181100" cy="1130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Bot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角丸四角形吹き出し 5">
            <a:extLst>
              <a:ext uri="{FF2B5EF4-FFF2-40B4-BE49-F238E27FC236}">
                <a16:creationId xmlns:a16="http://schemas.microsoft.com/office/drawing/2014/main" id="{AA678187-2CA2-7E49-AD12-16EAA946513C}"/>
              </a:ext>
            </a:extLst>
          </p:cNvPr>
          <p:cNvSpPr/>
          <p:nvPr/>
        </p:nvSpPr>
        <p:spPr>
          <a:xfrm>
            <a:off x="2997200" y="2349500"/>
            <a:ext cx="7448550" cy="1291716"/>
          </a:xfrm>
          <a:prstGeom prst="wedgeRoundRectCallout">
            <a:avLst>
              <a:gd name="adj1" fmla="val -58514"/>
              <a:gd name="adj2" fmla="val 2415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>
                <a:solidFill>
                  <a:schemeClr val="tx1"/>
                </a:solidFill>
              </a:rPr>
              <a:t>「</a:t>
            </a:r>
            <a:r>
              <a:rPr kumimoji="1" lang="en-US" altLang="ja-JP" sz="2400" dirty="0">
                <a:solidFill>
                  <a:schemeClr val="tx1"/>
                </a:solidFill>
              </a:rPr>
              <a:t>Q</a:t>
            </a:r>
            <a:r>
              <a:rPr kumimoji="1" lang="ja-JP" altLang="en-US" sz="2400">
                <a:solidFill>
                  <a:schemeClr val="tx1"/>
                </a:solidFill>
              </a:rPr>
              <a:t>：問題」</a:t>
            </a:r>
          </a:p>
        </p:txBody>
      </p:sp>
      <p:sp>
        <p:nvSpPr>
          <p:cNvPr id="7" name="角丸四角形吹き出し 6">
            <a:extLst>
              <a:ext uri="{FF2B5EF4-FFF2-40B4-BE49-F238E27FC236}">
                <a16:creationId xmlns:a16="http://schemas.microsoft.com/office/drawing/2014/main" id="{E54FA678-AE5E-604D-8C27-E6C98855BE15}"/>
              </a:ext>
            </a:extLst>
          </p:cNvPr>
          <p:cNvSpPr/>
          <p:nvPr/>
        </p:nvSpPr>
        <p:spPr>
          <a:xfrm>
            <a:off x="1803400" y="4699000"/>
            <a:ext cx="7448550" cy="1291716"/>
          </a:xfrm>
          <a:prstGeom prst="wedgeRoundRectCallout">
            <a:avLst>
              <a:gd name="adj1" fmla="val 58622"/>
              <a:gd name="adj2" fmla="val 182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「</a:t>
            </a:r>
            <a:r>
              <a:rPr kumimoji="1" lang="en-US" altLang="ja-JP" sz="2400" dirty="0">
                <a:solidFill>
                  <a:schemeClr val="tx1"/>
                </a:solidFill>
              </a:rPr>
              <a:t>A:</a:t>
            </a:r>
            <a:r>
              <a:rPr kumimoji="1" lang="ja-JP" altLang="en-US" sz="2400">
                <a:solidFill>
                  <a:schemeClr val="tx1"/>
                </a:solidFill>
              </a:rPr>
              <a:t>答え」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6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536AAF-460A-5041-A7E7-66D49663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本日取り扱うテーマは下記になります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AC3C36-D5A5-DB4D-A84C-2BB82C178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Q&amp;A</a:t>
            </a:r>
            <a:r>
              <a:rPr lang="ja-JP" altLang="en-US" sz="4000"/>
              <a:t>で登録するテーマは下記の</a:t>
            </a:r>
            <a:r>
              <a:rPr lang="en-US" altLang="ja-JP" sz="4000" dirty="0"/>
              <a:t>xx</a:t>
            </a:r>
            <a:r>
              <a:rPr lang="ja-JP" altLang="en-US" sz="4000"/>
              <a:t>です！</a:t>
            </a:r>
            <a:endParaRPr lang="en-US" altLang="ja-JP" sz="3600" dirty="0"/>
          </a:p>
          <a:p>
            <a:pPr lvl="1"/>
            <a:r>
              <a:rPr lang="en-US" altLang="ja-JP" sz="3600" dirty="0" err="1"/>
              <a:t>Aaaa</a:t>
            </a:r>
            <a:endParaRPr lang="en-US" altLang="ja-JP" sz="3600" dirty="0"/>
          </a:p>
          <a:p>
            <a:pPr lvl="1"/>
            <a:r>
              <a:rPr kumimoji="1" lang="en-US" altLang="ja-JP" sz="3600" dirty="0" err="1"/>
              <a:t>Bbbb</a:t>
            </a:r>
            <a:endParaRPr kumimoji="1" lang="en-US" altLang="ja-JP" sz="3600" dirty="0"/>
          </a:p>
          <a:p>
            <a:pPr lvl="1"/>
            <a:r>
              <a:rPr lang="en-US" altLang="ja-JP" sz="3600" dirty="0" err="1"/>
              <a:t>Cccc</a:t>
            </a:r>
            <a:endParaRPr lang="en-US" altLang="ja-JP" sz="3600" dirty="0"/>
          </a:p>
          <a:p>
            <a:pPr lvl="1"/>
            <a:r>
              <a:rPr lang="en-US" altLang="ja-JP" sz="3600" dirty="0" err="1"/>
              <a:t>Dddd</a:t>
            </a:r>
            <a:endParaRPr lang="en-US" altLang="ja-JP" sz="3600" dirty="0"/>
          </a:p>
          <a:p>
            <a:pPr lvl="1"/>
            <a:endParaRPr lang="en-US" altLang="ja-JP" sz="3600" dirty="0"/>
          </a:p>
          <a:p>
            <a:pPr lvl="1"/>
            <a:endParaRPr kumimoji="1" lang="ja-JP" altLang="en-US" sz="36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2AFED41-C6C3-2043-A1EE-6378AA91452B}"/>
              </a:ext>
            </a:extLst>
          </p:cNvPr>
          <p:cNvSpPr/>
          <p:nvPr/>
        </p:nvSpPr>
        <p:spPr>
          <a:xfrm>
            <a:off x="4051300" y="2260600"/>
            <a:ext cx="6502400" cy="307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テーマに合わせて</a:t>
            </a:r>
            <a:br>
              <a:rPr kumimoji="1" lang="en-US" altLang="ja-JP" sz="3200" dirty="0"/>
            </a:br>
            <a:r>
              <a:rPr kumimoji="1" lang="ja-JP" altLang="en-US" sz="3200"/>
              <a:t>準備してください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205947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783C64-71E2-B441-A902-5AE1EF7C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流れ１　</a:t>
            </a:r>
            <a:r>
              <a:rPr kumimoji="1" lang="en-US" altLang="ja-JP" dirty="0"/>
              <a:t>Q</a:t>
            </a:r>
            <a:r>
              <a:rPr lang="ja-JP" altLang="en-US"/>
              <a:t>をまずは作成します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75343-E97C-C24E-AE83-938F19ED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787A91-6758-6D4A-AA5E-389F75A037B1}"/>
              </a:ext>
            </a:extLst>
          </p:cNvPr>
          <p:cNvSpPr/>
          <p:nvPr/>
        </p:nvSpPr>
        <p:spPr>
          <a:xfrm>
            <a:off x="1999479" y="1908428"/>
            <a:ext cx="1560576" cy="9917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質問内容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en-US" altLang="ja-JP" dirty="0">
                <a:solidFill>
                  <a:schemeClr val="tx1"/>
                </a:solidFill>
              </a:rPr>
              <a:t>Q</a:t>
            </a:r>
            <a:r>
              <a:rPr kumimoji="1" lang="ja-JP" altLang="en-US">
                <a:solidFill>
                  <a:schemeClr val="tx1"/>
                </a:solidFill>
              </a:rPr>
              <a:t>の作成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7DD07B-1641-D94B-A122-9A7E390EC322}"/>
              </a:ext>
            </a:extLst>
          </p:cNvPr>
          <p:cNvSpPr txBox="1"/>
          <p:nvPr/>
        </p:nvSpPr>
        <p:spPr>
          <a:xfrm>
            <a:off x="2779767" y="3187767"/>
            <a:ext cx="55595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・言い換えや、他の聞き方はあるか？</a:t>
            </a:r>
            <a:br>
              <a:rPr kumimoji="1" lang="en-US" altLang="ja-JP" dirty="0"/>
            </a:br>
            <a:r>
              <a:rPr kumimoji="1" lang="ja-JP" altLang="en-US"/>
              <a:t>　→ 別の言い換えパターンも作る</a:t>
            </a:r>
            <a:endParaRPr kumimoji="1" lang="en-US" altLang="ja-JP" dirty="0"/>
          </a:p>
          <a:p>
            <a:r>
              <a:rPr lang="ja-JP" altLang="en-US"/>
              <a:t>・語尾は、ターゲットに合わせて作られているか？</a:t>
            </a:r>
            <a:endParaRPr lang="en-US" altLang="ja-JP" dirty="0"/>
          </a:p>
          <a:p>
            <a:r>
              <a:rPr kumimoji="1" lang="ja-JP" altLang="en-US"/>
              <a:t>・統一感のある文体か？</a:t>
            </a:r>
            <a:endParaRPr kumimoji="1" lang="en-US" altLang="ja-JP" dirty="0"/>
          </a:p>
          <a:p>
            <a:r>
              <a:rPr lang="ja-JP" altLang="en-US"/>
              <a:t>・シンプルにすると、その質問は何か？</a:t>
            </a:r>
            <a:br>
              <a:rPr lang="en-US" altLang="ja-JP" dirty="0"/>
            </a:br>
            <a:r>
              <a:rPr lang="ja-JP" altLang="en-US"/>
              <a:t>　という観点で質問内容が作られているか？</a:t>
            </a:r>
            <a:endParaRPr lang="en-US" altLang="ja-JP" dirty="0"/>
          </a:p>
          <a:p>
            <a:r>
              <a:rPr kumimoji="1" lang="ja-JP" altLang="en-US"/>
              <a:t>・口語で使わない言葉になっていないか？</a:t>
            </a:r>
            <a:br>
              <a:rPr kumimoji="1" lang="en-US" altLang="ja-JP" dirty="0"/>
            </a:br>
            <a:r>
              <a:rPr kumimoji="1" lang="ja-JP" altLang="en-US"/>
              <a:t>　（お役所言葉や、文語体）</a:t>
            </a:r>
            <a:endParaRPr kumimoji="1" lang="en-US" altLang="ja-JP" dirty="0"/>
          </a:p>
          <a:p>
            <a:r>
              <a:rPr lang="ja-JP" altLang="en-US"/>
              <a:t>・質問に関してのキーワードはあるか？</a:t>
            </a:r>
            <a:endParaRPr lang="en-US" altLang="ja-JP" dirty="0"/>
          </a:p>
          <a:p>
            <a:r>
              <a:rPr kumimoji="1" lang="ja-JP" altLang="en-US"/>
              <a:t>　ダメな例：なにをどうしていいのかわからない。</a:t>
            </a:r>
            <a:br>
              <a:rPr kumimoji="1" lang="en-US" altLang="ja-JP" dirty="0"/>
            </a:br>
            <a:r>
              <a:rPr kumimoji="1" lang="ja-JP" altLang="en-US"/>
              <a:t>　→ キーワードがないので、質問として適さない。</a:t>
            </a:r>
            <a:endParaRPr kumimoji="1"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73634CE-AF70-974E-AD04-4F8EE76D4CCF}"/>
              </a:ext>
            </a:extLst>
          </p:cNvPr>
          <p:cNvSpPr/>
          <p:nvPr/>
        </p:nvSpPr>
        <p:spPr>
          <a:xfrm>
            <a:off x="5559535" y="1908428"/>
            <a:ext cx="1560576" cy="9917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似ている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en-US" altLang="ja-JP" dirty="0">
                <a:solidFill>
                  <a:schemeClr val="tx1"/>
                </a:solidFill>
              </a:rPr>
              <a:t>Q</a:t>
            </a:r>
            <a:r>
              <a:rPr kumimoji="1" lang="ja-JP" altLang="en-US">
                <a:solidFill>
                  <a:schemeClr val="tx1"/>
                </a:solidFill>
              </a:rPr>
              <a:t>を集約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A788A7C-5A27-1D4C-A6C0-8FBE1DB97AE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560055" y="2404300"/>
            <a:ext cx="1999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D4F60F9-D9BE-1D40-838C-E9AD4C0094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120111" y="2404300"/>
            <a:ext cx="2252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31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6B2A0-7407-3C42-8FF4-D00F7633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流れ</a:t>
            </a:r>
            <a:r>
              <a:rPr lang="en-US" altLang="ja-JP" dirty="0"/>
              <a:t>2</a:t>
            </a:r>
            <a:r>
              <a:rPr lang="ja-JP" altLang="en-US"/>
              <a:t> </a:t>
            </a:r>
            <a:r>
              <a:rPr lang="en-US" altLang="ja-JP" dirty="0"/>
              <a:t>A</a:t>
            </a:r>
            <a:r>
              <a:rPr lang="ja-JP" altLang="en-US"/>
              <a:t>を作成します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4865F0-17BF-8447-B994-A4F856DCD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7040F16-A806-F549-B2DC-FAD7D34CCC94}"/>
              </a:ext>
            </a:extLst>
          </p:cNvPr>
          <p:cNvSpPr/>
          <p:nvPr/>
        </p:nvSpPr>
        <p:spPr>
          <a:xfrm>
            <a:off x="963676" y="1559431"/>
            <a:ext cx="1560576" cy="9917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回答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ja-JP" altLang="en-US">
                <a:solidFill>
                  <a:schemeClr val="tx1"/>
                </a:solidFill>
              </a:rPr>
              <a:t>の作成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C03D969-55D9-524C-B2C9-BF4343F2AAC4}"/>
              </a:ext>
            </a:extLst>
          </p:cNvPr>
          <p:cNvSpPr/>
          <p:nvPr/>
        </p:nvSpPr>
        <p:spPr>
          <a:xfrm>
            <a:off x="9793224" y="1568938"/>
            <a:ext cx="1560576" cy="9917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r>
              <a:rPr kumimoji="1" lang="ja-JP" altLang="en-US">
                <a:solidFill>
                  <a:schemeClr val="tx1"/>
                </a:solidFill>
              </a:rPr>
              <a:t>の記入</a:t>
            </a:r>
          </a:p>
        </p:txBody>
      </p:sp>
      <p:sp>
        <p:nvSpPr>
          <p:cNvPr id="6" name="ひし形 5">
            <a:extLst>
              <a:ext uri="{FF2B5EF4-FFF2-40B4-BE49-F238E27FC236}">
                <a16:creationId xmlns:a16="http://schemas.microsoft.com/office/drawing/2014/main" id="{2F44DD93-C3E7-A14A-9533-06DD3F0A2187}"/>
              </a:ext>
            </a:extLst>
          </p:cNvPr>
          <p:cNvSpPr/>
          <p:nvPr/>
        </p:nvSpPr>
        <p:spPr>
          <a:xfrm>
            <a:off x="4210304" y="1476183"/>
            <a:ext cx="1865376" cy="1158240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答えの数</a:t>
            </a:r>
          </a:p>
        </p:txBody>
      </p:sp>
      <p:sp>
        <p:nvSpPr>
          <p:cNvPr id="7" name="ひし形 6">
            <a:extLst>
              <a:ext uri="{FF2B5EF4-FFF2-40B4-BE49-F238E27FC236}">
                <a16:creationId xmlns:a16="http://schemas.microsoft.com/office/drawing/2014/main" id="{10AB5F01-0C53-E842-AF1C-0DA751240C30}"/>
              </a:ext>
            </a:extLst>
          </p:cNvPr>
          <p:cNvSpPr/>
          <p:nvPr/>
        </p:nvSpPr>
        <p:spPr>
          <a:xfrm>
            <a:off x="4210304" y="3449384"/>
            <a:ext cx="1865376" cy="1158240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複数回答は</a:t>
            </a:r>
            <a:br>
              <a:rPr kumimoji="1" lang="en-US" altLang="ja-JP" sz="1600" dirty="0">
                <a:solidFill>
                  <a:schemeClr val="tx1"/>
                </a:solidFill>
              </a:rPr>
            </a:br>
            <a:r>
              <a:rPr kumimoji="1" lang="ja-JP" altLang="en-US" sz="1600">
                <a:solidFill>
                  <a:schemeClr val="tx1"/>
                </a:solidFill>
              </a:rPr>
              <a:t>シンプルか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C441C54-5A3B-9A4B-8CA0-1A7D8511F0E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524252" y="2055303"/>
            <a:ext cx="16860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FCCB8BC-9338-7544-9517-4D66B8A396D5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6075680" y="2055303"/>
            <a:ext cx="3717544" cy="95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DCC43AC-6DB8-D141-9B2F-1C27B7556B0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142992" y="2634423"/>
            <a:ext cx="0" cy="8149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D8F50FA5-6A13-1C4A-BDFE-3F5D5C1FA9C1}"/>
              </a:ext>
            </a:extLst>
          </p:cNvPr>
          <p:cNvCxnSpPr>
            <a:stCxn id="7" idx="2"/>
            <a:endCxn id="5" idx="2"/>
          </p:cNvCxnSpPr>
          <p:nvPr/>
        </p:nvCxnSpPr>
        <p:spPr>
          <a:xfrm rot="5400000" flipH="1" flipV="1">
            <a:off x="6834781" y="868893"/>
            <a:ext cx="2046942" cy="5430520"/>
          </a:xfrm>
          <a:prstGeom prst="bentConnector3">
            <a:avLst>
              <a:gd name="adj1" fmla="val -1060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DBDBB849-BF96-0844-AEE7-B0FA70C7849B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 flipV="1">
            <a:off x="6075680" y="2560682"/>
            <a:ext cx="4497832" cy="146782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4E74888-D667-5D4D-A873-8D45078E0914}"/>
              </a:ext>
            </a:extLst>
          </p:cNvPr>
          <p:cNvSpPr txBox="1"/>
          <p:nvPr/>
        </p:nvSpPr>
        <p:spPr>
          <a:xfrm>
            <a:off x="6202623" y="1286705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1</a:t>
            </a:r>
            <a:r>
              <a:rPr kumimoji="1" lang="ja-JP" altLang="en-US" sz="2000"/>
              <a:t>つの場合は</a:t>
            </a:r>
            <a:r>
              <a:rPr kumimoji="1" lang="en-US" altLang="ja-JP" sz="2000" dirty="0"/>
              <a:t>A</a:t>
            </a:r>
            <a:r>
              <a:rPr kumimoji="1" lang="ja-JP" altLang="en-US" sz="2000"/>
              <a:t>を</a:t>
            </a:r>
            <a:endParaRPr kumimoji="1" lang="en-US" altLang="ja-JP" sz="2000" dirty="0"/>
          </a:p>
          <a:p>
            <a:r>
              <a:rPr kumimoji="1" lang="ja-JP" altLang="en-US" sz="2000"/>
              <a:t>シンプルに記入する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88A72E8-7E58-854D-BB5D-D2C5AC8D2A6B}"/>
              </a:ext>
            </a:extLst>
          </p:cNvPr>
          <p:cNvSpPr txBox="1"/>
          <p:nvPr/>
        </p:nvSpPr>
        <p:spPr>
          <a:xfrm>
            <a:off x="5888858" y="2910775"/>
            <a:ext cx="40911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それぞれの答えが短文であれば</a:t>
            </a:r>
            <a:br>
              <a:rPr lang="en-US" altLang="ja-JP" sz="1600" dirty="0"/>
            </a:br>
            <a:r>
              <a:rPr lang="ja-JP" altLang="en-US" sz="1600"/>
              <a:t>列挙して</a:t>
            </a:r>
            <a:r>
              <a:rPr lang="en-US" altLang="ja-JP" sz="1600" dirty="0"/>
              <a:t>A</a:t>
            </a:r>
            <a:r>
              <a:rPr lang="ja-JP" altLang="en-US" sz="1600"/>
              <a:t>を作る（下記は例）</a:t>
            </a:r>
            <a:br>
              <a:rPr lang="en-US" altLang="ja-JP" sz="1600" dirty="0"/>
            </a:br>
            <a:r>
              <a:rPr lang="ja-JP" altLang="en-US" sz="1600"/>
              <a:t>１、○○のときには</a:t>
            </a:r>
            <a:r>
              <a:rPr lang="en-US" altLang="ja-JP" sz="1600" dirty="0"/>
              <a:t>AAA</a:t>
            </a:r>
            <a:r>
              <a:rPr lang="ja-JP" altLang="en-US" sz="1600"/>
              <a:t>をしてください。</a:t>
            </a:r>
            <a:br>
              <a:rPr lang="en-US" altLang="ja-JP" sz="1600" dirty="0"/>
            </a:br>
            <a:r>
              <a:rPr lang="ja-JP" altLang="en-US" sz="1600"/>
              <a:t>２、△△のときには</a:t>
            </a:r>
            <a:r>
              <a:rPr lang="en-US" altLang="ja-JP" sz="1600" dirty="0"/>
              <a:t>BBB</a:t>
            </a:r>
            <a:r>
              <a:rPr lang="ja-JP" altLang="en-US" sz="1600"/>
              <a:t>をしてください。</a:t>
            </a:r>
            <a:endParaRPr kumimoji="1" lang="ja-JP" altLang="en-US" sz="16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A31C7AB-8380-F249-8ABB-78A94B28D412}"/>
              </a:ext>
            </a:extLst>
          </p:cNvPr>
          <p:cNvSpPr txBox="1"/>
          <p:nvPr/>
        </p:nvSpPr>
        <p:spPr>
          <a:xfrm>
            <a:off x="5320593" y="5103496"/>
            <a:ext cx="52277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それぞれの答えが長文であれば</a:t>
            </a:r>
            <a:br>
              <a:rPr lang="en-US" altLang="ja-JP" sz="1600" dirty="0"/>
            </a:br>
            <a:r>
              <a:rPr lang="ja-JP" altLang="en-US" sz="1600"/>
              <a:t>この</a:t>
            </a:r>
            <a:r>
              <a:rPr lang="en-US" altLang="ja-JP" sz="1600" dirty="0"/>
              <a:t>A</a:t>
            </a:r>
            <a:r>
              <a:rPr lang="ja-JP" altLang="en-US" sz="1600"/>
              <a:t>については、次の質問へ誘導する</a:t>
            </a:r>
            <a:r>
              <a:rPr lang="en-US" altLang="ja-JP" sz="1600" dirty="0"/>
              <a:t>A</a:t>
            </a:r>
            <a:r>
              <a:rPr lang="ja-JP" altLang="en-US" sz="1600"/>
              <a:t>をつくり</a:t>
            </a:r>
            <a:br>
              <a:rPr lang="en-US" altLang="ja-JP" sz="1600" dirty="0"/>
            </a:br>
            <a:r>
              <a:rPr lang="ja-JP" altLang="en-US" sz="1600"/>
              <a:t>個別に</a:t>
            </a:r>
            <a:r>
              <a:rPr lang="en-US" altLang="ja-JP" sz="1600" dirty="0"/>
              <a:t>Q&amp;A</a:t>
            </a:r>
            <a:r>
              <a:rPr lang="ja-JP" altLang="en-US" sz="1600"/>
              <a:t>を追加する。（例の場合は２個作成）</a:t>
            </a:r>
            <a:br>
              <a:rPr lang="en-US" altLang="ja-JP" sz="1600" dirty="0"/>
            </a:br>
            <a:r>
              <a:rPr lang="ja-JP" altLang="en-US" sz="1600"/>
              <a:t>１、○○のときには「 ○○ について教えてください」</a:t>
            </a:r>
            <a:br>
              <a:rPr lang="en-US" altLang="ja-JP" sz="1600" dirty="0"/>
            </a:br>
            <a:r>
              <a:rPr lang="ja-JP" altLang="en-US" sz="1600"/>
              <a:t>２、△△のときには「 △△ について教えてください」</a:t>
            </a:r>
            <a:endParaRPr lang="en-US" altLang="ja-JP" sz="1600" dirty="0"/>
          </a:p>
          <a:p>
            <a:r>
              <a:rPr kumimoji="1" lang="ja-JP" altLang="en-US" sz="1600"/>
              <a:t>と、質問してください。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F86FBE0-789F-7F46-A9AE-5DBE06FD8272}"/>
              </a:ext>
            </a:extLst>
          </p:cNvPr>
          <p:cNvSpPr txBox="1"/>
          <p:nvPr/>
        </p:nvSpPr>
        <p:spPr>
          <a:xfrm>
            <a:off x="255591" y="2794646"/>
            <a:ext cx="3877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 dirty="0"/>
              <a:t>Q</a:t>
            </a:r>
            <a:r>
              <a:rPr lang="ja-JP" altLang="en-US"/>
              <a:t>に対しての</a:t>
            </a:r>
            <a:r>
              <a:rPr lang="en-US" altLang="ja-JP" dirty="0"/>
              <a:t>A</a:t>
            </a:r>
            <a:r>
              <a:rPr lang="ja-JP" altLang="en-US"/>
              <a:t>になっているか？</a:t>
            </a:r>
            <a:endParaRPr lang="en-US" altLang="ja-JP" dirty="0"/>
          </a:p>
          <a:p>
            <a:r>
              <a:rPr lang="ja-JP" altLang="en-US"/>
              <a:t>・</a:t>
            </a:r>
            <a:r>
              <a:rPr kumimoji="1" lang="ja-JP" altLang="en-US"/>
              <a:t>それを読んだ時に納得できるか？</a:t>
            </a:r>
            <a:br>
              <a:rPr kumimoji="1" lang="en-US" altLang="ja-JP" dirty="0"/>
            </a:br>
            <a:r>
              <a:rPr kumimoji="1" lang="ja-JP" altLang="en-US"/>
              <a:t>・いつ時点の情報か？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/>
              <a:t>客観的な事実を記入する。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890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DD2FF3-B78A-2B44-8361-47D20571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Q&amp;A</a:t>
            </a:r>
            <a:r>
              <a:rPr kumimoji="1" lang="ja-JP" altLang="en-US"/>
              <a:t>の入力は下記を利用して記入します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0CD467-4B17-614E-8917-404518708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600"/>
              <a:t>パソコンの場合「</a:t>
            </a:r>
            <a:r>
              <a:rPr lang="en-US" altLang="ja-JP" sz="3600" dirty="0"/>
              <a:t>Google</a:t>
            </a:r>
            <a:r>
              <a:rPr lang="ja-JP" altLang="en-US" sz="3600"/>
              <a:t>スプレットシートの短縮</a:t>
            </a:r>
            <a:r>
              <a:rPr lang="en-US" altLang="ja-JP" sz="3600" dirty="0"/>
              <a:t>URL</a:t>
            </a:r>
            <a:r>
              <a:rPr lang="ja-JP" altLang="en-US" sz="3600"/>
              <a:t>」</a:t>
            </a:r>
            <a:endParaRPr lang="en-US" altLang="ja-JP" sz="3600" dirty="0"/>
          </a:p>
          <a:p>
            <a:endParaRPr kumimoji="1" lang="en-US" altLang="ja-JP" sz="3600" dirty="0"/>
          </a:p>
          <a:p>
            <a:r>
              <a:rPr lang="ja-JP" altLang="en-US" sz="3600"/>
              <a:t>スマフォの場合は右の</a:t>
            </a:r>
            <a:br>
              <a:rPr lang="en-US" altLang="ja-JP" sz="3600" dirty="0"/>
            </a:br>
            <a:r>
              <a:rPr lang="en-US" altLang="ja-JP" sz="3600" dirty="0"/>
              <a:t>Google</a:t>
            </a:r>
            <a:r>
              <a:rPr lang="ja-JP" altLang="en-US" sz="3600"/>
              <a:t>フォームから</a:t>
            </a:r>
            <a:br>
              <a:rPr lang="en-US" altLang="ja-JP" sz="3600" dirty="0"/>
            </a:br>
            <a:r>
              <a:rPr lang="ja-JP" altLang="en-US" sz="3600"/>
              <a:t>書き込んでください</a:t>
            </a:r>
            <a:endParaRPr kumimoji="1" lang="ja-JP" altLang="en-US" sz="36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B24B550-ED11-F142-BF0A-687756D79BB1}"/>
              </a:ext>
            </a:extLst>
          </p:cNvPr>
          <p:cNvSpPr/>
          <p:nvPr/>
        </p:nvSpPr>
        <p:spPr>
          <a:xfrm>
            <a:off x="6388100" y="2705100"/>
            <a:ext cx="4165600" cy="262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QR</a:t>
            </a:r>
            <a:r>
              <a:rPr lang="ja-JP" altLang="en-US" sz="2400"/>
              <a:t>コードを設定</a:t>
            </a:r>
            <a:br>
              <a:rPr lang="en-US" altLang="ja-JP" sz="2400" dirty="0"/>
            </a:br>
            <a:br>
              <a:rPr lang="en-US" altLang="ja-JP" sz="2400" dirty="0"/>
            </a:br>
            <a:r>
              <a:rPr lang="ja-JP" altLang="en-US" sz="2400"/>
              <a:t>品質を</a:t>
            </a:r>
            <a:r>
              <a:rPr lang="en-US" altLang="ja-JP" sz="2400" dirty="0"/>
              <a:t>1</a:t>
            </a:r>
            <a:r>
              <a:rPr lang="ja-JP" altLang="en-US" sz="2400"/>
              <a:t>日であげる</a:t>
            </a:r>
            <a:br>
              <a:rPr lang="en-US" altLang="ja-JP" sz="2400" dirty="0"/>
            </a:br>
            <a:r>
              <a:rPr lang="ja-JP" altLang="en-US" sz="2400"/>
              <a:t>ことを考えると</a:t>
            </a:r>
            <a:br>
              <a:rPr lang="en-US" altLang="ja-JP" sz="2400" dirty="0"/>
            </a:br>
            <a:r>
              <a:rPr lang="ja-JP" altLang="en-US" sz="2400"/>
              <a:t>スプレットシートがよい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4445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F5310E-042D-5F4B-8977-B5AC0F20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Q&amp;A</a:t>
            </a:r>
            <a:r>
              <a:rPr kumimoji="1" lang="ja-JP" altLang="en-US"/>
              <a:t>設計シート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C467BCE-4D0A-584D-9024-8FF609542B40}"/>
              </a:ext>
            </a:extLst>
          </p:cNvPr>
          <p:cNvSpPr/>
          <p:nvPr/>
        </p:nvSpPr>
        <p:spPr>
          <a:xfrm>
            <a:off x="487680" y="1473756"/>
            <a:ext cx="5303520" cy="1853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7BE294A-8E81-314D-898F-03F2B4AE32B5}"/>
              </a:ext>
            </a:extLst>
          </p:cNvPr>
          <p:cNvSpPr/>
          <p:nvPr/>
        </p:nvSpPr>
        <p:spPr>
          <a:xfrm>
            <a:off x="6230112" y="2400348"/>
            <a:ext cx="5303520" cy="926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938FAA-C87A-EE44-8121-AB17D4604F4F}"/>
              </a:ext>
            </a:extLst>
          </p:cNvPr>
          <p:cNvSpPr/>
          <p:nvPr/>
        </p:nvSpPr>
        <p:spPr>
          <a:xfrm>
            <a:off x="6230112" y="3326940"/>
            <a:ext cx="5303520" cy="926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B16474-051C-AD4B-B131-88FD4945D8D7}"/>
              </a:ext>
            </a:extLst>
          </p:cNvPr>
          <p:cNvSpPr/>
          <p:nvPr/>
        </p:nvSpPr>
        <p:spPr>
          <a:xfrm>
            <a:off x="6230112" y="1473756"/>
            <a:ext cx="5303520" cy="926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5FE008-B486-BC42-91E6-263356389695}"/>
              </a:ext>
            </a:extLst>
          </p:cNvPr>
          <p:cNvSpPr txBox="1"/>
          <p:nvPr/>
        </p:nvSpPr>
        <p:spPr>
          <a:xfrm>
            <a:off x="487680" y="982902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質問内容（</a:t>
            </a:r>
            <a:r>
              <a:rPr kumimoji="1" lang="en-US" altLang="ja-JP" sz="2400" dirty="0"/>
              <a:t>Q)</a:t>
            </a:r>
            <a:endParaRPr kumimoji="1" lang="ja-JP" alt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5E1F5F-D024-6344-BE2C-E85213EFF75C}"/>
              </a:ext>
            </a:extLst>
          </p:cNvPr>
          <p:cNvSpPr txBox="1"/>
          <p:nvPr/>
        </p:nvSpPr>
        <p:spPr>
          <a:xfrm>
            <a:off x="6230112" y="979728"/>
            <a:ext cx="5227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質問の言い換えパターン（</a:t>
            </a:r>
            <a:r>
              <a:rPr lang="en-US" altLang="ja-JP" sz="2400" dirty="0"/>
              <a:t>3</a:t>
            </a:r>
            <a:r>
              <a:rPr lang="ja-JP" altLang="en-US" sz="2400"/>
              <a:t>つまで</a:t>
            </a:r>
            <a:r>
              <a:rPr kumimoji="1" lang="en-US" altLang="ja-JP" sz="2400" dirty="0"/>
              <a:t>)</a:t>
            </a:r>
            <a:endParaRPr kumimoji="1" lang="ja-JP" altLang="en-US" sz="24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46D4A8-89A1-1044-9DED-EC8C8890AE6A}"/>
              </a:ext>
            </a:extLst>
          </p:cNvPr>
          <p:cNvSpPr/>
          <p:nvPr/>
        </p:nvSpPr>
        <p:spPr>
          <a:xfrm>
            <a:off x="487680" y="3741468"/>
            <a:ext cx="5303520" cy="5170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EE0C5E-6C69-6C4F-8A73-111C8EFA6670}"/>
              </a:ext>
            </a:extLst>
          </p:cNvPr>
          <p:cNvSpPr txBox="1"/>
          <p:nvPr/>
        </p:nvSpPr>
        <p:spPr>
          <a:xfrm>
            <a:off x="487680" y="335612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キーワード</a:t>
            </a:r>
          </a:p>
        </p:txBody>
      </p:sp>
      <p:sp>
        <p:nvSpPr>
          <p:cNvPr id="12" name="三角形 11">
            <a:extLst>
              <a:ext uri="{FF2B5EF4-FFF2-40B4-BE49-F238E27FC236}">
                <a16:creationId xmlns:a16="http://schemas.microsoft.com/office/drawing/2014/main" id="{10748EBF-D6E0-2B40-8D61-BDAB67EDBB44}"/>
              </a:ext>
            </a:extLst>
          </p:cNvPr>
          <p:cNvSpPr/>
          <p:nvPr/>
        </p:nvSpPr>
        <p:spPr>
          <a:xfrm rot="10800000">
            <a:off x="4181856" y="4491473"/>
            <a:ext cx="3511296" cy="3048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ABA8DB2-EAFF-5D4F-8A18-5331CD3E7D2B}"/>
              </a:ext>
            </a:extLst>
          </p:cNvPr>
          <p:cNvSpPr/>
          <p:nvPr/>
        </p:nvSpPr>
        <p:spPr>
          <a:xfrm>
            <a:off x="524256" y="5180124"/>
            <a:ext cx="11009376" cy="15361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204FD8A-5114-8E40-838B-AB6FCF565C9F}"/>
              </a:ext>
            </a:extLst>
          </p:cNvPr>
          <p:cNvSpPr txBox="1"/>
          <p:nvPr/>
        </p:nvSpPr>
        <p:spPr>
          <a:xfrm>
            <a:off x="487679" y="4709793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回答</a:t>
            </a:r>
            <a:r>
              <a:rPr kumimoji="1" lang="ja-JP" altLang="en-US" sz="2400"/>
              <a:t>（</a:t>
            </a:r>
            <a:r>
              <a:rPr lang="en-US" altLang="ja-JP" sz="2400" dirty="0"/>
              <a:t>A</a:t>
            </a:r>
            <a:r>
              <a:rPr kumimoji="1" lang="en-US" altLang="ja-JP" sz="2400" dirty="0"/>
              <a:t>)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9913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A022B1-6F63-D64E-96CD-F6820C6E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２</a:t>
            </a:r>
            <a:r>
              <a:rPr lang="en-US" altLang="ja-JP" dirty="0"/>
              <a:t>. </a:t>
            </a:r>
            <a:r>
              <a:rPr lang="ja-JP" altLang="en-US"/>
              <a:t>テーマごとに</a:t>
            </a:r>
            <a:r>
              <a:rPr lang="en-US" altLang="ja-JP" dirty="0"/>
              <a:t>Q</a:t>
            </a:r>
            <a:r>
              <a:rPr lang="ja-JP" altLang="en-US"/>
              <a:t>をあげ出そう（</a:t>
            </a:r>
            <a:r>
              <a:rPr lang="en-US" altLang="ja-JP" dirty="0"/>
              <a:t>20</a:t>
            </a:r>
            <a:r>
              <a:rPr lang="ja-JP" altLang="en-US"/>
              <a:t>分）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407259-0B8F-AE43-B68E-6C163539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これからみなさんに、</a:t>
            </a:r>
            <a:r>
              <a:rPr lang="en-US" altLang="ja-JP" dirty="0"/>
              <a:t>LINE Bot</a:t>
            </a:r>
            <a:r>
              <a:rPr lang="ja-JP" altLang="en-US"/>
              <a:t>に質問する内容（</a:t>
            </a:r>
            <a:r>
              <a:rPr lang="en-US" altLang="ja-JP" dirty="0"/>
              <a:t>Q)</a:t>
            </a:r>
            <a:r>
              <a:rPr lang="ja-JP" altLang="en-US"/>
              <a:t>を</a:t>
            </a:r>
            <a:br>
              <a:rPr lang="en-US" altLang="ja-JP" dirty="0"/>
            </a:br>
            <a:r>
              <a:rPr lang="ja-JP" altLang="en-US"/>
              <a:t>作成します。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4203D4D5-BFA5-734A-B0FB-083D7912E343}"/>
              </a:ext>
            </a:extLst>
          </p:cNvPr>
          <p:cNvSpPr/>
          <p:nvPr/>
        </p:nvSpPr>
        <p:spPr>
          <a:xfrm>
            <a:off x="1231900" y="2806700"/>
            <a:ext cx="1181100" cy="1130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市民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57BCC98E-1FA2-F14F-8C07-3492ED78F235}"/>
              </a:ext>
            </a:extLst>
          </p:cNvPr>
          <p:cNvSpPr/>
          <p:nvPr/>
        </p:nvSpPr>
        <p:spPr>
          <a:xfrm>
            <a:off x="9855200" y="5046663"/>
            <a:ext cx="1181100" cy="1130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Bot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角丸四角形吹き出し 5">
            <a:extLst>
              <a:ext uri="{FF2B5EF4-FFF2-40B4-BE49-F238E27FC236}">
                <a16:creationId xmlns:a16="http://schemas.microsoft.com/office/drawing/2014/main" id="{AA678187-2CA2-7E49-AD12-16EAA946513C}"/>
              </a:ext>
            </a:extLst>
          </p:cNvPr>
          <p:cNvSpPr/>
          <p:nvPr/>
        </p:nvSpPr>
        <p:spPr>
          <a:xfrm>
            <a:off x="2997200" y="2349500"/>
            <a:ext cx="7448550" cy="1291716"/>
          </a:xfrm>
          <a:prstGeom prst="wedgeRoundRectCallout">
            <a:avLst>
              <a:gd name="adj1" fmla="val -58514"/>
              <a:gd name="adj2" fmla="val 2415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>
                <a:solidFill>
                  <a:schemeClr val="tx1"/>
                </a:solidFill>
              </a:rPr>
              <a:t>「</a:t>
            </a:r>
            <a:r>
              <a:rPr kumimoji="1" lang="en-US" altLang="ja-JP" sz="2400" dirty="0">
                <a:solidFill>
                  <a:schemeClr val="tx1"/>
                </a:solidFill>
              </a:rPr>
              <a:t>Q</a:t>
            </a:r>
            <a:r>
              <a:rPr kumimoji="1" lang="ja-JP" altLang="en-US" sz="2400">
                <a:solidFill>
                  <a:schemeClr val="tx1"/>
                </a:solidFill>
              </a:rPr>
              <a:t>：問題」</a:t>
            </a:r>
            <a:br>
              <a:rPr kumimoji="1" lang="en-US" altLang="ja-JP" sz="2400" dirty="0">
                <a:solidFill>
                  <a:schemeClr val="tx1"/>
                </a:solidFill>
              </a:rPr>
            </a:br>
            <a:r>
              <a:rPr kumimoji="1" lang="ja-JP" altLang="en-US" sz="2400">
                <a:solidFill>
                  <a:schemeClr val="tx1"/>
                </a:solidFill>
              </a:rPr>
              <a:t>ボランティアの登録って、どうすればいいの？</a:t>
            </a:r>
          </a:p>
        </p:txBody>
      </p:sp>
      <p:sp>
        <p:nvSpPr>
          <p:cNvPr id="7" name="角丸四角形吹き出し 6">
            <a:extLst>
              <a:ext uri="{FF2B5EF4-FFF2-40B4-BE49-F238E27FC236}">
                <a16:creationId xmlns:a16="http://schemas.microsoft.com/office/drawing/2014/main" id="{E54FA678-AE5E-604D-8C27-E6C98855BE15}"/>
              </a:ext>
            </a:extLst>
          </p:cNvPr>
          <p:cNvSpPr/>
          <p:nvPr/>
        </p:nvSpPr>
        <p:spPr>
          <a:xfrm>
            <a:off x="1803400" y="4699000"/>
            <a:ext cx="7448550" cy="1291716"/>
          </a:xfrm>
          <a:prstGeom prst="wedgeRoundRectCallout">
            <a:avLst>
              <a:gd name="adj1" fmla="val 58622"/>
              <a:gd name="adj2" fmla="val 182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「</a:t>
            </a:r>
            <a:r>
              <a:rPr kumimoji="1" lang="en-US" altLang="ja-JP" sz="2400" dirty="0">
                <a:solidFill>
                  <a:schemeClr val="tx1"/>
                </a:solidFill>
              </a:rPr>
              <a:t>A:</a:t>
            </a:r>
            <a:r>
              <a:rPr kumimoji="1" lang="ja-JP" altLang="en-US" sz="2400">
                <a:solidFill>
                  <a:schemeClr val="tx1"/>
                </a:solidFill>
              </a:rPr>
              <a:t>答え」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710B05D-08EA-CB41-B27C-EA3818B39C18}"/>
              </a:ext>
            </a:extLst>
          </p:cNvPr>
          <p:cNvSpPr txBox="1"/>
          <p:nvPr/>
        </p:nvSpPr>
        <p:spPr>
          <a:xfrm>
            <a:off x="4166929" y="188783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</a:rPr>
              <a:t>まずは、これをみなさんで作ります</a:t>
            </a:r>
          </a:p>
        </p:txBody>
      </p:sp>
    </p:spTree>
    <p:extLst>
      <p:ext uri="{BB962C8B-B14F-4D97-AF65-F5344CB8AC3E}">
        <p14:creationId xmlns:p14="http://schemas.microsoft.com/office/powerpoint/2010/main" val="276004876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for Japan（テンプレート）" id="{58E5E067-0E9E-884A-AF81-585201C4A575}" vid="{7968914F-E43C-D84C-9CC6-5AD0C0F27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ホワイト</Template>
  <TotalTime>64</TotalTime>
  <Words>756</Words>
  <Application>Microsoft Macintosh PowerPoint</Application>
  <PresentationFormat>ワイド画面</PresentationFormat>
  <Paragraphs>137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Yu Gothic</vt:lpstr>
      <vt:lpstr>Yu Gothic Light</vt:lpstr>
      <vt:lpstr>Arial</vt:lpstr>
      <vt:lpstr>ホワイト</vt:lpstr>
      <vt:lpstr>LINE Bot編 導入編</vt:lpstr>
      <vt:lpstr>LINE のQRコード</vt:lpstr>
      <vt:lpstr>1. 今日の流れの説明　（10分）</vt:lpstr>
      <vt:lpstr>本日取り扱うテーマは下記になります</vt:lpstr>
      <vt:lpstr>流れ１　Qをまずは作成します</vt:lpstr>
      <vt:lpstr>流れ2 Aを作成します</vt:lpstr>
      <vt:lpstr>Q&amp;Aの入力は下記を利用して記入します</vt:lpstr>
      <vt:lpstr>Q&amp;A設計シート</vt:lpstr>
      <vt:lpstr>２. テーマごとにQをあげ出そう（20分）</vt:lpstr>
      <vt:lpstr>Q&amp;A設計シート</vt:lpstr>
      <vt:lpstr>3. 課題を整理しAを作る　（60分）</vt:lpstr>
      <vt:lpstr>3. 課題を整理しAを作る　（60分）</vt:lpstr>
      <vt:lpstr>入力方法</vt:lpstr>
      <vt:lpstr>Q&amp;A設計シート</vt:lpstr>
      <vt:lpstr>文言の事前チェックをするよ</vt:lpstr>
      <vt:lpstr>会話が成立しているか確認 </vt:lpstr>
      <vt:lpstr>前提条件の確認</vt:lpstr>
      <vt:lpstr>文章が回りくどいものをチェック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Bot編</dc:title>
  <dc:creator>市川 博之</dc:creator>
  <cp:lastModifiedBy>市川 博之</cp:lastModifiedBy>
  <cp:revision>15</cp:revision>
  <dcterms:created xsi:type="dcterms:W3CDTF">2019-02-22T02:55:12Z</dcterms:created>
  <dcterms:modified xsi:type="dcterms:W3CDTF">2019-04-29T07:23:55Z</dcterms:modified>
</cp:coreProperties>
</file>