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16" r:id="rId1"/>
  </p:sldMasterIdLst>
  <p:sldIdLst>
    <p:sldId id="256" r:id="rId2"/>
  </p:sldIdLst>
  <p:sldSz cx="32918400" cy="438912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2877" y="-4656"/>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ntza Lira" userId="4d6256ee66581d90" providerId="LiveId" clId="{3711B4A2-BC2C-48AF-AF03-073ECCF348AB}"/>
    <pc:docChg chg="undo redo custSel modSld">
      <pc:chgData name="Arantza Lira" userId="4d6256ee66581d90" providerId="LiveId" clId="{3711B4A2-BC2C-48AF-AF03-073ECCF348AB}" dt="2023-08-16T08:08:40.418" v="2" actId="1076"/>
      <pc:docMkLst>
        <pc:docMk/>
      </pc:docMkLst>
      <pc:sldChg chg="modSp mod">
        <pc:chgData name="Arantza Lira" userId="4d6256ee66581d90" providerId="LiveId" clId="{3711B4A2-BC2C-48AF-AF03-073ECCF348AB}" dt="2023-08-16T08:08:40.418" v="2" actId="1076"/>
        <pc:sldMkLst>
          <pc:docMk/>
          <pc:sldMk cId="2251251862" sldId="256"/>
        </pc:sldMkLst>
        <pc:picChg chg="mod">
          <ac:chgData name="Arantza Lira" userId="4d6256ee66581d90" providerId="LiveId" clId="{3711B4A2-BC2C-48AF-AF03-073ECCF348AB}" dt="2023-08-16T08:08:40.418" v="2" actId="1076"/>
          <ac:picMkLst>
            <pc:docMk/>
            <pc:sldMk cId="2251251862" sldId="256"/>
            <ac:picMk id="6" creationId="{7972D127-1D69-4188-372D-89BC8B8F96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58364" y="1170426"/>
            <a:ext cx="31601664" cy="4155033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996946" y="5647206"/>
            <a:ext cx="26910792" cy="18726912"/>
          </a:xfrm>
        </p:spPr>
        <p:txBody>
          <a:bodyPr anchor="b">
            <a:normAutofit/>
          </a:bodyPr>
          <a:lstStyle>
            <a:lvl1pPr algn="ctr">
              <a:lnSpc>
                <a:spcPct val="85000"/>
              </a:lnSpc>
              <a:defRPr sz="216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4615735" y="24765667"/>
            <a:ext cx="23673222" cy="8884256"/>
          </a:xfrm>
        </p:spPr>
        <p:txBody>
          <a:bodyPr>
            <a:normAutofit/>
          </a:bodyPr>
          <a:lstStyle>
            <a:lvl1pPr marL="0" indent="0" algn="ctr">
              <a:spcBef>
                <a:spcPts val="3600"/>
              </a:spcBef>
              <a:buNone/>
              <a:defRPr sz="6480">
                <a:solidFill>
                  <a:srgbClr val="FFFFFF"/>
                </a:solidFill>
              </a:defRPr>
            </a:lvl1pPr>
            <a:lvl2pPr marL="1234440" indent="0" algn="ctr">
              <a:buNone/>
              <a:defRPr sz="6480"/>
            </a:lvl2pPr>
            <a:lvl3pPr marL="2468880" indent="0" algn="ctr">
              <a:buNone/>
              <a:defRPr sz="6480"/>
            </a:lvl3pPr>
            <a:lvl4pPr marL="3703320" indent="0" algn="ctr">
              <a:buNone/>
              <a:defRPr sz="5400"/>
            </a:lvl4pPr>
            <a:lvl5pPr marL="4937760" indent="0" algn="ctr">
              <a:buNone/>
              <a:defRPr sz="5400"/>
            </a:lvl5pPr>
            <a:lvl6pPr marL="6172200" indent="0" algn="ctr">
              <a:buNone/>
              <a:defRPr sz="5400"/>
            </a:lvl6pPr>
            <a:lvl7pPr marL="7406640" indent="0" algn="ctr">
              <a:buNone/>
              <a:defRPr sz="5400"/>
            </a:lvl7pPr>
            <a:lvl8pPr marL="8641080" indent="0" algn="ctr">
              <a:buNone/>
              <a:defRPr sz="5400"/>
            </a:lvl8pPr>
            <a:lvl9pPr marL="9875520" indent="0" algn="ctr">
              <a:buNone/>
              <a:defRPr sz="54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85D6BDF-9D0E-4E2B-85B8-D8F4790360C9}" type="datetimeFigureOut">
              <a:rPr lang="en-US" smtClean="0"/>
              <a:t>8/16/2023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BB075EA-769C-4ECD-B48E-D6FCDC24F876}" type="slidenum">
              <a:rPr lang="en-US" smtClean="0"/>
              <a:t>‹#›</a:t>
            </a:fld>
            <a:endParaRPr lang="en-US"/>
          </a:p>
        </p:txBody>
      </p:sp>
      <p:cxnSp>
        <p:nvCxnSpPr>
          <p:cNvPr id="8" name="Straight Connector 7"/>
          <p:cNvCxnSpPr/>
          <p:nvPr/>
        </p:nvCxnSpPr>
        <p:spPr>
          <a:xfrm>
            <a:off x="5342384" y="23896320"/>
            <a:ext cx="22219924"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06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30725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4876800"/>
            <a:ext cx="6275070" cy="346252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86102" y="4876800"/>
            <a:ext cx="20059650" cy="346252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400192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a:solidFill>
                  <a:srgbClr val="7F7F7F"/>
                </a:solidFill>
                <a:latin typeface="Calibri" pitchFamily="34" charset="0"/>
                <a:cs typeface="Calibri" panose="020F0502020204030204" pitchFamily="34" charset="0"/>
              </a:rPr>
              <a:t>Poster Print Size:</a:t>
            </a:r>
            <a:endParaRPr sz="9600">
              <a:solidFill>
                <a:srgbClr val="7F7F7F"/>
              </a:solidFill>
              <a:latin typeface="Calibri" pitchFamily="34" charset="0"/>
              <a:cs typeface="Calibri" panose="020F0502020204030204" pitchFamily="34" charset="0"/>
            </a:endParaRPr>
          </a:p>
          <a:p>
            <a:pPr lvl="0">
              <a:spcBef>
                <a:spcPts val="0"/>
              </a:spcBef>
              <a:spcAft>
                <a:spcPts val="2400"/>
              </a:spcAft>
            </a:pPr>
            <a:r>
              <a:rPr lang="en-US" sz="660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a:solidFill>
                  <a:srgbClr val="7F7F7F"/>
                </a:solidFill>
                <a:latin typeface="Calibri" pitchFamily="34" charset="0"/>
                <a:cs typeface="Calibri" panose="020F0502020204030204" pitchFamily="34" charset="0"/>
              </a:rPr>
              <a:t>Placeholders</a:t>
            </a:r>
            <a:r>
              <a:rPr sz="9600">
                <a:solidFill>
                  <a:srgbClr val="7F7F7F"/>
                </a:solidFill>
                <a:latin typeface="Calibri" pitchFamily="34" charset="0"/>
                <a:cs typeface="Calibri" panose="020F0502020204030204" pitchFamily="34" charset="0"/>
              </a:rPr>
              <a:t>:</a:t>
            </a:r>
          </a:p>
          <a:p>
            <a:pPr lvl="0">
              <a:spcBef>
                <a:spcPts val="0"/>
              </a:spcBef>
              <a:spcAft>
                <a:spcPts val="2400"/>
              </a:spcAft>
            </a:pPr>
            <a:r>
              <a:rPr sz="6600">
                <a:solidFill>
                  <a:srgbClr val="7F7F7F"/>
                </a:solidFill>
                <a:latin typeface="Calibri" pitchFamily="34" charset="0"/>
                <a:cs typeface="Calibri" panose="020F0502020204030204" pitchFamily="34" charset="0"/>
              </a:rPr>
              <a:t>The </a:t>
            </a:r>
            <a:r>
              <a:rPr lang="en-US" sz="6600">
                <a:solidFill>
                  <a:srgbClr val="7F7F7F"/>
                </a:solidFill>
                <a:latin typeface="Calibri" pitchFamily="34" charset="0"/>
                <a:cs typeface="Calibri" panose="020F0502020204030204" pitchFamily="34" charset="0"/>
              </a:rPr>
              <a:t>various elements included</a:t>
            </a:r>
            <a:r>
              <a:rPr sz="6600">
                <a:solidFill>
                  <a:srgbClr val="7F7F7F"/>
                </a:solidFill>
                <a:latin typeface="Calibri" pitchFamily="34" charset="0"/>
                <a:cs typeface="Calibri" panose="020F0502020204030204" pitchFamily="34" charset="0"/>
              </a:rPr>
              <a:t> in this </a:t>
            </a:r>
            <a:r>
              <a:rPr lang="en-US" sz="6600">
                <a:solidFill>
                  <a:srgbClr val="7F7F7F"/>
                </a:solidFill>
                <a:latin typeface="Calibri" pitchFamily="34" charset="0"/>
                <a:cs typeface="Calibri" panose="020F0502020204030204" pitchFamily="34" charset="0"/>
              </a:rPr>
              <a:t>poster are ones</a:t>
            </a:r>
            <a:r>
              <a:rPr lang="en-US" sz="6600" baseline="0">
                <a:solidFill>
                  <a:srgbClr val="7F7F7F"/>
                </a:solidFill>
                <a:latin typeface="Calibri" pitchFamily="34" charset="0"/>
                <a:cs typeface="Calibri" panose="020F0502020204030204" pitchFamily="34" charset="0"/>
              </a:rPr>
              <a:t> we often see in medical, research, and scientific posters.</a:t>
            </a:r>
            <a:r>
              <a:rPr sz="6600">
                <a:solidFill>
                  <a:srgbClr val="7F7F7F"/>
                </a:solidFill>
                <a:latin typeface="Calibri" pitchFamily="34" charset="0"/>
                <a:cs typeface="Calibri" panose="020F0502020204030204" pitchFamily="34" charset="0"/>
              </a:rPr>
              <a:t> </a:t>
            </a:r>
            <a:r>
              <a:rPr lang="en-US" sz="6600">
                <a:solidFill>
                  <a:srgbClr val="7F7F7F"/>
                </a:solidFill>
                <a:latin typeface="Calibri" pitchFamily="34" charset="0"/>
                <a:cs typeface="Calibri" panose="020F0502020204030204" pitchFamily="34" charset="0"/>
              </a:rPr>
              <a:t>Feel</a:t>
            </a:r>
            <a:r>
              <a:rPr lang="en-US" sz="66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a:solidFill>
                  <a:srgbClr val="7F7F7F"/>
                </a:solidFill>
                <a:latin typeface="Calibri" pitchFamily="34" charset="0"/>
                <a:cs typeface="Calibri" panose="020F0502020204030204" pitchFamily="34" charset="0"/>
              </a:rPr>
              <a:t>Image</a:t>
            </a:r>
            <a:r>
              <a:rPr lang="en-US" sz="9600" baseline="0">
                <a:solidFill>
                  <a:srgbClr val="7F7F7F"/>
                </a:solidFill>
                <a:latin typeface="Calibri" pitchFamily="34" charset="0"/>
                <a:cs typeface="Calibri" panose="020F0502020204030204" pitchFamily="34" charset="0"/>
              </a:rPr>
              <a:t> Quality</a:t>
            </a:r>
            <a:r>
              <a:rPr lang="en-US" sz="9600">
                <a:solidFill>
                  <a:srgbClr val="7F7F7F"/>
                </a:solidFill>
                <a:latin typeface="Calibri" pitchFamily="34" charset="0"/>
                <a:cs typeface="Calibri" panose="020F0502020204030204" pitchFamily="34" charset="0"/>
              </a:rPr>
              <a:t>:</a:t>
            </a:r>
          </a:p>
          <a:p>
            <a:pPr lvl="0">
              <a:spcBef>
                <a:spcPts val="0"/>
              </a:spcBef>
              <a:spcAft>
                <a:spcPts val="2400"/>
              </a:spcAft>
            </a:pPr>
            <a:r>
              <a:rPr lang="en-US" sz="6600">
                <a:solidFill>
                  <a:srgbClr val="7F7F7F"/>
                </a:solidFill>
                <a:latin typeface="Calibri" pitchFamily="34" charset="0"/>
                <a:cs typeface="Calibri" panose="020F0502020204030204" pitchFamily="34" charset="0"/>
              </a:rPr>
              <a:t>You can place digital photos or logo art in your poster file by selecting the </a:t>
            </a:r>
            <a:r>
              <a:rPr lang="en-US" sz="6600" b="1">
                <a:solidFill>
                  <a:srgbClr val="7F7F7F"/>
                </a:solidFill>
                <a:latin typeface="Calibri" pitchFamily="34" charset="0"/>
                <a:cs typeface="Calibri" panose="020F0502020204030204" pitchFamily="34" charset="0"/>
              </a:rPr>
              <a:t>Insert, Picture</a:t>
            </a:r>
            <a:r>
              <a:rPr lang="en-US" sz="66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a:solidFill>
                  <a:srgbClr val="7F7F7F"/>
                </a:solidFill>
                <a:latin typeface="Calibri" pitchFamily="34" charset="0"/>
                <a:cs typeface="Calibri" panose="020F0502020204030204" pitchFamily="34" charset="0"/>
              </a:rPr>
              <a:t>150-200 pixels per inch in their final printed size</a:t>
            </a:r>
            <a:r>
              <a:rPr lang="en-US" sz="6600">
                <a:solidFill>
                  <a:srgbClr val="7F7F7F"/>
                </a:solidFill>
                <a:latin typeface="Calibri" pitchFamily="34" charset="0"/>
                <a:cs typeface="Calibri" panose="020F0502020204030204" pitchFamily="34" charset="0"/>
              </a:rPr>
              <a:t>. For instance, a 1600 x 1200 pixel</a:t>
            </a:r>
            <a:r>
              <a:rPr lang="en-US" sz="6600" baseline="0">
                <a:solidFill>
                  <a:srgbClr val="7F7F7F"/>
                </a:solidFill>
                <a:latin typeface="Calibri" pitchFamily="34" charset="0"/>
                <a:cs typeface="Calibri" panose="020F0502020204030204" pitchFamily="34" charset="0"/>
              </a:rPr>
              <a:t> photo will usually look fine up to </a:t>
            </a:r>
            <a:r>
              <a:rPr lang="en-US" sz="660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a:solidFill>
                  <a:srgbClr val="7F7F7F"/>
                </a:solidFill>
                <a:latin typeface="Calibri" pitchFamily="34" charset="0"/>
                <a:cs typeface="Calibri" panose="020F0502020204030204" pitchFamily="34" charset="0"/>
              </a:rPr>
            </a:br>
            <a:r>
              <a:rPr lang="en-US" sz="480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a:solidFill>
                    <a:schemeClr val="bg1">
                      <a:lumMod val="50000"/>
                    </a:schemeClr>
                  </a:solidFill>
                  <a:latin typeface="Calibri" pitchFamily="34" charset="0"/>
                  <a:cs typeface="Calibri" panose="020F0502020204030204" pitchFamily="34" charset="0"/>
                </a:rPr>
                <a:t>Change</a:t>
              </a:r>
              <a:r>
                <a:rPr lang="en-US" sz="9600" baseline="0">
                  <a:solidFill>
                    <a:schemeClr val="bg1">
                      <a:lumMod val="50000"/>
                    </a:schemeClr>
                  </a:solidFill>
                  <a:latin typeface="Calibri" pitchFamily="34" charset="0"/>
                  <a:cs typeface="Calibri" panose="020F0502020204030204" pitchFamily="34" charset="0"/>
                </a:rPr>
                <a:t> Color Theme</a:t>
              </a:r>
              <a:r>
                <a:rPr lang="en-US" sz="9600">
                  <a:solidFill>
                    <a:schemeClr val="bg1">
                      <a:lumMod val="50000"/>
                    </a:schemeClr>
                  </a:solidFill>
                  <a:latin typeface="Calibri" pitchFamily="34" charset="0"/>
                  <a:cs typeface="Calibri" panose="020F0502020204030204" pitchFamily="34" charset="0"/>
                </a:rPr>
                <a:t>:</a:t>
              </a:r>
              <a:endParaRPr sz="960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a:solidFill>
                    <a:schemeClr val="bg1">
                      <a:lumMod val="50000"/>
                    </a:schemeClr>
                  </a:solidFill>
                  <a:latin typeface="Calibri" pitchFamily="34" charset="0"/>
                  <a:cs typeface="Calibri" panose="020F0502020204030204" pitchFamily="34" charset="0"/>
                </a:rPr>
                <a:t>To change the color theme, select the </a:t>
              </a:r>
              <a:r>
                <a:rPr lang="en-US" sz="6600" b="1" baseline="0">
                  <a:solidFill>
                    <a:schemeClr val="bg1">
                      <a:lumMod val="50000"/>
                    </a:schemeClr>
                  </a:solidFill>
                  <a:latin typeface="Calibri" pitchFamily="34" charset="0"/>
                  <a:cs typeface="Calibri" panose="020F0502020204030204" pitchFamily="34" charset="0"/>
                </a:rPr>
                <a:t>Design</a:t>
              </a:r>
              <a:r>
                <a:rPr lang="en-US" sz="6600" baseline="0">
                  <a:solidFill>
                    <a:schemeClr val="bg1">
                      <a:lumMod val="50000"/>
                    </a:schemeClr>
                  </a:solidFill>
                  <a:latin typeface="Calibri" pitchFamily="34" charset="0"/>
                  <a:cs typeface="Calibri" panose="020F0502020204030204" pitchFamily="34" charset="0"/>
                </a:rPr>
                <a:t> tab, then select the </a:t>
              </a:r>
              <a:r>
                <a:rPr lang="en-US" sz="6600" b="1" baseline="0">
                  <a:solidFill>
                    <a:schemeClr val="bg1">
                      <a:lumMod val="50000"/>
                    </a:schemeClr>
                  </a:solidFill>
                  <a:latin typeface="Calibri" pitchFamily="34" charset="0"/>
                  <a:cs typeface="Calibri" panose="020F0502020204030204" pitchFamily="34" charset="0"/>
                </a:rPr>
                <a:t>Colors</a:t>
              </a:r>
              <a:r>
                <a:rPr lang="en-US" sz="66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a:solidFill>
                    <a:schemeClr val="bg1">
                      <a:lumMod val="50000"/>
                    </a:schemeClr>
                  </a:solidFill>
                  <a:latin typeface="Calibri" pitchFamily="34" charset="0"/>
                  <a:cs typeface="Calibri" panose="020F0502020204030204" pitchFamily="34" charset="0"/>
                </a:rPr>
                <a:t>Once your poster file is ready, visit</a:t>
              </a:r>
              <a:r>
                <a:rPr lang="en-US" sz="6600" baseline="0">
                  <a:solidFill>
                    <a:schemeClr val="bg1">
                      <a:lumMod val="50000"/>
                    </a:schemeClr>
                  </a:solidFill>
                  <a:latin typeface="Calibri" pitchFamily="34" charset="0"/>
                  <a:cs typeface="Calibri" panose="020F0502020204030204" pitchFamily="34" charset="0"/>
                </a:rPr>
                <a:t> </a:t>
              </a:r>
              <a:r>
                <a:rPr lang="en-US" sz="6600" b="1" baseline="0">
                  <a:solidFill>
                    <a:schemeClr val="bg1">
                      <a:lumMod val="50000"/>
                    </a:schemeClr>
                  </a:solidFill>
                  <a:latin typeface="Calibri" pitchFamily="34" charset="0"/>
                  <a:cs typeface="Calibri" panose="020F0502020204030204" pitchFamily="34" charset="0"/>
                </a:rPr>
                <a:t>www.genigraphics.com</a:t>
              </a:r>
              <a:r>
                <a:rPr lang="en-US" sz="66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a:solidFill>
                    <a:schemeClr val="bg1">
                      <a:lumMod val="50000"/>
                    </a:schemeClr>
                  </a:solidFill>
                  <a:latin typeface="Calibri" pitchFamily="34" charset="0"/>
                  <a:cs typeface="Calibri" panose="020F0502020204030204" pitchFamily="34" charset="0"/>
                </a:rPr>
                <a:t>US and Canada:  1-800-790-4001</a:t>
              </a:r>
              <a:br>
                <a:rPr lang="en-US" sz="6600" baseline="0">
                  <a:solidFill>
                    <a:schemeClr val="bg1">
                      <a:lumMod val="50000"/>
                    </a:schemeClr>
                  </a:solidFill>
                  <a:latin typeface="Calibri" pitchFamily="34" charset="0"/>
                  <a:cs typeface="Calibri" panose="020F0502020204030204" pitchFamily="34" charset="0"/>
                </a:rPr>
              </a:br>
              <a:r>
                <a:rPr lang="en-US" sz="66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a:solidFill>
                    <a:schemeClr val="bg1">
                      <a:lumMod val="50000"/>
                    </a:schemeClr>
                  </a:solidFill>
                  <a:latin typeface="Calibri" pitchFamily="34" charset="0"/>
                  <a:cs typeface="Calibri" panose="020F0502020204030204" pitchFamily="34" charset="0"/>
                </a:rPr>
              </a:br>
              <a:r>
                <a:rPr lang="en-US" sz="48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422450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36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86088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87345" y="7510880"/>
            <a:ext cx="26910792" cy="18726912"/>
          </a:xfrm>
        </p:spPr>
        <p:txBody>
          <a:bodyPr anchor="b">
            <a:noAutofit/>
          </a:bodyPr>
          <a:lstStyle>
            <a:lvl1pPr algn="ctr">
              <a:lnSpc>
                <a:spcPct val="85000"/>
              </a:lnSpc>
              <a:defRPr sz="21600" b="0" cap="all" baseline="0"/>
            </a:lvl1pPr>
          </a:lstStyle>
          <a:p>
            <a:r>
              <a:rPr lang="en-US"/>
              <a:t>Click to edit Master title style</a:t>
            </a:r>
          </a:p>
        </p:txBody>
      </p:sp>
      <p:sp>
        <p:nvSpPr>
          <p:cNvPr id="3" name="Text Placeholder 2"/>
          <p:cNvSpPr>
            <a:spLocks noGrp="1"/>
          </p:cNvSpPr>
          <p:nvPr>
            <p:ph type="body" idx="1"/>
          </p:nvPr>
        </p:nvSpPr>
        <p:spPr>
          <a:xfrm>
            <a:off x="4616806" y="26588928"/>
            <a:ext cx="23676559" cy="8728358"/>
          </a:xfrm>
        </p:spPr>
        <p:txBody>
          <a:bodyPr anchor="t">
            <a:normAutofit/>
          </a:bodyPr>
          <a:lstStyle>
            <a:lvl1pPr marL="0" indent="0" algn="ctr">
              <a:buNone/>
              <a:defRPr sz="6480">
                <a:solidFill>
                  <a:schemeClr val="accent1"/>
                </a:solidFill>
              </a:defRPr>
            </a:lvl1pPr>
            <a:lvl2pPr marL="1234440" indent="0">
              <a:buNone/>
              <a:defRPr sz="4860">
                <a:solidFill>
                  <a:schemeClr val="tx1">
                    <a:tint val="75000"/>
                  </a:schemeClr>
                </a:solidFill>
              </a:defRPr>
            </a:lvl2pPr>
            <a:lvl3pPr marL="2468880" indent="0">
              <a:buNone/>
              <a:defRPr sz="4320">
                <a:solidFill>
                  <a:schemeClr val="tx1">
                    <a:tint val="75000"/>
                  </a:schemeClr>
                </a:solidFill>
              </a:defRPr>
            </a:lvl3pPr>
            <a:lvl4pPr marL="3703320" indent="0">
              <a:buNone/>
              <a:defRPr sz="3780">
                <a:solidFill>
                  <a:schemeClr val="tx1">
                    <a:tint val="75000"/>
                  </a:schemeClr>
                </a:solidFill>
              </a:defRPr>
            </a:lvl4pPr>
            <a:lvl5pPr marL="4937760" indent="0">
              <a:buNone/>
              <a:defRPr sz="3780">
                <a:solidFill>
                  <a:schemeClr val="tx1">
                    <a:tint val="75000"/>
                  </a:schemeClr>
                </a:solidFill>
              </a:defRPr>
            </a:lvl5pPr>
            <a:lvl6pPr marL="6172200" indent="0">
              <a:buNone/>
              <a:defRPr sz="3780">
                <a:solidFill>
                  <a:schemeClr val="tx1">
                    <a:tint val="75000"/>
                  </a:schemeClr>
                </a:solidFill>
              </a:defRPr>
            </a:lvl6pPr>
            <a:lvl7pPr marL="7406640" indent="0">
              <a:buNone/>
              <a:defRPr sz="3780">
                <a:solidFill>
                  <a:schemeClr val="tx1">
                    <a:tint val="75000"/>
                  </a:schemeClr>
                </a:solidFill>
              </a:defRPr>
            </a:lvl7pPr>
            <a:lvl8pPr marL="8641080" indent="0">
              <a:buNone/>
              <a:defRPr sz="3780">
                <a:solidFill>
                  <a:schemeClr val="tx1">
                    <a:tint val="75000"/>
                  </a:schemeClr>
                </a:solidFill>
              </a:defRPr>
            </a:lvl8pPr>
            <a:lvl9pPr marL="9875520"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cxnSp>
        <p:nvCxnSpPr>
          <p:cNvPr id="7" name="Straight Connector 6"/>
          <p:cNvCxnSpPr/>
          <p:nvPr/>
        </p:nvCxnSpPr>
        <p:spPr>
          <a:xfrm>
            <a:off x="5349242" y="25730611"/>
            <a:ext cx="2221992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0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86100" y="13167354"/>
            <a:ext cx="12838176" cy="25749504"/>
          </a:xfrm>
        </p:spPr>
        <p:txBody>
          <a:bodyPr/>
          <a:lstStyle>
            <a:lvl1pPr>
              <a:defRPr sz="5940"/>
            </a:lvl1pPr>
            <a:lvl2pPr>
              <a:defRPr sz="5400"/>
            </a:lvl2pPr>
            <a:lvl3pPr>
              <a:defRPr sz="486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922552" y="13167360"/>
            <a:ext cx="12838176" cy="25749504"/>
          </a:xfrm>
        </p:spPr>
        <p:txBody>
          <a:bodyPr/>
          <a:lstStyle>
            <a:lvl1pPr>
              <a:defRPr sz="5940"/>
            </a:lvl1pPr>
            <a:lvl2pPr>
              <a:defRPr sz="5400"/>
            </a:lvl2pPr>
            <a:lvl3pPr>
              <a:defRPr sz="486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D6BDF-9D0E-4E2B-85B8-D8F4790360C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4094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086100" y="12809670"/>
            <a:ext cx="12838176" cy="4974336"/>
          </a:xfrm>
        </p:spPr>
        <p:txBody>
          <a:bodyPr anchor="ctr"/>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3086100" y="17417491"/>
            <a:ext cx="12838176" cy="21652992"/>
          </a:xfrm>
        </p:spPr>
        <p:txBody>
          <a:bodyPr/>
          <a:lstStyle>
            <a:lvl1pPr>
              <a:defRPr sz="5940"/>
            </a:lvl1pPr>
            <a:lvl2pPr>
              <a:defRPr sz="5400"/>
            </a:lvl2pPr>
            <a:lvl3pPr>
              <a:defRPr sz="486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926768" y="12793805"/>
            <a:ext cx="12838176" cy="4974336"/>
          </a:xfrm>
        </p:spPr>
        <p:txBody>
          <a:bodyPr anchor="ctr"/>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6926768" y="17403661"/>
            <a:ext cx="12838176" cy="21652992"/>
          </a:xfrm>
        </p:spPr>
        <p:txBody>
          <a:bodyPr/>
          <a:lstStyle>
            <a:lvl1pPr>
              <a:defRPr sz="5940"/>
            </a:lvl1pPr>
            <a:lvl2pPr>
              <a:defRPr sz="5400"/>
            </a:lvl2pPr>
            <a:lvl3pPr>
              <a:defRPr sz="486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D6BDF-9D0E-4E2B-85B8-D8F4790360C9}"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64087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37949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45654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86100" y="7022592"/>
            <a:ext cx="10204704" cy="11119104"/>
          </a:xfrm>
        </p:spPr>
        <p:txBody>
          <a:bodyPr anchor="b">
            <a:noAutofit/>
          </a:bodyPr>
          <a:lstStyle>
            <a:lvl1pPr>
              <a:lnSpc>
                <a:spcPct val="90000"/>
              </a:lnSpc>
              <a:defRPr sz="10800" b="0"/>
            </a:lvl1pPr>
          </a:lstStyle>
          <a:p>
            <a:r>
              <a:rPr lang="en-US"/>
              <a:t>Click to edit Master title style</a:t>
            </a:r>
          </a:p>
        </p:txBody>
      </p:sp>
      <p:sp>
        <p:nvSpPr>
          <p:cNvPr id="3" name="Content Placeholder 2"/>
          <p:cNvSpPr>
            <a:spLocks noGrp="1"/>
          </p:cNvSpPr>
          <p:nvPr>
            <p:ph idx="1"/>
          </p:nvPr>
        </p:nvSpPr>
        <p:spPr>
          <a:xfrm>
            <a:off x="14865530" y="7022592"/>
            <a:ext cx="14938697" cy="29846016"/>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86100" y="18141696"/>
            <a:ext cx="10204704" cy="18726912"/>
          </a:xfrm>
        </p:spPr>
        <p:txBody>
          <a:bodyPr>
            <a:normAutofit/>
          </a:bodyPr>
          <a:lstStyle>
            <a:lvl1pPr marL="0" indent="0">
              <a:lnSpc>
                <a:spcPct val="100000"/>
              </a:lnSpc>
              <a:spcBef>
                <a:spcPts val="2880"/>
              </a:spcBef>
              <a:buNone/>
              <a:defRPr sz="459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73309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86100" y="7022592"/>
            <a:ext cx="10204704" cy="11119104"/>
          </a:xfrm>
        </p:spPr>
        <p:txBody>
          <a:bodyPr anchor="b">
            <a:noAutofit/>
          </a:bodyPr>
          <a:lstStyle>
            <a:lvl1pPr>
              <a:lnSpc>
                <a:spcPct val="90000"/>
              </a:lnSpc>
              <a:defRPr sz="10800" b="0"/>
            </a:lvl1pPr>
          </a:lstStyle>
          <a:p>
            <a:r>
              <a:rPr lang="en-US"/>
              <a:t>Click to edit Master title style</a:t>
            </a:r>
          </a:p>
        </p:txBody>
      </p:sp>
      <p:sp>
        <p:nvSpPr>
          <p:cNvPr id="3" name="Picture Placeholder 2"/>
          <p:cNvSpPr>
            <a:spLocks noGrp="1" noChangeAspect="1"/>
          </p:cNvSpPr>
          <p:nvPr>
            <p:ph type="pic" idx="1"/>
          </p:nvPr>
        </p:nvSpPr>
        <p:spPr>
          <a:xfrm>
            <a:off x="14468787" y="6847024"/>
            <a:ext cx="15327731" cy="29728979"/>
          </a:xfrm>
        </p:spPr>
        <p:txBody>
          <a:bodyPr lIns="274320" tIns="182880" anchor="t">
            <a:normAutofit/>
          </a:bodyPr>
          <a:lstStyle>
            <a:lvl1pPr marL="0" indent="0">
              <a:buNone/>
              <a:defRPr sz="756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a:t>Click icon to add picture</a:t>
            </a:r>
          </a:p>
        </p:txBody>
      </p:sp>
      <p:sp>
        <p:nvSpPr>
          <p:cNvPr id="4" name="Text Placeholder 3"/>
          <p:cNvSpPr>
            <a:spLocks noGrp="1"/>
          </p:cNvSpPr>
          <p:nvPr>
            <p:ph type="body" sz="half" idx="2"/>
          </p:nvPr>
        </p:nvSpPr>
        <p:spPr>
          <a:xfrm>
            <a:off x="3086100" y="18141696"/>
            <a:ext cx="10204704" cy="18434304"/>
          </a:xfrm>
        </p:spPr>
        <p:txBody>
          <a:bodyPr>
            <a:normAutofit/>
          </a:bodyPr>
          <a:lstStyle>
            <a:lvl1pPr marL="0" indent="0">
              <a:lnSpc>
                <a:spcPct val="100000"/>
              </a:lnSpc>
              <a:spcBef>
                <a:spcPts val="2880"/>
              </a:spcBef>
              <a:buNone/>
              <a:defRPr sz="459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75509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58368" y="1170432"/>
            <a:ext cx="31601664" cy="4155033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086100" y="3901440"/>
            <a:ext cx="26663904" cy="86807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86105" y="13167360"/>
            <a:ext cx="26656751" cy="25847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86089" y="39832509"/>
            <a:ext cx="6288502" cy="2336800"/>
          </a:xfrm>
          <a:prstGeom prst="rect">
            <a:avLst/>
          </a:prstGeom>
        </p:spPr>
        <p:txBody>
          <a:bodyPr vert="horz" lIns="91440" tIns="45720" rIns="91440" bIns="45720" rtlCol="0" anchor="ctr"/>
          <a:lstStyle>
            <a:lvl1pPr algn="l">
              <a:defRPr sz="3600">
                <a:solidFill>
                  <a:schemeClr val="accent1"/>
                </a:solidFill>
              </a:defRPr>
            </a:lvl1pPr>
          </a:lstStyle>
          <a:p>
            <a:fld id="{985D6BDF-9D0E-4E2B-85B8-D8F4790360C9}" type="datetimeFigureOut">
              <a:rPr lang="en-US" smtClean="0"/>
              <a:t>8/16/2023</a:t>
            </a:fld>
            <a:endParaRPr lang="en-US"/>
          </a:p>
        </p:txBody>
      </p:sp>
      <p:sp>
        <p:nvSpPr>
          <p:cNvPr id="5" name="Footer Placeholder 4"/>
          <p:cNvSpPr>
            <a:spLocks noGrp="1"/>
          </p:cNvSpPr>
          <p:nvPr>
            <p:ph type="ftr" sz="quarter" idx="3"/>
          </p:nvPr>
        </p:nvSpPr>
        <p:spPr>
          <a:xfrm>
            <a:off x="10662701" y="39832509"/>
            <a:ext cx="12737992" cy="2336800"/>
          </a:xfrm>
          <a:prstGeom prst="rect">
            <a:avLst/>
          </a:prstGeom>
        </p:spPr>
        <p:txBody>
          <a:bodyPr vert="horz" lIns="91440" tIns="45720" rIns="91440" bIns="45720" rtlCol="0" anchor="ctr"/>
          <a:lstStyle>
            <a:lvl1pPr algn="ctr">
              <a:defRPr sz="3600">
                <a:solidFill>
                  <a:schemeClr val="accent1"/>
                </a:solidFill>
              </a:defRPr>
            </a:lvl1pPr>
          </a:lstStyle>
          <a:p>
            <a:endParaRPr lang="en-US"/>
          </a:p>
        </p:txBody>
      </p:sp>
      <p:sp>
        <p:nvSpPr>
          <p:cNvPr id="6" name="Slide Number Placeholder 5"/>
          <p:cNvSpPr>
            <a:spLocks noGrp="1"/>
          </p:cNvSpPr>
          <p:nvPr>
            <p:ph type="sldNum" sz="quarter" idx="4"/>
          </p:nvPr>
        </p:nvSpPr>
        <p:spPr>
          <a:xfrm>
            <a:off x="25189735" y="39832509"/>
            <a:ext cx="4606787" cy="2336800"/>
          </a:xfrm>
          <a:prstGeom prst="rect">
            <a:avLst/>
          </a:prstGeom>
        </p:spPr>
        <p:txBody>
          <a:bodyPr vert="horz" lIns="91440" tIns="45720" rIns="91440" bIns="45720" rtlCol="0" anchor="ctr"/>
          <a:lstStyle>
            <a:lvl1pPr algn="r">
              <a:defRPr sz="3600">
                <a:solidFill>
                  <a:schemeClr val="accent1"/>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3429245513"/>
      </p:ext>
    </p:extLst>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 id="2147484828" r:id="rId12"/>
  </p:sldLayoutIdLst>
  <p:txStyles>
    <p:titleStyle>
      <a:lvl1pPr algn="l" defTabSz="2468880" rtl="0" eaLnBrk="1" latinLnBrk="0" hangingPunct="1">
        <a:lnSpc>
          <a:spcPct val="90000"/>
        </a:lnSpc>
        <a:spcBef>
          <a:spcPct val="0"/>
        </a:spcBef>
        <a:buNone/>
        <a:defRPr sz="14400" kern="1200">
          <a:solidFill>
            <a:schemeClr val="accent1"/>
          </a:solidFill>
          <a:latin typeface="+mj-lt"/>
          <a:ea typeface="+mj-ea"/>
          <a:cs typeface="+mj-cs"/>
        </a:defRPr>
      </a:lvl1pPr>
    </p:titleStyle>
    <p:bodyStyle>
      <a:lvl1pPr marL="617220" indent="-493776" algn="l" defTabSz="2468880" rtl="0" eaLnBrk="1" latinLnBrk="0" hangingPunct="1">
        <a:lnSpc>
          <a:spcPct val="90000"/>
        </a:lnSpc>
        <a:spcBef>
          <a:spcPts val="3600"/>
        </a:spcBef>
        <a:buClr>
          <a:schemeClr val="accent1"/>
        </a:buClr>
        <a:buSzPct val="80000"/>
        <a:buFont typeface="Corbel" pitchFamily="34" charset="0"/>
        <a:buChar char="•"/>
        <a:defRPr sz="7200" kern="1200">
          <a:solidFill>
            <a:schemeClr val="accent1"/>
          </a:solidFill>
          <a:latin typeface="+mn-lt"/>
          <a:ea typeface="+mn-ea"/>
          <a:cs typeface="+mn-cs"/>
        </a:defRPr>
      </a:lvl1pPr>
      <a:lvl2pPr marL="1234440" indent="-493776"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6480" kern="1200">
          <a:solidFill>
            <a:schemeClr val="accent1"/>
          </a:solidFill>
          <a:latin typeface="+mn-lt"/>
          <a:ea typeface="+mn-ea"/>
          <a:cs typeface="+mn-cs"/>
        </a:defRPr>
      </a:lvl2pPr>
      <a:lvl3pPr marL="1975104" indent="-493776"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760" kern="1200">
          <a:solidFill>
            <a:schemeClr val="accent1"/>
          </a:solidFill>
          <a:latin typeface="+mn-lt"/>
          <a:ea typeface="+mn-ea"/>
          <a:cs typeface="+mn-cs"/>
        </a:defRPr>
      </a:lvl3pPr>
      <a:lvl4pPr marL="2715768" indent="-493776"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4pPr>
      <a:lvl5pPr marL="3312432" indent="-493776"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5pPr>
      <a:lvl6pPr marL="3960000" indent="-617220"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6pPr>
      <a:lvl7pPr marL="4680000" indent="-617220"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7pPr>
      <a:lvl8pPr marL="5400000" indent="-617220"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8pPr>
      <a:lvl9pPr marL="6120000" indent="-617220" algn="l" defTabSz="2468880" rtl="0" eaLnBrk="1" latinLnBrk="0" hangingPunct="1">
        <a:lnSpc>
          <a:spcPct val="90000"/>
        </a:lnSpc>
        <a:spcBef>
          <a:spcPts val="540"/>
        </a:spcBef>
        <a:spcAft>
          <a:spcPts val="1080"/>
        </a:spcAft>
        <a:buClr>
          <a:schemeClr val="accent1"/>
        </a:buClr>
        <a:buSzPct val="80000"/>
        <a:buFont typeface="Corbel" pitchFamily="34" charset="0"/>
        <a:buChar char="•"/>
        <a:defRPr sz="5040" kern="1200">
          <a:solidFill>
            <a:schemeClr val="accent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645821" y="206253"/>
            <a:ext cx="2235936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rtl="0">
              <a:spcBef>
                <a:spcPts val="0"/>
              </a:spcBef>
              <a:spcAft>
                <a:spcPts val="0"/>
              </a:spcAft>
            </a:pPr>
            <a:r>
              <a:rPr lang="en-US" sz="8600" b="1" i="0" u="none" strike="noStrike">
                <a:solidFill>
                  <a:schemeClr val="accent3">
                    <a:lumMod val="20000"/>
                    <a:lumOff val="80000"/>
                  </a:schemeClr>
                </a:solidFill>
                <a:effectLst/>
                <a:latin typeface="Arial" panose="020B0604020202020204" pitchFamily="34" charset="0"/>
              </a:rPr>
              <a:t>Understanding differences in avian biodiversity across varying environments</a:t>
            </a:r>
            <a:br>
              <a:rPr lang="en-US" sz="7200"/>
            </a:br>
            <a:endParaRPr lang="en-US" sz="8600" b="1">
              <a:solidFill>
                <a:schemeClr val="accent3">
                  <a:lumMod val="20000"/>
                  <a:lumOff val="80000"/>
                </a:schemeClr>
              </a:solidFill>
              <a:latin typeface="Arial" panose="020B0604020202020204" pitchFamily="34" charset="0"/>
              <a:cs typeface="Arial" panose="020B0604020202020204" pitchFamily="34" charset="0"/>
            </a:endParaRPr>
          </a:p>
        </p:txBody>
      </p:sp>
      <p:sp>
        <p:nvSpPr>
          <p:cNvPr id="5" name="Text Box 123"/>
          <p:cNvSpPr txBox="1">
            <a:spLocks noChangeArrowheads="1"/>
          </p:cNvSpPr>
          <p:nvPr/>
        </p:nvSpPr>
        <p:spPr bwMode="auto">
          <a:xfrm>
            <a:off x="-107664" y="4868161"/>
            <a:ext cx="33133728" cy="117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rtl="0">
              <a:spcBef>
                <a:spcPts val="0"/>
              </a:spcBef>
              <a:spcAft>
                <a:spcPts val="0"/>
              </a:spcAft>
            </a:pPr>
            <a:r>
              <a:rPr lang="en-US" sz="5200" b="1" i="0" u="none" strike="noStrike">
                <a:solidFill>
                  <a:schemeClr val="accent3">
                    <a:lumMod val="20000"/>
                    <a:lumOff val="80000"/>
                  </a:schemeClr>
                </a:solidFill>
                <a:effectLst/>
                <a:latin typeface="Arial" panose="020B0604020202020204" pitchFamily="34" charset="0"/>
                <a:cs typeface="Arial" panose="020B0604020202020204" pitchFamily="34" charset="0"/>
              </a:rPr>
              <a:t>Arantza Lira</a:t>
            </a:r>
            <a:r>
              <a:rPr lang="en-US" sz="5200">
                <a:solidFill>
                  <a:schemeClr val="accent3">
                    <a:lumMod val="20000"/>
                    <a:lumOff val="80000"/>
                  </a:schemeClr>
                </a:solidFill>
                <a:latin typeface="Arial" panose="020B0604020202020204" pitchFamily="34" charset="0"/>
                <a:cs typeface="Arial" panose="020B0604020202020204" pitchFamily="34" charset="0"/>
              </a:rPr>
              <a:t>, </a:t>
            </a:r>
            <a:r>
              <a:rPr lang="en-US" sz="5200" b="1" i="0" u="none" strike="noStrike">
                <a:solidFill>
                  <a:schemeClr val="accent3">
                    <a:lumMod val="20000"/>
                    <a:lumOff val="80000"/>
                  </a:schemeClr>
                </a:solidFill>
                <a:effectLst/>
                <a:latin typeface="Arial" panose="020B0604020202020204" pitchFamily="34" charset="0"/>
                <a:cs typeface="Arial" panose="020B0604020202020204" pitchFamily="34" charset="0"/>
              </a:rPr>
              <a:t>Katherine </a:t>
            </a:r>
            <a:r>
              <a:rPr lang="en-US" sz="5200" b="1" i="0" u="none" strike="noStrike" err="1">
                <a:solidFill>
                  <a:schemeClr val="accent3">
                    <a:lumMod val="20000"/>
                    <a:lumOff val="80000"/>
                  </a:schemeClr>
                </a:solidFill>
                <a:effectLst/>
                <a:latin typeface="Arial" panose="020B0604020202020204" pitchFamily="34" charset="0"/>
                <a:cs typeface="Arial" panose="020B0604020202020204" pitchFamily="34" charset="0"/>
              </a:rPr>
              <a:t>Arauz</a:t>
            </a:r>
            <a:r>
              <a:rPr lang="en-US" sz="5200" b="1" i="0" u="none" strike="noStrike">
                <a:solidFill>
                  <a:schemeClr val="accent3">
                    <a:lumMod val="20000"/>
                    <a:lumOff val="80000"/>
                  </a:schemeClr>
                </a:solidFill>
                <a:effectLst/>
                <a:latin typeface="Arial" panose="020B0604020202020204" pitchFamily="34" charset="0"/>
                <a:cs typeface="Arial" panose="020B0604020202020204" pitchFamily="34" charset="0"/>
              </a:rPr>
              <a:t> Ponce</a:t>
            </a:r>
            <a:r>
              <a:rPr lang="en-US" sz="5200">
                <a:solidFill>
                  <a:schemeClr val="accent3">
                    <a:lumMod val="20000"/>
                    <a:lumOff val="80000"/>
                  </a:schemeClr>
                </a:solidFill>
                <a:latin typeface="Arial" panose="020B0604020202020204" pitchFamily="34" charset="0"/>
                <a:cs typeface="Arial" panose="020B0604020202020204" pitchFamily="34" charset="0"/>
              </a:rPr>
              <a:t>, </a:t>
            </a:r>
            <a:r>
              <a:rPr lang="en-US" sz="5200" b="1" i="0" u="none" strike="noStrike">
                <a:solidFill>
                  <a:schemeClr val="accent3">
                    <a:lumMod val="20000"/>
                    <a:lumOff val="80000"/>
                  </a:schemeClr>
                </a:solidFill>
                <a:effectLst/>
                <a:latin typeface="Arial" panose="020B0604020202020204" pitchFamily="34" charset="0"/>
                <a:cs typeface="Arial" panose="020B0604020202020204" pitchFamily="34" charset="0"/>
              </a:rPr>
              <a:t>Ruth Bennet, PhD</a:t>
            </a:r>
            <a:r>
              <a:rPr lang="en-US" sz="5200">
                <a:solidFill>
                  <a:schemeClr val="accent3">
                    <a:lumMod val="20000"/>
                    <a:lumOff val="80000"/>
                  </a:schemeClr>
                </a:solidFill>
                <a:latin typeface="Arial" panose="020B0604020202020204" pitchFamily="34" charset="0"/>
                <a:cs typeface="Arial" panose="020B0604020202020204" pitchFamily="34" charset="0"/>
              </a:rPr>
              <a:t>, </a:t>
            </a:r>
            <a:r>
              <a:rPr lang="en-US" sz="5200" b="1" i="0" u="none" strike="noStrike">
                <a:solidFill>
                  <a:schemeClr val="accent3">
                    <a:lumMod val="20000"/>
                    <a:lumOff val="80000"/>
                  </a:schemeClr>
                </a:solidFill>
                <a:effectLst/>
                <a:latin typeface="Arial" panose="020B0604020202020204" pitchFamily="34" charset="0"/>
                <a:cs typeface="Arial" panose="020B0604020202020204" pitchFamily="34" charset="0"/>
              </a:rPr>
              <a:t>Alexander E. White, PhD, Mario Castellanos</a:t>
            </a:r>
            <a:endParaRPr lang="en-US" sz="5200" b="0">
              <a:solidFill>
                <a:schemeClr val="accent3">
                  <a:lumMod val="20000"/>
                  <a:lumOff val="80000"/>
                </a:schemeClr>
              </a:solidFill>
              <a:effectLst/>
              <a:latin typeface="Arial" panose="020B0604020202020204" pitchFamily="34" charset="0"/>
              <a:cs typeface="Arial" panose="020B0604020202020204" pitchFamily="34" charset="0"/>
            </a:endParaRPr>
          </a:p>
          <a:p>
            <a:br>
              <a:rPr lang="en-US" sz="5600">
                <a:latin typeface="Arial" panose="020B0604020202020204" pitchFamily="34" charset="0"/>
                <a:cs typeface="Arial" panose="020B0604020202020204" pitchFamily="34" charset="0"/>
              </a:rPr>
            </a:br>
            <a:endParaRPr lang="en-US" sz="5600">
              <a:solidFill>
                <a:schemeClr val="accent3">
                  <a:lumMod val="20000"/>
                  <a:lumOff val="80000"/>
                </a:schemeClr>
              </a:solidFill>
              <a:latin typeface="Arial" panose="020B0604020202020204" pitchFamily="34" charset="0"/>
              <a:cs typeface="Arial" panose="020B0604020202020204" pitchFamily="34" charset="0"/>
            </a:endParaRPr>
          </a:p>
        </p:txBody>
      </p:sp>
      <p:sp>
        <p:nvSpPr>
          <p:cNvPr id="24" name="TextBox 23"/>
          <p:cNvSpPr txBox="1"/>
          <p:nvPr/>
        </p:nvSpPr>
        <p:spPr>
          <a:xfrm>
            <a:off x="1828800" y="40050719"/>
            <a:ext cx="6618735" cy="2062103"/>
          </a:xfrm>
          <a:prstGeom prst="rect">
            <a:avLst/>
          </a:prstGeom>
          <a:solidFill>
            <a:schemeClr val="accent1">
              <a:lumMod val="40000"/>
              <a:lumOff val="60000"/>
            </a:schemeClr>
          </a:solidFill>
        </p:spPr>
        <p:txBody>
          <a:bodyPr wrap="none" rtlCol="0">
            <a:spAutoFit/>
          </a:bodyPr>
          <a:lstStyle/>
          <a:p>
            <a:r>
              <a:rPr lang="en-US" sz="3200"/>
              <a:t>Arantza Lira</a:t>
            </a:r>
          </a:p>
          <a:p>
            <a:r>
              <a:rPr lang="en-US" sz="3200"/>
              <a:t>University of California, Santa Barbara</a:t>
            </a:r>
          </a:p>
          <a:p>
            <a:r>
              <a:rPr lang="en-US" sz="3200"/>
              <a:t>Email: alira@ucsb.edu</a:t>
            </a:r>
          </a:p>
          <a:p>
            <a:r>
              <a:rPr lang="en-US" sz="3200"/>
              <a:t>Phone: (442)-235-4737</a:t>
            </a:r>
          </a:p>
        </p:txBody>
      </p:sp>
      <p:sp>
        <p:nvSpPr>
          <p:cNvPr id="25" name="TextBox 24"/>
          <p:cNvSpPr txBox="1"/>
          <p:nvPr/>
        </p:nvSpPr>
        <p:spPr>
          <a:xfrm>
            <a:off x="1828800" y="38862000"/>
            <a:ext cx="2638671" cy="1015663"/>
          </a:xfrm>
          <a:prstGeom prst="rect">
            <a:avLst/>
          </a:prstGeom>
          <a:noFill/>
        </p:spPr>
        <p:txBody>
          <a:bodyPr wrap="none" rtlCol="0">
            <a:spAutoFit/>
          </a:bodyPr>
          <a:lstStyle/>
          <a:p>
            <a:r>
              <a:rPr lang="en-US" sz="6000" b="1"/>
              <a:t>Contact</a:t>
            </a:r>
          </a:p>
        </p:txBody>
      </p:sp>
      <p:sp>
        <p:nvSpPr>
          <p:cNvPr id="27" name="TextBox 26"/>
          <p:cNvSpPr txBox="1"/>
          <p:nvPr/>
        </p:nvSpPr>
        <p:spPr>
          <a:xfrm>
            <a:off x="10071020" y="38862000"/>
            <a:ext cx="6391493" cy="1015663"/>
          </a:xfrm>
          <a:prstGeom prst="rect">
            <a:avLst/>
          </a:prstGeom>
          <a:noFill/>
        </p:spPr>
        <p:txBody>
          <a:bodyPr wrap="none" rtlCol="0">
            <a:spAutoFit/>
          </a:bodyPr>
          <a:lstStyle/>
          <a:p>
            <a:r>
              <a:rPr lang="en-US" sz="6000" b="1"/>
              <a:t>Acknowledgments</a:t>
            </a:r>
          </a:p>
        </p:txBody>
      </p:sp>
      <p:sp>
        <p:nvSpPr>
          <p:cNvPr id="33" name="Rectangle 32"/>
          <p:cNvSpPr/>
          <p:nvPr/>
        </p:nvSpPr>
        <p:spPr>
          <a:xfrm>
            <a:off x="1796716" y="6132548"/>
            <a:ext cx="15028788"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a:solidFill>
                  <a:schemeClr val="accent3">
                    <a:lumMod val="20000"/>
                    <a:lumOff val="80000"/>
                  </a:schemeClr>
                </a:solidFill>
              </a:rPr>
              <a:t>Introduction</a:t>
            </a:r>
          </a:p>
        </p:txBody>
      </p:sp>
      <p:sp>
        <p:nvSpPr>
          <p:cNvPr id="13" name="Text Box 192"/>
          <p:cNvSpPr txBox="1">
            <a:spLocks noChangeArrowheads="1"/>
          </p:cNvSpPr>
          <p:nvPr/>
        </p:nvSpPr>
        <p:spPr bwMode="auto">
          <a:xfrm>
            <a:off x="1828800" y="12530290"/>
            <a:ext cx="15028788" cy="381642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914400" indent="-457200">
              <a:buFont typeface="Arial" panose="020B0604020202020204" pitchFamily="34" charset="0"/>
              <a:buChar char="•"/>
            </a:pPr>
            <a:r>
              <a:rPr lang="en-US" sz="2800">
                <a:latin typeface="Arial" panose="020B0604020202020204" pitchFamily="34" charset="0"/>
                <a:cs typeface="Arial" panose="020B0604020202020204" pitchFamily="34" charset="0"/>
              </a:rPr>
              <a:t>Grad student (KP) used bird identification tools and observations to gather data through point counts in Panama. The AVONET global trait dataset included measurements and details about various bird species.</a:t>
            </a:r>
          </a:p>
          <a:p>
            <a:pPr marL="457200"/>
            <a:endParaRPr lang="en-US" sz="2800">
              <a:latin typeface="Arial" panose="020B0604020202020204" pitchFamily="34" charset="0"/>
              <a:cs typeface="Arial" panose="020B0604020202020204" pitchFamily="34" charset="0"/>
            </a:endParaRPr>
          </a:p>
          <a:p>
            <a:pPr marL="914400" indent="-457200">
              <a:buFont typeface="Arial" panose="020B0604020202020204" pitchFamily="34" charset="0"/>
              <a:buChar char="•"/>
            </a:pPr>
            <a:r>
              <a:rPr lang="en-US" sz="2800" b="0" i="0" u="none" strike="noStrike">
                <a:effectLst/>
                <a:latin typeface="Arial" panose="020B0604020202020204" pitchFamily="34" charset="0"/>
                <a:cs typeface="Arial" panose="020B0604020202020204" pitchFamily="34" charset="0"/>
              </a:rPr>
              <a:t>The data includes information about the habitat, including details about the vegetation, the types of birds present, their features, and other ecological measurements.</a:t>
            </a:r>
          </a:p>
          <a:p>
            <a:pPr marL="457200"/>
            <a:endParaRPr lang="en-US" sz="2800" b="0">
              <a:effectLst/>
              <a:latin typeface="Arial" panose="020B0604020202020204" pitchFamily="34" charset="0"/>
              <a:cs typeface="Arial" panose="020B0604020202020204" pitchFamily="34" charset="0"/>
            </a:endParaRPr>
          </a:p>
          <a:p>
            <a:pPr marL="914400" indent="-457200" rtl="0">
              <a:spcBef>
                <a:spcPts val="0"/>
              </a:spcBef>
              <a:spcAft>
                <a:spcPts val="0"/>
              </a:spcAft>
              <a:buFont typeface="Arial" panose="020B0604020202020204" pitchFamily="34" charset="0"/>
              <a:buChar char="•"/>
            </a:pPr>
            <a:r>
              <a:rPr lang="en-US" sz="2800" b="0" i="0" u="none" strike="noStrike">
                <a:effectLst/>
                <a:latin typeface="Arial" panose="020B0604020202020204" pitchFamily="34" charset="0"/>
                <a:cs typeface="Arial" panose="020B0604020202020204" pitchFamily="34" charset="0"/>
              </a:rPr>
              <a:t>I conducted a statistical analysis using RStudio and the </a:t>
            </a:r>
            <a:r>
              <a:rPr lang="en-US" sz="2800" b="0" i="0" u="none" strike="noStrike" err="1">
                <a:effectLst/>
                <a:latin typeface="Arial" panose="020B0604020202020204" pitchFamily="34" charset="0"/>
                <a:cs typeface="Arial" panose="020B0604020202020204" pitchFamily="34" charset="0"/>
              </a:rPr>
              <a:t>mFD</a:t>
            </a:r>
            <a:r>
              <a:rPr lang="en-US" sz="2800" b="0" i="0" u="none" strike="noStrike">
                <a:effectLst/>
                <a:latin typeface="Arial" panose="020B0604020202020204" pitchFamily="34" charset="0"/>
                <a:cs typeface="Arial" panose="020B0604020202020204" pitchFamily="34" charset="0"/>
              </a:rPr>
              <a:t> package</a:t>
            </a:r>
            <a:endParaRPr lang="en-US" sz="2800" b="0">
              <a:effectLst/>
              <a:latin typeface="+mn-lt"/>
            </a:endParaRPr>
          </a:p>
        </p:txBody>
      </p:sp>
      <p:sp>
        <p:nvSpPr>
          <p:cNvPr id="34" name="Rectangle 33"/>
          <p:cNvSpPr/>
          <p:nvPr/>
        </p:nvSpPr>
        <p:spPr>
          <a:xfrm>
            <a:off x="1828800" y="11534627"/>
            <a:ext cx="15028788"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a:solidFill>
                  <a:schemeClr val="accent3">
                    <a:lumMod val="20000"/>
                    <a:lumOff val="80000"/>
                  </a:schemeClr>
                </a:solidFill>
              </a:rPr>
              <a:t>Methods and Materials</a:t>
            </a:r>
          </a:p>
        </p:txBody>
      </p:sp>
      <p:sp>
        <p:nvSpPr>
          <p:cNvPr id="14" name="Text Box 193"/>
          <p:cNvSpPr txBox="1">
            <a:spLocks noChangeArrowheads="1"/>
          </p:cNvSpPr>
          <p:nvPr/>
        </p:nvSpPr>
        <p:spPr bwMode="auto">
          <a:xfrm>
            <a:off x="1366519" y="35265986"/>
            <a:ext cx="30332681" cy="2585323"/>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rtl="0">
              <a:spcBef>
                <a:spcPts val="0"/>
              </a:spcBef>
              <a:spcAft>
                <a:spcPts val="0"/>
              </a:spcAft>
            </a:pPr>
            <a:r>
              <a:rPr lang="en-US" sz="2800">
                <a:latin typeface="Arial" panose="020B0604020202020204" pitchFamily="34" charset="0"/>
                <a:cs typeface="Arial" panose="020B0604020202020204" pitchFamily="34" charset="0"/>
              </a:rPr>
              <a:t>Shade coffee regions have a greater count of bird species and pest-eating bird species. However, The visuals further demonstrate that the number of species present in an ecosystem or community does not necessarily determine the diversity or complexity of functions that the ecosystem performs. Going forward, I would like to determine what percentage of each function is performed per ecosystem and how they improve the quality of coffee production. Additionally, I want to assess the financial advantages of organic pest control and the trade-offs between fungal problems in the sun and shade.</a:t>
            </a:r>
            <a:br>
              <a:rPr lang="en-US" sz="2400"/>
            </a:br>
            <a:endParaRPr lang="en-US" sz="3200">
              <a:latin typeface="Calibri" pitchFamily="34" charset="0"/>
            </a:endParaRPr>
          </a:p>
        </p:txBody>
      </p:sp>
      <p:sp>
        <p:nvSpPr>
          <p:cNvPr id="36" name="Rectangle 35"/>
          <p:cNvSpPr/>
          <p:nvPr/>
        </p:nvSpPr>
        <p:spPr>
          <a:xfrm>
            <a:off x="1386735" y="34071162"/>
            <a:ext cx="30332681" cy="115301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solidFill>
                  <a:schemeClr val="accent3">
                    <a:lumMod val="20000"/>
                    <a:lumOff val="80000"/>
                  </a:schemeClr>
                </a:solidFill>
              </a:rPr>
              <a:t>Conclusions</a:t>
            </a:r>
          </a:p>
        </p:txBody>
      </p:sp>
      <p:sp>
        <p:nvSpPr>
          <p:cNvPr id="11" name="Text Box 190"/>
          <p:cNvSpPr txBox="1">
            <a:spLocks noChangeArrowheads="1"/>
          </p:cNvSpPr>
          <p:nvPr/>
        </p:nvSpPr>
        <p:spPr bwMode="auto">
          <a:xfrm>
            <a:off x="1801905" y="7080617"/>
            <a:ext cx="15028789" cy="424731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fontAlgn="base">
              <a:spcBef>
                <a:spcPts val="0"/>
              </a:spcBef>
              <a:spcAft>
                <a:spcPts val="0"/>
              </a:spcAft>
              <a:buFont typeface="Arial" panose="020B0604020202020204" pitchFamily="34" charset="0"/>
              <a:buChar char="•"/>
            </a:pPr>
            <a:r>
              <a:rPr lang="en-US" sz="2800" b="0" i="0" u="none" strike="noStrike">
                <a:effectLst/>
                <a:latin typeface="Arial" panose="020B0604020202020204" pitchFamily="34" charset="0"/>
                <a:cs typeface="Arial" panose="020B0604020202020204" pitchFamily="34" charset="0"/>
              </a:rPr>
              <a:t>   Commercial agriculture and the strong demand for coffee have been responsible for 70% of the deforestation and loss of bird habitat in the tropics.</a:t>
            </a:r>
          </a:p>
          <a:p>
            <a:pPr rtl="0" fontAlgn="base">
              <a:spcBef>
                <a:spcPts val="0"/>
              </a:spcBef>
              <a:spcAft>
                <a:spcPts val="0"/>
              </a:spcAft>
            </a:pPr>
            <a:endParaRPr lang="en-US" sz="2800" b="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2800" b="0" i="0" u="none" strike="noStrike">
                <a:effectLst/>
                <a:latin typeface="Arial" panose="020B0604020202020204" pitchFamily="34" charset="0"/>
                <a:cs typeface="Arial" panose="020B0604020202020204" pitchFamily="34" charset="0"/>
              </a:rPr>
              <a:t>    The Bird Friendly coffee certification has made it a goal to urge farmers to switch to shade-grown coffee, thus guaranteeing a balance of vegetation cover, tree height, and biodiversity that produces high-quality habitat for birds and other wildlife</a:t>
            </a:r>
          </a:p>
          <a:p>
            <a:pPr rtl="0" fontAlgn="base">
              <a:spcBef>
                <a:spcPts val="0"/>
              </a:spcBef>
              <a:spcAft>
                <a:spcPts val="0"/>
              </a:spcAft>
              <a:buFont typeface="Arial" panose="020B0604020202020204" pitchFamily="34" charset="0"/>
              <a:buChar char="•"/>
            </a:pPr>
            <a:endParaRPr lang="en-US" sz="2800">
              <a:latin typeface="Arial" panose="020B0604020202020204" pitchFamily="34" charset="0"/>
              <a:cs typeface="Arial" panose="020B0604020202020204" pitchFamily="34" charset="0"/>
            </a:endParaRPr>
          </a:p>
          <a:p>
            <a:pPr marL="457200" indent="-457200" rtl="0">
              <a:spcBef>
                <a:spcPts val="0"/>
              </a:spcBef>
              <a:spcAft>
                <a:spcPts val="0"/>
              </a:spcAft>
              <a:buFont typeface="Arial" panose="020B0604020202020204" pitchFamily="34" charset="0"/>
              <a:buChar char="•"/>
            </a:pPr>
            <a:r>
              <a:rPr lang="en-US" sz="2800" b="0" i="0" u="none" strike="noStrike">
                <a:solidFill>
                  <a:srgbClr val="000000"/>
                </a:solidFill>
                <a:effectLst/>
                <a:latin typeface="Arial" panose="020B0604020202020204" pitchFamily="34" charset="0"/>
              </a:rPr>
              <a:t>Participated in a 10-week data science course with the Smithsonian data science lab</a:t>
            </a:r>
          </a:p>
          <a:p>
            <a:pPr rtl="0">
              <a:spcBef>
                <a:spcPts val="0"/>
              </a:spcBef>
              <a:spcAft>
                <a:spcPts val="0"/>
              </a:spcAft>
            </a:pPr>
            <a:r>
              <a:rPr lang="en-US" sz="2800" b="0" i="0" u="none" strike="noStrike">
                <a:solidFill>
                  <a:srgbClr val="000000"/>
                </a:solidFill>
                <a:effectLst/>
                <a:latin typeface="Arial" panose="020B0604020202020204" pitchFamily="34" charset="0"/>
              </a:rPr>
              <a:t>at the Tropical Research Institute in Panama</a:t>
            </a:r>
            <a:endParaRPr lang="en-US" sz="2800" b="0">
              <a:effectLst/>
            </a:endParaRPr>
          </a:p>
        </p:txBody>
      </p:sp>
      <p:sp>
        <p:nvSpPr>
          <p:cNvPr id="45" name="Rectangle 44"/>
          <p:cNvSpPr/>
          <p:nvPr/>
        </p:nvSpPr>
        <p:spPr>
          <a:xfrm>
            <a:off x="1911300" y="16891940"/>
            <a:ext cx="29330984"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solidFill>
                  <a:schemeClr val="accent3">
                    <a:lumMod val="20000"/>
                    <a:lumOff val="80000"/>
                  </a:schemeClr>
                </a:solidFill>
              </a:rPr>
              <a:t>Results</a:t>
            </a:r>
          </a:p>
        </p:txBody>
      </p:sp>
      <p:sp>
        <p:nvSpPr>
          <p:cNvPr id="40" name="Text Box 180"/>
          <p:cNvSpPr txBox="1">
            <a:spLocks noChangeArrowheads="1"/>
          </p:cNvSpPr>
          <p:nvPr/>
        </p:nvSpPr>
        <p:spPr bwMode="auto">
          <a:xfrm>
            <a:off x="10598757" y="26836605"/>
            <a:ext cx="392766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rtl="0">
              <a:spcBef>
                <a:spcPts val="0"/>
              </a:spcBef>
              <a:spcAft>
                <a:spcPts val="0"/>
              </a:spcAft>
            </a:pPr>
            <a:r>
              <a:rPr lang="en-US" sz="2800" i="0" u="none" strike="noStrike">
                <a:effectLst/>
                <a:latin typeface="Arial" panose="020B0604020202020204" pitchFamily="34" charset="0"/>
                <a:ea typeface="Calibri" panose="020F0502020204030204" pitchFamily="34" charset="0"/>
                <a:cs typeface="Arial" panose="020B0604020202020204" pitchFamily="34" charset="0"/>
              </a:rPr>
              <a:t>Figure 2.</a:t>
            </a:r>
            <a:r>
              <a:rPr lang="en-US" sz="2800" b="0" i="0" u="none" strike="noStrike">
                <a:effectLst/>
                <a:latin typeface="Arial" panose="020B0604020202020204" pitchFamily="34" charset="0"/>
                <a:ea typeface="Calibri" panose="020F0502020204030204" pitchFamily="34" charset="0"/>
                <a:cs typeface="Arial" panose="020B0604020202020204" pitchFamily="34" charset="0"/>
              </a:rPr>
              <a:t> </a:t>
            </a:r>
            <a:r>
              <a:rPr lang="en-US" sz="2800" b="1" i="0" u="none" strike="noStrike">
                <a:effectLst/>
                <a:latin typeface="Arial" panose="020B0604020202020204" pitchFamily="34" charset="0"/>
                <a:ea typeface="Calibri" panose="020F0502020204030204" pitchFamily="34" charset="0"/>
                <a:cs typeface="Arial" panose="020B0604020202020204" pitchFamily="34" charset="0"/>
              </a:rPr>
              <a:t>Functional richness is not directly coupled with taxonomic richness. </a:t>
            </a:r>
            <a:r>
              <a:rPr lang="en-US" sz="2800" b="0" i="0" u="none" strike="noStrike">
                <a:effectLst/>
                <a:latin typeface="Arial" panose="020B0604020202020204" pitchFamily="34" charset="0"/>
                <a:ea typeface="Calibri" panose="020F0502020204030204" pitchFamily="34" charset="0"/>
                <a:cs typeface="Arial" panose="020B0604020202020204" pitchFamily="34" charset="0"/>
              </a:rPr>
              <a:t>Functional richness was measured using quantitative and categorical variables from the AVONET global trait dataset. </a:t>
            </a:r>
            <a:endParaRPr lang="en-US" sz="2800" b="0">
              <a:effectLst/>
              <a:latin typeface="Arial" panose="020B0604020202020204" pitchFamily="34" charset="0"/>
              <a:ea typeface="Calibri" panose="020F0502020204030204" pitchFamily="34" charset="0"/>
              <a:cs typeface="Arial" panose="020B0604020202020204" pitchFamily="34" charset="0"/>
            </a:endParaRPr>
          </a:p>
          <a:p>
            <a:br>
              <a:rPr lang="en-US" sz="1600"/>
            </a:br>
            <a:endParaRPr lang="en-US" sz="2000">
              <a:latin typeface="Calibri" pitchFamily="34" charset="0"/>
            </a:endParaRPr>
          </a:p>
        </p:txBody>
      </p:sp>
      <p:sp>
        <p:nvSpPr>
          <p:cNvPr id="41" name="Text Box 181"/>
          <p:cNvSpPr txBox="1">
            <a:spLocks noChangeArrowheads="1"/>
          </p:cNvSpPr>
          <p:nvPr/>
        </p:nvSpPr>
        <p:spPr bwMode="auto">
          <a:xfrm>
            <a:off x="12939338" y="21569242"/>
            <a:ext cx="596280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a:latin typeface="Arial" panose="020B0604020202020204" pitchFamily="34" charset="0"/>
                <a:cs typeface="Arial" panose="020B0604020202020204" pitchFamily="34" charset="0"/>
              </a:rPr>
              <a:t>Figure 1</a:t>
            </a:r>
            <a:r>
              <a:rPr lang="en-US" sz="2800" b="1">
                <a:latin typeface="Arial" panose="020B0604020202020204" pitchFamily="34" charset="0"/>
                <a:cs typeface="Arial" panose="020B0604020202020204" pitchFamily="34" charset="0"/>
              </a:rPr>
              <a:t>. Shade coffee locations have the highest reported species count, although inconsistent. </a:t>
            </a:r>
            <a:r>
              <a:rPr lang="en-US" sz="2800">
                <a:latin typeface="Arial" panose="020B0604020202020204" pitchFamily="34" charset="0"/>
                <a:cs typeface="Arial" panose="020B0604020202020204" pitchFamily="34" charset="0"/>
              </a:rPr>
              <a:t>Forest is not a coffee region, it is used as a location for comparison</a:t>
            </a:r>
          </a:p>
        </p:txBody>
      </p:sp>
      <p:pic>
        <p:nvPicPr>
          <p:cNvPr id="6" name="Picture 5">
            <a:extLst>
              <a:ext uri="{FF2B5EF4-FFF2-40B4-BE49-F238E27FC236}">
                <a16:creationId xmlns:a16="http://schemas.microsoft.com/office/drawing/2014/main" id="{7972D127-1D69-4188-372D-89BC8B8F9605}"/>
              </a:ext>
            </a:extLst>
          </p:cNvPr>
          <p:cNvPicPr>
            <a:picLocks noChangeAspect="1"/>
          </p:cNvPicPr>
          <p:nvPr/>
        </p:nvPicPr>
        <p:blipFill>
          <a:blip r:embed="rId2"/>
          <a:stretch>
            <a:fillRect/>
          </a:stretch>
        </p:blipFill>
        <p:spPr>
          <a:xfrm>
            <a:off x="1796716" y="17796294"/>
            <a:ext cx="9734549" cy="7780049"/>
          </a:xfrm>
          <a:prstGeom prst="rect">
            <a:avLst/>
          </a:prstGeom>
        </p:spPr>
      </p:pic>
      <p:pic>
        <p:nvPicPr>
          <p:cNvPr id="8" name="Picture 7">
            <a:extLst>
              <a:ext uri="{FF2B5EF4-FFF2-40B4-BE49-F238E27FC236}">
                <a16:creationId xmlns:a16="http://schemas.microsoft.com/office/drawing/2014/main" id="{99C7EED1-B955-4C17-FB2F-C4FBF905FFC7}"/>
              </a:ext>
            </a:extLst>
          </p:cNvPr>
          <p:cNvPicPr>
            <a:picLocks noChangeAspect="1"/>
          </p:cNvPicPr>
          <p:nvPr/>
        </p:nvPicPr>
        <p:blipFill>
          <a:blip r:embed="rId3"/>
          <a:stretch>
            <a:fillRect/>
          </a:stretch>
        </p:blipFill>
        <p:spPr>
          <a:xfrm>
            <a:off x="21536824" y="17888756"/>
            <a:ext cx="9734550" cy="7791450"/>
          </a:xfrm>
          <a:prstGeom prst="rect">
            <a:avLst/>
          </a:prstGeom>
        </p:spPr>
      </p:pic>
      <p:pic>
        <p:nvPicPr>
          <p:cNvPr id="16" name="Picture 15">
            <a:extLst>
              <a:ext uri="{FF2B5EF4-FFF2-40B4-BE49-F238E27FC236}">
                <a16:creationId xmlns:a16="http://schemas.microsoft.com/office/drawing/2014/main" id="{0930C247-AEC0-49DF-ABBB-C808ABF546FF}"/>
              </a:ext>
            </a:extLst>
          </p:cNvPr>
          <p:cNvPicPr>
            <a:picLocks noChangeAspect="1"/>
          </p:cNvPicPr>
          <p:nvPr/>
        </p:nvPicPr>
        <p:blipFill>
          <a:blip r:embed="rId4"/>
          <a:stretch>
            <a:fillRect/>
          </a:stretch>
        </p:blipFill>
        <p:spPr>
          <a:xfrm>
            <a:off x="1460539" y="26081689"/>
            <a:ext cx="8682773" cy="6939448"/>
          </a:xfrm>
          <a:prstGeom prst="rect">
            <a:avLst/>
          </a:prstGeom>
        </p:spPr>
      </p:pic>
      <p:pic>
        <p:nvPicPr>
          <p:cNvPr id="18" name="Picture 17">
            <a:extLst>
              <a:ext uri="{FF2B5EF4-FFF2-40B4-BE49-F238E27FC236}">
                <a16:creationId xmlns:a16="http://schemas.microsoft.com/office/drawing/2014/main" id="{3AD03BE1-C6F7-ADEB-F58F-2060DA9FA233}"/>
              </a:ext>
            </a:extLst>
          </p:cNvPr>
          <p:cNvPicPr>
            <a:picLocks noChangeAspect="1"/>
          </p:cNvPicPr>
          <p:nvPr/>
        </p:nvPicPr>
        <p:blipFill>
          <a:blip r:embed="rId5"/>
          <a:stretch>
            <a:fillRect/>
          </a:stretch>
        </p:blipFill>
        <p:spPr>
          <a:xfrm>
            <a:off x="21536824" y="26173329"/>
            <a:ext cx="9734550" cy="7753350"/>
          </a:xfrm>
          <a:prstGeom prst="rect">
            <a:avLst/>
          </a:prstGeom>
        </p:spPr>
      </p:pic>
      <p:sp>
        <p:nvSpPr>
          <p:cNvPr id="28" name="TextBox 27">
            <a:extLst>
              <a:ext uri="{FF2B5EF4-FFF2-40B4-BE49-F238E27FC236}">
                <a16:creationId xmlns:a16="http://schemas.microsoft.com/office/drawing/2014/main" id="{A4476E73-FDFD-C034-E2D8-47B4103C13F5}"/>
              </a:ext>
            </a:extLst>
          </p:cNvPr>
          <p:cNvSpPr txBox="1"/>
          <p:nvPr/>
        </p:nvSpPr>
        <p:spPr>
          <a:xfrm>
            <a:off x="17071032" y="26785344"/>
            <a:ext cx="3703792" cy="5386090"/>
          </a:xfrm>
          <a:prstGeom prst="rect">
            <a:avLst/>
          </a:prstGeom>
          <a:noFill/>
        </p:spPr>
        <p:txBody>
          <a:bodyPr wrap="square">
            <a:spAutoFit/>
          </a:bodyPr>
          <a:lstStyle/>
          <a:p>
            <a:pPr rtl="0">
              <a:spcBef>
                <a:spcPts val="0"/>
              </a:spcBef>
              <a:spcAft>
                <a:spcPts val="0"/>
              </a:spcAft>
            </a:pPr>
            <a:r>
              <a:rPr lang="en-US" sz="2800" i="0" u="none" strike="noStrike">
                <a:solidFill>
                  <a:srgbClr val="222222"/>
                </a:solidFill>
                <a:effectLst/>
                <a:latin typeface="Arial" panose="020B0604020202020204" pitchFamily="34" charset="0"/>
                <a:ea typeface="Calibri" panose="020F0502020204030204" pitchFamily="34" charset="0"/>
                <a:cs typeface="Arial" panose="020B0604020202020204" pitchFamily="34" charset="0"/>
              </a:rPr>
              <a:t>Figure 3.</a:t>
            </a:r>
            <a:r>
              <a:rPr lang="en-US" sz="2800" b="1" i="0" u="none" strike="noStrike">
                <a:solidFill>
                  <a:srgbClr val="222222"/>
                </a:solidFill>
                <a:effectLst/>
                <a:latin typeface="Arial" panose="020B0604020202020204" pitchFamily="34" charset="0"/>
                <a:ea typeface="Calibri" panose="020F0502020204030204" pitchFamily="34" charset="0"/>
                <a:cs typeface="Arial" panose="020B0604020202020204" pitchFamily="34" charset="0"/>
              </a:rPr>
              <a:t> Shade-grown coffee farms attract more pest-eating species.</a:t>
            </a:r>
            <a:r>
              <a:rPr lang="en-US" sz="2800" b="0" i="0" u="none" strike="noStrike">
                <a:solidFill>
                  <a:srgbClr val="222222"/>
                </a:solidFill>
                <a:effectLst/>
                <a:latin typeface="Arial" panose="020B0604020202020204" pitchFamily="34" charset="0"/>
                <a:ea typeface="Calibri" panose="020F0502020204030204" pitchFamily="34" charset="0"/>
                <a:cs typeface="Arial" panose="020B0604020202020204" pitchFamily="34" charset="0"/>
              </a:rPr>
              <a:t> However, a tradeoff present is an increase in fungal issues in shaded regions due to the shaded, cool, and humid climate canopies create.</a:t>
            </a:r>
            <a:endParaRPr lang="en-US" sz="2800" b="0">
              <a:effectLst/>
              <a:latin typeface="Arial" panose="020B0604020202020204" pitchFamily="34" charset="0"/>
              <a:ea typeface="Calibri" panose="020F0502020204030204" pitchFamily="34" charset="0"/>
              <a:cs typeface="Arial" panose="020B0604020202020204" pitchFamily="34" charset="0"/>
            </a:endParaRPr>
          </a:p>
          <a:p>
            <a:br>
              <a:rPr lang="en-US"/>
            </a:br>
            <a:endParaRPr lang="en-US"/>
          </a:p>
        </p:txBody>
      </p:sp>
      <p:sp>
        <p:nvSpPr>
          <p:cNvPr id="29" name="Arrow: Left-Right 28">
            <a:extLst>
              <a:ext uri="{FF2B5EF4-FFF2-40B4-BE49-F238E27FC236}">
                <a16:creationId xmlns:a16="http://schemas.microsoft.com/office/drawing/2014/main" id="{51898DF0-79E3-48AD-7DAE-DD4B3BB075B8}"/>
              </a:ext>
            </a:extLst>
          </p:cNvPr>
          <p:cNvSpPr/>
          <p:nvPr/>
        </p:nvSpPr>
        <p:spPr>
          <a:xfrm>
            <a:off x="12380424" y="19145644"/>
            <a:ext cx="6894831" cy="1451800"/>
          </a:xfrm>
          <a:prstGeom prst="leftRightArrow">
            <a:avLst/>
          </a:prstGeom>
          <a:solidFill>
            <a:schemeClr val="accent1">
              <a:lumMod val="60000"/>
              <a:lumOff val="40000"/>
            </a:schemeClr>
          </a:solidFill>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yellow sun in a blue circle&#10;&#10;Description automatically generated">
            <a:extLst>
              <a:ext uri="{FF2B5EF4-FFF2-40B4-BE49-F238E27FC236}">
                <a16:creationId xmlns:a16="http://schemas.microsoft.com/office/drawing/2014/main" id="{93D156FC-8FA1-A0BB-855C-2A9B295B82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7132" y="38404800"/>
            <a:ext cx="4109186" cy="4109186"/>
          </a:xfrm>
          <a:prstGeom prst="rect">
            <a:avLst/>
          </a:prstGeom>
        </p:spPr>
      </p:pic>
      <p:pic>
        <p:nvPicPr>
          <p:cNvPr id="1024" name="Picture 1023" descr="A blue text on a black background&#10;&#10;Description automatically generated">
            <a:extLst>
              <a:ext uri="{FF2B5EF4-FFF2-40B4-BE49-F238E27FC236}">
                <a16:creationId xmlns:a16="http://schemas.microsoft.com/office/drawing/2014/main" id="{4F96E4A6-2125-8BB7-6DC0-6A8984FB9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89667" y="38792549"/>
            <a:ext cx="8814432" cy="1306872"/>
          </a:xfrm>
          <a:prstGeom prst="rect">
            <a:avLst/>
          </a:prstGeom>
        </p:spPr>
      </p:pic>
      <p:pic>
        <p:nvPicPr>
          <p:cNvPr id="1027" name="Picture 1026" descr="A black and white logo&#10;&#10;Description automatically generated">
            <a:extLst>
              <a:ext uri="{FF2B5EF4-FFF2-40B4-BE49-F238E27FC236}">
                <a16:creationId xmlns:a16="http://schemas.microsoft.com/office/drawing/2014/main" id="{E28E2800-A842-1E0A-7CE4-07C5A4B875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5884" y="40688569"/>
            <a:ext cx="7847035" cy="2154869"/>
          </a:xfrm>
          <a:prstGeom prst="rect">
            <a:avLst/>
          </a:prstGeom>
        </p:spPr>
      </p:pic>
      <p:pic>
        <p:nvPicPr>
          <p:cNvPr id="1029" name="Picture 1028" descr="A red and grey text on a black background&#10;&#10;Description automatically generated">
            <a:extLst>
              <a:ext uri="{FF2B5EF4-FFF2-40B4-BE49-F238E27FC236}">
                <a16:creationId xmlns:a16="http://schemas.microsoft.com/office/drawing/2014/main" id="{BD94412A-807F-13F1-64FF-3FDA0F4F2C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985527" y="40357106"/>
            <a:ext cx="5655576" cy="2759970"/>
          </a:xfrm>
          <a:prstGeom prst="rect">
            <a:avLst/>
          </a:prstGeom>
        </p:spPr>
      </p:pic>
      <p:sp>
        <p:nvSpPr>
          <p:cNvPr id="1034" name="Rectangle 1033">
            <a:extLst>
              <a:ext uri="{FF2B5EF4-FFF2-40B4-BE49-F238E27FC236}">
                <a16:creationId xmlns:a16="http://schemas.microsoft.com/office/drawing/2014/main" id="{0378D973-C76B-1A81-9FE3-2CC292D5C2A5}"/>
              </a:ext>
            </a:extLst>
          </p:cNvPr>
          <p:cNvSpPr/>
          <p:nvPr/>
        </p:nvSpPr>
        <p:spPr>
          <a:xfrm>
            <a:off x="26508075" y="43206321"/>
            <a:ext cx="5800725" cy="5324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TextBox 1036">
            <a:extLst>
              <a:ext uri="{FF2B5EF4-FFF2-40B4-BE49-F238E27FC236}">
                <a16:creationId xmlns:a16="http://schemas.microsoft.com/office/drawing/2014/main" id="{E4ECB375-8446-B7D9-06A6-239CB8B7C3A4}"/>
              </a:ext>
            </a:extLst>
          </p:cNvPr>
          <p:cNvSpPr txBox="1"/>
          <p:nvPr/>
        </p:nvSpPr>
        <p:spPr>
          <a:xfrm>
            <a:off x="25984200" y="42261472"/>
            <a:ext cx="6611375" cy="1477328"/>
          </a:xfrm>
          <a:prstGeom prst="rect">
            <a:avLst/>
          </a:prstGeom>
          <a:noFill/>
        </p:spPr>
        <p:txBody>
          <a:bodyPr wrap="square">
            <a:spAutoFit/>
          </a:bodyPr>
          <a:lstStyle/>
          <a:p>
            <a:pPr rtl="0">
              <a:spcBef>
                <a:spcPts val="0"/>
              </a:spcBef>
              <a:spcAft>
                <a:spcPts val="0"/>
              </a:spcAft>
            </a:pPr>
            <a:r>
              <a:rPr lang="en-US" sz="1800" b="0" i="0" u="none" strike="noStrike">
                <a:solidFill>
                  <a:srgbClr val="222222"/>
                </a:solidFill>
                <a:effectLst/>
                <a:latin typeface="Arial" panose="020B0604020202020204" pitchFamily="34" charset="0"/>
              </a:rPr>
              <a:t>This UCSB-Smithsonian Scholars Program received federal support from the Latino Initiatives Pool, administered by the Smithsonian Latino Center.</a:t>
            </a:r>
            <a:endParaRPr lang="en-US" b="0">
              <a:effectLst/>
            </a:endParaRPr>
          </a:p>
          <a:p>
            <a:br>
              <a:rPr lang="en-US"/>
            </a:br>
            <a:endParaRPr lang="en-US"/>
          </a:p>
        </p:txBody>
      </p:sp>
      <p:sp>
        <p:nvSpPr>
          <p:cNvPr id="2" name="TextBox 1">
            <a:extLst>
              <a:ext uri="{FF2B5EF4-FFF2-40B4-BE49-F238E27FC236}">
                <a16:creationId xmlns:a16="http://schemas.microsoft.com/office/drawing/2014/main" id="{2C9B509A-6C08-FDC0-6C3C-EDB13ABE2B4E}"/>
              </a:ext>
            </a:extLst>
          </p:cNvPr>
          <p:cNvSpPr txBox="1"/>
          <p:nvPr/>
        </p:nvSpPr>
        <p:spPr>
          <a:xfrm>
            <a:off x="7696200" y="25070728"/>
            <a:ext cx="37338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(Percentage)</a:t>
            </a:r>
          </a:p>
        </p:txBody>
      </p:sp>
      <p:pic>
        <p:nvPicPr>
          <p:cNvPr id="7" name="Picture 6" descr="A group of people taking a selfie on a dirt path&#10;&#10;Description automatically generated">
            <a:extLst>
              <a:ext uri="{FF2B5EF4-FFF2-40B4-BE49-F238E27FC236}">
                <a16:creationId xmlns:a16="http://schemas.microsoft.com/office/drawing/2014/main" id="{8ABE37E2-4E78-927B-8C5C-BA7246F75E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320348" y="8277680"/>
            <a:ext cx="6377852" cy="6334893"/>
          </a:xfrm>
          <a:prstGeom prst="rect">
            <a:avLst/>
          </a:prstGeom>
        </p:spPr>
      </p:pic>
      <p:pic>
        <p:nvPicPr>
          <p:cNvPr id="23" name="Picture 22" descr="A computer screen shot of text">
            <a:extLst>
              <a:ext uri="{FF2B5EF4-FFF2-40B4-BE49-F238E27FC236}">
                <a16:creationId xmlns:a16="http://schemas.microsoft.com/office/drawing/2014/main" id="{E71FD73C-0D7D-F899-0C9A-290BB941D43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928435" y="11603559"/>
            <a:ext cx="7829646" cy="4863523"/>
          </a:xfrm>
          <a:prstGeom prst="rect">
            <a:avLst/>
          </a:prstGeom>
        </p:spPr>
      </p:pic>
      <p:pic>
        <p:nvPicPr>
          <p:cNvPr id="39" name="Picture 38" descr="A computer screen shot of text&#10;&#10;Description automatically generated">
            <a:extLst>
              <a:ext uri="{FF2B5EF4-FFF2-40B4-BE49-F238E27FC236}">
                <a16:creationId xmlns:a16="http://schemas.microsoft.com/office/drawing/2014/main" id="{A6C7447F-8E9E-3C54-EFCB-07AE325940E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44932" y="6149925"/>
            <a:ext cx="7840240" cy="519594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446</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Corbel</vt:lpstr>
      <vt:lpstr>Basis</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Arantza Lira</cp:lastModifiedBy>
  <cp:revision>1</cp:revision>
  <cp:lastPrinted>2013-02-12T02:21:55Z</cp:lastPrinted>
  <dcterms:created xsi:type="dcterms:W3CDTF">2013-02-10T21:14:48Z</dcterms:created>
  <dcterms:modified xsi:type="dcterms:W3CDTF">2023-08-16T08:08:40Z</dcterms:modified>
</cp:coreProperties>
</file>