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regular.fntdata"/><Relationship Id="rId21" Type="http://schemas.openxmlformats.org/officeDocument/2006/relationships/slide" Target="slides/slide17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5861b60e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5861b60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5861b60e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85861b60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5861b60e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5861b60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5861b60e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85861b60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58dd5da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858dd5d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58dd5da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858dd5d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58dd5dad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858dd5da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5861b60e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85861b60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544c5943_3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544c5943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f9691368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f969136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544c5943_3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544c5943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544c5943_3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544c5943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5861b60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5861b6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5861b60e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5861b60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5861b60e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85861b60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/>
        </p:txBody>
      </p:sp>
      <p:sp>
        <p:nvSpPr>
          <p:cNvPr id="10" name="Google Shape;10;p2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 background">
  <p:cSld name="BLANK_1">
    <p:bg>
      <p:bgPr>
        <a:solidFill>
          <a:srgbClr val="2185C5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3047704" y="5323800"/>
            <a:ext cx="3047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6096271" y="5323800"/>
            <a:ext cx="3047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1" y="5323800"/>
            <a:ext cx="3047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710425" y="2882400"/>
            <a:ext cx="57237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97ABBC"/>
                </a:solidFill>
              </a:rPr>
              <a:t>“</a:t>
            </a:r>
            <a:endParaRPr b="1" sz="9600">
              <a:solidFill>
                <a:srgbClr val="97ABBC"/>
              </a:solidFill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5723283" y="2132900"/>
            <a:ext cx="17103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7434177" y="2132900"/>
            <a:ext cx="17103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0" y="2132900"/>
            <a:ext cx="17103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1710425" y="2132900"/>
            <a:ext cx="17103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6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3386404" y="1600200"/>
            <a:ext cx="23712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8" name="Google Shape;48;p7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4" name="Google Shape;54;p8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/>
        </p:txBody>
      </p:sp>
      <p:sp>
        <p:nvSpPr>
          <p:cNvPr id="60" name="Google Shape;60;p9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filipeflop.com/produto/sensor-de-distancia-ultrassonico-hc-sr04/" TargetMode="External"/><Relationship Id="rId4" Type="http://schemas.openxmlformats.org/officeDocument/2006/relationships/hyperlink" Target="http://img.filipeflop.com/files/download/Datasheet_HCSR04.pdf" TargetMode="External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ctrTitle"/>
          </p:nvPr>
        </p:nvSpPr>
        <p:spPr>
          <a:xfrm>
            <a:off x="461625" y="889096"/>
            <a:ext cx="52167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Programação com Arduino</a:t>
            </a:r>
            <a:endParaRPr/>
          </a:p>
        </p:txBody>
      </p:sp>
      <p:pic>
        <p:nvPicPr>
          <p:cNvPr id="79" name="Google Shape;7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0" y="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0" y="392547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7ECEFD"/>
                </a:solidFill>
              </a:rPr>
              <a:t>2.</a:t>
            </a:r>
            <a:endParaRPr sz="7200">
              <a:solidFill>
                <a:srgbClr val="7ECEFD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Buzzer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1140863" y="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350" y="1669850"/>
            <a:ext cx="8188399" cy="471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1140863" y="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Resistor Dependente de Luz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5400"/>
            <a:ext cx="8839202" cy="3928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7ECEFD"/>
                </a:solidFill>
              </a:rPr>
              <a:t>3</a:t>
            </a:r>
            <a:r>
              <a:rPr lang="en" sz="7200">
                <a:solidFill>
                  <a:srgbClr val="7ECEFD"/>
                </a:solidFill>
              </a:rPr>
              <a:t>.</a:t>
            </a:r>
            <a:endParaRPr sz="7200">
              <a:solidFill>
                <a:srgbClr val="7ECEFD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Ultrassônico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E4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Sensor ultrassônico </a:t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548" y="1832675"/>
            <a:ext cx="5779250" cy="44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4747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funcionamento do </a:t>
            </a:r>
            <a:r>
              <a:rPr lang="en" sz="1050" u="sng">
                <a:solidFill>
                  <a:srgbClr val="0275D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HC-SR04</a:t>
            </a:r>
            <a:r>
              <a:rPr lang="en" sz="1050">
                <a:solidFill>
                  <a:srgbClr val="74747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1050" u="sng">
                <a:solidFill>
                  <a:srgbClr val="0275D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datasheet</a:t>
            </a:r>
            <a:r>
              <a:rPr lang="en" sz="1050">
                <a:solidFill>
                  <a:srgbClr val="74747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se baseia no envio de sinais ultrassônicos pelo sensor, que aguarda o retorno (echo) do sinal, e com base no tempo entre envio e retorno, calcula a distância entre o sensor e o objeto detectado.</a:t>
            </a:r>
            <a:endParaRPr sz="1050">
              <a:solidFill>
                <a:srgbClr val="74747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4747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Primeiramente é enviado um pulso de 10µs, indicando o início da transmissão de dados. Depois disso, são enviado 8 pulsos de 40 KHz e o sensor então aguarda o retorno (em nível alto/high), para determinar a distância entre o sensor e o objeto, utilizando a equação </a:t>
            </a:r>
            <a:r>
              <a:rPr i="1" lang="en" sz="1050">
                <a:solidFill>
                  <a:srgbClr val="74747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Distância = (Tempo echo em nível alto * velocidade do som) /2</a:t>
            </a:r>
            <a:endParaRPr sz="1050">
              <a:solidFill>
                <a:srgbClr val="74747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5450" y="3748300"/>
            <a:ext cx="4898343" cy="15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ligar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4000" y="1649202"/>
            <a:ext cx="9144001" cy="4971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idx="4294967295" type="ctrTitle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7ECEFD"/>
                </a:solidFill>
              </a:rPr>
              <a:t>Obrigado</a:t>
            </a:r>
            <a:endParaRPr sz="6000">
              <a:solidFill>
                <a:srgbClr val="7ECEFD"/>
              </a:solidFill>
            </a:endParaRPr>
          </a:p>
        </p:txBody>
      </p:sp>
      <p:sp>
        <p:nvSpPr>
          <p:cNvPr id="175" name="Google Shape;175;p28"/>
          <p:cNvSpPr txBox="1"/>
          <p:nvPr>
            <p:ph idx="4294967295" type="subTitle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176" name="Google Shape;176;p28"/>
          <p:cNvSpPr txBox="1"/>
          <p:nvPr>
            <p:ph idx="4294967295" type="body"/>
          </p:nvPr>
        </p:nvSpPr>
        <p:spPr>
          <a:xfrm>
            <a:off x="916025" y="3678675"/>
            <a:ext cx="5561100" cy="26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7ECEFD"/>
                </a:solidFill>
              </a:rPr>
              <a:t>1.</a:t>
            </a:r>
            <a:endParaRPr sz="7200">
              <a:solidFill>
                <a:srgbClr val="7ECEFD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16x2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1140863" y="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16x2</a:t>
            </a:r>
            <a:endParaRPr/>
          </a:p>
        </p:txBody>
      </p:sp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538" y="2240825"/>
            <a:ext cx="5640925" cy="399970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1350575" y="1143000"/>
            <a:ext cx="73353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 display 16x2</a:t>
            </a:r>
            <a:r>
              <a:rPr lang="en" sz="1800"/>
              <a:t> display possui esse nome pois </a:t>
            </a:r>
            <a:r>
              <a:rPr lang="en" sz="1800"/>
              <a:t>contém</a:t>
            </a:r>
            <a:r>
              <a:rPr lang="en" sz="1800"/>
              <a:t> duas linhas com 16 colunas </a:t>
            </a:r>
            <a:r>
              <a:rPr lang="en" sz="1800"/>
              <a:t>editaveis</a:t>
            </a:r>
            <a:r>
              <a:rPr lang="en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1140863" y="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Eletrico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338" y="1143000"/>
            <a:ext cx="6097324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1140863" y="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ligação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5400"/>
            <a:ext cx="8527636" cy="541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1140863" y="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Word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088" y="1295425"/>
            <a:ext cx="7275825" cy="51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7ECEFD"/>
                </a:solidFill>
              </a:rPr>
              <a:t>2</a:t>
            </a:r>
            <a:r>
              <a:rPr lang="en" sz="7200">
                <a:solidFill>
                  <a:srgbClr val="7ECEFD"/>
                </a:solidFill>
              </a:rPr>
              <a:t>.</a:t>
            </a:r>
            <a:endParaRPr sz="7200">
              <a:solidFill>
                <a:srgbClr val="7ECEFD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1140863" y="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Resistor Dependente de Luz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700" y="1783500"/>
            <a:ext cx="2064600" cy="20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9225" y="4488600"/>
            <a:ext cx="6165900" cy="20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1140863" y="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Resistor Dependente de Luz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0375"/>
            <a:ext cx="8839198" cy="3337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