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2" r:id="rId6"/>
    <p:sldId id="257" r:id="rId7"/>
    <p:sldId id="258"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0AABA9-6CF4-4A15-ADDF-4B6DC9805014}">
          <p14:sldIdLst>
            <p14:sldId id="256"/>
            <p14:sldId id="259"/>
            <p14:sldId id="260"/>
            <p14:sldId id="261"/>
            <p14:sldId id="262"/>
            <p14:sldId id="257"/>
            <p14:sldId id="258"/>
            <p14:sldId id="263"/>
          </p14:sldIdLst>
        </p14:section>
        <p14:section name="Untitled Section" id="{023C21CF-125E-41BE-922D-9ED9A53A0935}">
          <p14:sldIdLst>
            <p14:sldId id="264"/>
            <p14:sldId id="265"/>
            <p14:sldId id="266"/>
            <p14:sldId id="267"/>
            <p14:sldId id="268"/>
            <p14:sldId id="269"/>
            <p14:sldId id="270"/>
            <p14:sldId id="271"/>
            <p14:sldId id="272"/>
            <p14:sldId id="273"/>
            <p14:sldId id="274"/>
            <p14:sldId id="275"/>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41" d="100"/>
          <a:sy n="41" d="100"/>
        </p:scale>
        <p:origin x="9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12/13/2020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12/13/2020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tamoco.com/blog/the-challenges-facing-location-data-location-intelligence-in-2019/" TargetMode="External"/><Relationship Id="rId7" Type="http://schemas.openxmlformats.org/officeDocument/2006/relationships/hyperlink" Target="https://en.wikipedia.org/wiki/Oyo_State" TargetMode="External"/><Relationship Id="rId2" Type="http://schemas.openxmlformats.org/officeDocument/2006/relationships/hyperlink" Target="https://www.factual.com/blog/location-data-solves-tough-problems/" TargetMode="External"/><Relationship Id="rId1" Type="http://schemas.openxmlformats.org/officeDocument/2006/relationships/slideLayout" Target="../slideLayouts/slideLayout2.xml"/><Relationship Id="rId6" Type="http://schemas.openxmlformats.org/officeDocument/2006/relationships/hyperlink" Target="https://oyostate.gov.ng/ministry-of-local-government-and-chieftaincy-matters/detailed-information-of-the-33-local-governments-in-brief/" TargetMode="External"/><Relationship Id="rId5" Type="http://schemas.openxmlformats.org/officeDocument/2006/relationships/hyperlink" Target="https://www.ibm.com/developerworks/library/os-foursquare/index.html" TargetMode="External"/><Relationship Id="rId4" Type="http://schemas.openxmlformats.org/officeDocument/2006/relationships/hyperlink" Target="https://www.linkedin.com/pulse/housing-sales-prices-venues-data-analysis-ofistanbul-sercan-y%C4%B1ld%C4%B1z/"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BC06-9FA3-4A71-A8DB-B981F5AE255D}"/>
              </a:ext>
            </a:extLst>
          </p:cNvPr>
          <p:cNvSpPr>
            <a:spLocks noGrp="1"/>
          </p:cNvSpPr>
          <p:nvPr>
            <p:ph type="ctrTitle"/>
          </p:nvPr>
        </p:nvSpPr>
        <p:spPr/>
        <p:txBody>
          <a:bodyPr>
            <a:normAutofit fontScale="90000"/>
          </a:bodyPr>
          <a:lstStyle/>
          <a:p>
            <a:r>
              <a:rPr lang="en-US" dirty="0" err="1"/>
              <a:t>GEOSpatial</a:t>
            </a:r>
            <a:r>
              <a:rPr lang="en-US" dirty="0"/>
              <a:t> data analysis of </a:t>
            </a:r>
            <a:r>
              <a:rPr lang="en-US" dirty="0" err="1"/>
              <a:t>oyo</a:t>
            </a:r>
            <a:r>
              <a:rPr lang="en-US" dirty="0"/>
              <a:t> state using location data</a:t>
            </a:r>
          </a:p>
        </p:txBody>
      </p:sp>
      <p:sp>
        <p:nvSpPr>
          <p:cNvPr id="3" name="Subtitle 2">
            <a:extLst>
              <a:ext uri="{FF2B5EF4-FFF2-40B4-BE49-F238E27FC236}">
                <a16:creationId xmlns:a16="http://schemas.microsoft.com/office/drawing/2014/main" id="{43656631-37F0-402A-B78D-1579B403ACF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80542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CE885-ACF5-41A3-946F-D83084CB2913}"/>
              </a:ext>
            </a:extLst>
          </p:cNvPr>
          <p:cNvSpPr>
            <a:spLocks noGrp="1"/>
          </p:cNvSpPr>
          <p:nvPr>
            <p:ph type="title"/>
          </p:nvPr>
        </p:nvSpPr>
        <p:spPr/>
        <p:txBody>
          <a:bodyPr/>
          <a:lstStyle/>
          <a:p>
            <a:r>
              <a:rPr lang="en-US" dirty="0"/>
              <a:t>Map of </a:t>
            </a:r>
            <a:r>
              <a:rPr lang="en-US" dirty="0" err="1"/>
              <a:t>oyo</a:t>
            </a:r>
            <a:r>
              <a:rPr lang="en-US" dirty="0"/>
              <a:t> with the </a:t>
            </a:r>
            <a:r>
              <a:rPr lang="en-US" dirty="0" err="1"/>
              <a:t>lga</a:t>
            </a:r>
            <a:r>
              <a:rPr lang="en-US" dirty="0"/>
              <a:t> superimposed</a:t>
            </a:r>
          </a:p>
        </p:txBody>
      </p:sp>
      <p:pic>
        <p:nvPicPr>
          <p:cNvPr id="5" name="Content Placeholder 4">
            <a:extLst>
              <a:ext uri="{FF2B5EF4-FFF2-40B4-BE49-F238E27FC236}">
                <a16:creationId xmlns:a16="http://schemas.microsoft.com/office/drawing/2014/main" id="{51A10A1A-BDE8-4888-ABD3-0D16697BDDC2}"/>
              </a:ext>
            </a:extLst>
          </p:cNvPr>
          <p:cNvPicPr>
            <a:picLocks noGrp="1" noChangeAspect="1"/>
          </p:cNvPicPr>
          <p:nvPr>
            <p:ph idx="1"/>
          </p:nvPr>
        </p:nvPicPr>
        <p:blipFill>
          <a:blip r:embed="rId2"/>
          <a:stretch>
            <a:fillRect/>
          </a:stretch>
        </p:blipFill>
        <p:spPr>
          <a:xfrm>
            <a:off x="1451579" y="2603843"/>
            <a:ext cx="9603275" cy="3449638"/>
          </a:xfrm>
        </p:spPr>
      </p:pic>
    </p:spTree>
    <p:extLst>
      <p:ext uri="{BB962C8B-B14F-4D97-AF65-F5344CB8AC3E}">
        <p14:creationId xmlns:p14="http://schemas.microsoft.com/office/powerpoint/2010/main" val="1033139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922BB-17FD-4C76-876B-9A370DF0D71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D2DC39-0D77-4384-A943-419B8535C2F1}"/>
              </a:ext>
            </a:extLst>
          </p:cNvPr>
          <p:cNvSpPr>
            <a:spLocks noGrp="1"/>
          </p:cNvSpPr>
          <p:nvPr>
            <p:ph idx="1"/>
          </p:nvPr>
        </p:nvSpPr>
        <p:spPr/>
        <p:txBody>
          <a:bodyPr>
            <a:normAutofit/>
          </a:bodyPr>
          <a:lstStyle/>
          <a:p>
            <a:r>
              <a:rPr lang="en-US" sz="2400" dirty="0"/>
              <a:t>First  five venue and venue category gotten using the Foursquare API</a:t>
            </a:r>
          </a:p>
          <a:p>
            <a:endParaRPr lang="en-US" sz="2400" dirty="0"/>
          </a:p>
        </p:txBody>
      </p:sp>
      <p:pic>
        <p:nvPicPr>
          <p:cNvPr id="5" name="Picture 4">
            <a:extLst>
              <a:ext uri="{FF2B5EF4-FFF2-40B4-BE49-F238E27FC236}">
                <a16:creationId xmlns:a16="http://schemas.microsoft.com/office/drawing/2014/main" id="{179F06E4-568C-4C08-82BC-3204685B1F67}"/>
              </a:ext>
            </a:extLst>
          </p:cNvPr>
          <p:cNvPicPr>
            <a:picLocks noChangeAspect="1"/>
          </p:cNvPicPr>
          <p:nvPr/>
        </p:nvPicPr>
        <p:blipFill>
          <a:blip r:embed="rId2"/>
          <a:stretch>
            <a:fillRect/>
          </a:stretch>
        </p:blipFill>
        <p:spPr>
          <a:xfrm>
            <a:off x="1451579" y="2672863"/>
            <a:ext cx="9626721" cy="1977940"/>
          </a:xfrm>
          <a:prstGeom prst="rect">
            <a:avLst/>
          </a:prstGeom>
        </p:spPr>
      </p:pic>
    </p:spTree>
    <p:extLst>
      <p:ext uri="{BB962C8B-B14F-4D97-AF65-F5344CB8AC3E}">
        <p14:creationId xmlns:p14="http://schemas.microsoft.com/office/powerpoint/2010/main" val="2521327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A2CA5-06D1-4407-A5B3-E2091C9096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B5E9DE-EA4A-4156-B1D8-67B5C9EFD823}"/>
              </a:ext>
            </a:extLst>
          </p:cNvPr>
          <p:cNvSpPr>
            <a:spLocks noGrp="1"/>
          </p:cNvSpPr>
          <p:nvPr>
            <p:ph idx="1"/>
          </p:nvPr>
        </p:nvSpPr>
        <p:spPr/>
        <p:txBody>
          <a:bodyPr>
            <a:normAutofit/>
          </a:bodyPr>
          <a:lstStyle/>
          <a:p>
            <a:r>
              <a:rPr lang="en-US" sz="2400" dirty="0"/>
              <a:t>Table showing the top five venues for each local government (First five)</a:t>
            </a:r>
          </a:p>
          <a:p>
            <a:endParaRPr lang="en-US" sz="2400" dirty="0"/>
          </a:p>
        </p:txBody>
      </p:sp>
      <p:pic>
        <p:nvPicPr>
          <p:cNvPr id="5" name="Picture 4">
            <a:extLst>
              <a:ext uri="{FF2B5EF4-FFF2-40B4-BE49-F238E27FC236}">
                <a16:creationId xmlns:a16="http://schemas.microsoft.com/office/drawing/2014/main" id="{544ADCDB-D11D-4EA9-98D6-01F1EB955146}"/>
              </a:ext>
            </a:extLst>
          </p:cNvPr>
          <p:cNvPicPr>
            <a:picLocks noChangeAspect="1"/>
          </p:cNvPicPr>
          <p:nvPr/>
        </p:nvPicPr>
        <p:blipFill>
          <a:blip r:embed="rId2"/>
          <a:stretch>
            <a:fillRect/>
          </a:stretch>
        </p:blipFill>
        <p:spPr>
          <a:xfrm>
            <a:off x="1451579" y="3075236"/>
            <a:ext cx="9603275" cy="2391109"/>
          </a:xfrm>
          <a:prstGeom prst="rect">
            <a:avLst/>
          </a:prstGeom>
        </p:spPr>
      </p:pic>
    </p:spTree>
    <p:extLst>
      <p:ext uri="{BB962C8B-B14F-4D97-AF65-F5344CB8AC3E}">
        <p14:creationId xmlns:p14="http://schemas.microsoft.com/office/powerpoint/2010/main" val="2039411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E16F-E727-4F4B-89AF-C2122CF5E23E}"/>
              </a:ext>
            </a:extLst>
          </p:cNvPr>
          <p:cNvSpPr>
            <a:spLocks noGrp="1"/>
          </p:cNvSpPr>
          <p:nvPr>
            <p:ph type="title"/>
          </p:nvPr>
        </p:nvSpPr>
        <p:spPr/>
        <p:txBody>
          <a:bodyPr/>
          <a:lstStyle/>
          <a:p>
            <a:r>
              <a:rPr lang="en-US" dirty="0"/>
              <a:t>Clustering algorithm analysis</a:t>
            </a:r>
          </a:p>
        </p:txBody>
      </p:sp>
      <p:sp>
        <p:nvSpPr>
          <p:cNvPr id="3" name="Content Placeholder 2">
            <a:extLst>
              <a:ext uri="{FF2B5EF4-FFF2-40B4-BE49-F238E27FC236}">
                <a16:creationId xmlns:a16="http://schemas.microsoft.com/office/drawing/2014/main" id="{F6F8070C-0ACF-4BB2-AAFC-D9D364290D6B}"/>
              </a:ext>
            </a:extLst>
          </p:cNvPr>
          <p:cNvSpPr>
            <a:spLocks noGrp="1"/>
          </p:cNvSpPr>
          <p:nvPr>
            <p:ph idx="1"/>
          </p:nvPr>
        </p:nvSpPr>
        <p:spPr/>
        <p:txBody>
          <a:bodyPr>
            <a:normAutofit fontScale="92500" lnSpcReduction="10000"/>
          </a:bodyPr>
          <a:lstStyle/>
          <a:p>
            <a:pPr marL="0" indent="0">
              <a:buNone/>
            </a:pPr>
            <a:r>
              <a:rPr lang="en-US" sz="2800" dirty="0"/>
              <a:t>Unsupervised machine learning algorithm called K-mean algorithm was applied to the top five venue locations and three clusters were used.</a:t>
            </a:r>
          </a:p>
          <a:p>
            <a:pPr marL="0" indent="0">
              <a:buNone/>
            </a:pPr>
            <a:r>
              <a:rPr lang="en-US" sz="2800" dirty="0"/>
              <a:t>The cluster was explained as follows:</a:t>
            </a:r>
          </a:p>
          <a:p>
            <a:pPr>
              <a:buFont typeface="Wingdings" panose="05000000000000000000" pitchFamily="2" charset="2"/>
              <a:buChar char="v"/>
            </a:pPr>
            <a:r>
              <a:rPr lang="en-GB" sz="2800" dirty="0"/>
              <a:t>Cluster one can be named a set of local government area where reception services, restaurants and relaxations centres are highly concentrated and consist mostly local government area in Ibadan.</a:t>
            </a:r>
            <a:endParaRPr lang="en-US" sz="2800" dirty="0"/>
          </a:p>
          <a:p>
            <a:pPr>
              <a:buFont typeface="Wingdings" panose="05000000000000000000" pitchFamily="2" charset="2"/>
              <a:buChar char="v"/>
            </a:pPr>
            <a:endParaRPr lang="en-US" sz="2800" dirty="0"/>
          </a:p>
        </p:txBody>
      </p:sp>
    </p:spTree>
    <p:extLst>
      <p:ext uri="{BB962C8B-B14F-4D97-AF65-F5344CB8AC3E}">
        <p14:creationId xmlns:p14="http://schemas.microsoft.com/office/powerpoint/2010/main" val="199369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EB85-3112-4C11-A38E-B3A5C9393017}"/>
              </a:ext>
            </a:extLst>
          </p:cNvPr>
          <p:cNvSpPr>
            <a:spLocks noGrp="1"/>
          </p:cNvSpPr>
          <p:nvPr>
            <p:ph type="title"/>
          </p:nvPr>
        </p:nvSpPr>
        <p:spPr/>
        <p:txBody>
          <a:bodyPr/>
          <a:lstStyle/>
          <a:p>
            <a:r>
              <a:rPr lang="en-US" dirty="0"/>
              <a:t>Clustering analysis continue</a:t>
            </a:r>
          </a:p>
        </p:txBody>
      </p:sp>
      <p:sp>
        <p:nvSpPr>
          <p:cNvPr id="3" name="Content Placeholder 2">
            <a:extLst>
              <a:ext uri="{FF2B5EF4-FFF2-40B4-BE49-F238E27FC236}">
                <a16:creationId xmlns:a16="http://schemas.microsoft.com/office/drawing/2014/main" id="{BC57812F-4657-492C-9194-20639704C496}"/>
              </a:ext>
            </a:extLst>
          </p:cNvPr>
          <p:cNvSpPr>
            <a:spLocks noGrp="1"/>
          </p:cNvSpPr>
          <p:nvPr>
            <p:ph idx="1"/>
          </p:nvPr>
        </p:nvSpPr>
        <p:spPr/>
        <p:txBody>
          <a:bodyPr>
            <a:normAutofit/>
          </a:bodyPr>
          <a:lstStyle/>
          <a:p>
            <a:pPr>
              <a:buFont typeface="Wingdings" panose="05000000000000000000" pitchFamily="2" charset="2"/>
              <a:buChar char="v"/>
            </a:pPr>
            <a:r>
              <a:rPr lang="en-GB" sz="2800" dirty="0"/>
              <a:t>Cluster two can be named a set of local government area where sport centre and recreational centres are located. All local government in this cluster except </a:t>
            </a:r>
            <a:r>
              <a:rPr lang="en-GB" sz="2800" dirty="0" err="1"/>
              <a:t>Iseyin</a:t>
            </a:r>
            <a:r>
              <a:rPr lang="en-GB" sz="2800" dirty="0"/>
              <a:t>, which itself is close to Oyo West local government were in this cluster</a:t>
            </a:r>
            <a:endParaRPr lang="en-US" sz="2800" dirty="0"/>
          </a:p>
          <a:p>
            <a:pPr>
              <a:buFont typeface="Wingdings" panose="05000000000000000000" pitchFamily="2" charset="2"/>
              <a:buChar char="v"/>
            </a:pPr>
            <a:r>
              <a:rPr lang="en-GB" sz="2800" dirty="0"/>
              <a:t>Cluster three tends to be a commercial area because of the presence of airport in the two returned local government area.</a:t>
            </a:r>
            <a:endParaRPr lang="en-US" sz="2800" dirty="0"/>
          </a:p>
          <a:p>
            <a:pPr marL="0" indent="0">
              <a:buNone/>
            </a:pPr>
            <a:endParaRPr lang="en-US" sz="2800" dirty="0"/>
          </a:p>
        </p:txBody>
      </p:sp>
    </p:spTree>
    <p:extLst>
      <p:ext uri="{BB962C8B-B14F-4D97-AF65-F5344CB8AC3E}">
        <p14:creationId xmlns:p14="http://schemas.microsoft.com/office/powerpoint/2010/main" val="3475939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CB0AC-12ED-435E-BE8D-AF715E905F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CAE066-7CB3-4958-B135-2AD7D226F02B}"/>
              </a:ext>
            </a:extLst>
          </p:cNvPr>
          <p:cNvSpPr>
            <a:spLocks noGrp="1"/>
          </p:cNvSpPr>
          <p:nvPr>
            <p:ph idx="1"/>
          </p:nvPr>
        </p:nvSpPr>
        <p:spPr/>
        <p:txBody>
          <a:bodyPr/>
          <a:lstStyle/>
          <a:p>
            <a:r>
              <a:rPr lang="en-US" dirty="0"/>
              <a:t>Cluster 1:</a:t>
            </a:r>
          </a:p>
          <a:p>
            <a:endParaRPr lang="en-US" dirty="0"/>
          </a:p>
        </p:txBody>
      </p:sp>
      <p:pic>
        <p:nvPicPr>
          <p:cNvPr id="5" name="Picture 4">
            <a:extLst>
              <a:ext uri="{FF2B5EF4-FFF2-40B4-BE49-F238E27FC236}">
                <a16:creationId xmlns:a16="http://schemas.microsoft.com/office/drawing/2014/main" id="{BCB4CDF3-5796-40F6-8F60-4CE13DF0CC2E}"/>
              </a:ext>
            </a:extLst>
          </p:cNvPr>
          <p:cNvPicPr>
            <a:picLocks noChangeAspect="1"/>
          </p:cNvPicPr>
          <p:nvPr/>
        </p:nvPicPr>
        <p:blipFill>
          <a:blip r:embed="rId2"/>
          <a:stretch>
            <a:fillRect/>
          </a:stretch>
        </p:blipFill>
        <p:spPr>
          <a:xfrm>
            <a:off x="1451579" y="2602867"/>
            <a:ext cx="9603275" cy="3450614"/>
          </a:xfrm>
          <a:prstGeom prst="rect">
            <a:avLst/>
          </a:prstGeom>
        </p:spPr>
      </p:pic>
    </p:spTree>
    <p:extLst>
      <p:ext uri="{BB962C8B-B14F-4D97-AF65-F5344CB8AC3E}">
        <p14:creationId xmlns:p14="http://schemas.microsoft.com/office/powerpoint/2010/main" val="3967580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5C34A-2295-45A0-93D8-34F087AE29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684C79-E9FF-4863-8E2D-9E6C39DFBDD0}"/>
              </a:ext>
            </a:extLst>
          </p:cNvPr>
          <p:cNvSpPr>
            <a:spLocks noGrp="1"/>
          </p:cNvSpPr>
          <p:nvPr>
            <p:ph idx="1"/>
          </p:nvPr>
        </p:nvSpPr>
        <p:spPr/>
        <p:txBody>
          <a:bodyPr/>
          <a:lstStyle/>
          <a:p>
            <a:r>
              <a:rPr lang="en-US" dirty="0"/>
              <a:t>Cluster 2:</a:t>
            </a:r>
          </a:p>
          <a:p>
            <a:endParaRPr lang="en-US" dirty="0"/>
          </a:p>
        </p:txBody>
      </p:sp>
      <p:pic>
        <p:nvPicPr>
          <p:cNvPr id="5" name="Picture 4">
            <a:extLst>
              <a:ext uri="{FF2B5EF4-FFF2-40B4-BE49-F238E27FC236}">
                <a16:creationId xmlns:a16="http://schemas.microsoft.com/office/drawing/2014/main" id="{A008F65C-DC37-4D03-B3F9-72C0E8C3582B}"/>
              </a:ext>
            </a:extLst>
          </p:cNvPr>
          <p:cNvPicPr>
            <a:picLocks noChangeAspect="1"/>
          </p:cNvPicPr>
          <p:nvPr/>
        </p:nvPicPr>
        <p:blipFill>
          <a:blip r:embed="rId2"/>
          <a:stretch>
            <a:fillRect/>
          </a:stretch>
        </p:blipFill>
        <p:spPr>
          <a:xfrm>
            <a:off x="1451579" y="2637056"/>
            <a:ext cx="9603275" cy="2991267"/>
          </a:xfrm>
          <a:prstGeom prst="rect">
            <a:avLst/>
          </a:prstGeom>
        </p:spPr>
      </p:pic>
    </p:spTree>
    <p:extLst>
      <p:ext uri="{BB962C8B-B14F-4D97-AF65-F5344CB8AC3E}">
        <p14:creationId xmlns:p14="http://schemas.microsoft.com/office/powerpoint/2010/main" val="3368901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F6FAD-DE67-490A-B337-51643FA726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AB7019-E9F6-4F2C-A2A3-008FE9BE9771}"/>
              </a:ext>
            </a:extLst>
          </p:cNvPr>
          <p:cNvSpPr>
            <a:spLocks noGrp="1"/>
          </p:cNvSpPr>
          <p:nvPr>
            <p:ph idx="1"/>
          </p:nvPr>
        </p:nvSpPr>
        <p:spPr/>
        <p:txBody>
          <a:bodyPr/>
          <a:lstStyle/>
          <a:p>
            <a:r>
              <a:rPr lang="en-US" dirty="0"/>
              <a:t>Cluster 3:</a:t>
            </a:r>
          </a:p>
          <a:p>
            <a:endParaRPr lang="en-US" dirty="0"/>
          </a:p>
        </p:txBody>
      </p:sp>
      <p:pic>
        <p:nvPicPr>
          <p:cNvPr id="5" name="Picture 4">
            <a:extLst>
              <a:ext uri="{FF2B5EF4-FFF2-40B4-BE49-F238E27FC236}">
                <a16:creationId xmlns:a16="http://schemas.microsoft.com/office/drawing/2014/main" id="{461DB43C-E2CD-40C2-B55B-AE500BC7D428}"/>
              </a:ext>
            </a:extLst>
          </p:cNvPr>
          <p:cNvPicPr>
            <a:picLocks noChangeAspect="1"/>
          </p:cNvPicPr>
          <p:nvPr/>
        </p:nvPicPr>
        <p:blipFill>
          <a:blip r:embed="rId2"/>
          <a:stretch>
            <a:fillRect/>
          </a:stretch>
        </p:blipFill>
        <p:spPr>
          <a:xfrm>
            <a:off x="1451578" y="2428735"/>
            <a:ext cx="9603276" cy="2000529"/>
          </a:xfrm>
          <a:prstGeom prst="rect">
            <a:avLst/>
          </a:prstGeom>
        </p:spPr>
      </p:pic>
    </p:spTree>
    <p:extLst>
      <p:ext uri="{BB962C8B-B14F-4D97-AF65-F5344CB8AC3E}">
        <p14:creationId xmlns:p14="http://schemas.microsoft.com/office/powerpoint/2010/main" val="26735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041AB-385A-4E11-A3CF-13EDF7BFEA9B}"/>
              </a:ext>
            </a:extLst>
          </p:cNvPr>
          <p:cNvSpPr>
            <a:spLocks noGrp="1"/>
          </p:cNvSpPr>
          <p:nvPr>
            <p:ph type="title"/>
          </p:nvPr>
        </p:nvSpPr>
        <p:spPr/>
        <p:txBody>
          <a:bodyPr/>
          <a:lstStyle/>
          <a:p>
            <a:r>
              <a:rPr lang="en-US" dirty="0"/>
              <a:t>Visualization of the clusters</a:t>
            </a:r>
          </a:p>
        </p:txBody>
      </p:sp>
      <p:pic>
        <p:nvPicPr>
          <p:cNvPr id="5" name="Content Placeholder 4">
            <a:extLst>
              <a:ext uri="{FF2B5EF4-FFF2-40B4-BE49-F238E27FC236}">
                <a16:creationId xmlns:a16="http://schemas.microsoft.com/office/drawing/2014/main" id="{7EBC45E6-3753-4662-9047-ACA4A0F72995}"/>
              </a:ext>
            </a:extLst>
          </p:cNvPr>
          <p:cNvPicPr>
            <a:picLocks noGrp="1" noChangeAspect="1"/>
          </p:cNvPicPr>
          <p:nvPr>
            <p:ph idx="1"/>
          </p:nvPr>
        </p:nvPicPr>
        <p:blipFill>
          <a:blip r:embed="rId2"/>
          <a:stretch>
            <a:fillRect/>
          </a:stretch>
        </p:blipFill>
        <p:spPr>
          <a:xfrm>
            <a:off x="1775564" y="2016125"/>
            <a:ext cx="8955197" cy="3449638"/>
          </a:xfrm>
        </p:spPr>
      </p:pic>
    </p:spTree>
    <p:extLst>
      <p:ext uri="{BB962C8B-B14F-4D97-AF65-F5344CB8AC3E}">
        <p14:creationId xmlns:p14="http://schemas.microsoft.com/office/powerpoint/2010/main" val="2875085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DAF0-5C37-4A15-B3C8-719F05E7D5B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A39CC5C-945A-4C6E-AFC4-9F9EEA3B5E66}"/>
              </a:ext>
            </a:extLst>
          </p:cNvPr>
          <p:cNvSpPr>
            <a:spLocks noGrp="1"/>
          </p:cNvSpPr>
          <p:nvPr>
            <p:ph idx="1"/>
          </p:nvPr>
        </p:nvSpPr>
        <p:spPr/>
        <p:txBody>
          <a:bodyPr/>
          <a:lstStyle/>
          <a:p>
            <a:r>
              <a:rPr lang="en-GB" dirty="0"/>
              <a:t>From my analysis of the local government in Oyo state, I was able to conclude that Oyo state has low level of socialization and industrialization. It makes it a convenient and resourceful place to situate business, industries, recreation centres, restaurants and shops and many more. </a:t>
            </a:r>
            <a:endParaRPr lang="en-US" dirty="0"/>
          </a:p>
          <a:p>
            <a:r>
              <a:rPr lang="en-GB" dirty="0"/>
              <a:t>This study was performed to gain insights about how location data of Oyo state can be used to achieve great feat in decision making; from entrepreneurs to government. This study was not an official study and there are still room for many analyses to explore.</a:t>
            </a:r>
            <a:endParaRPr lang="en-US" dirty="0"/>
          </a:p>
          <a:p>
            <a:endParaRPr lang="en-US" dirty="0"/>
          </a:p>
        </p:txBody>
      </p:sp>
    </p:spTree>
    <p:extLst>
      <p:ext uri="{BB962C8B-B14F-4D97-AF65-F5344CB8AC3E}">
        <p14:creationId xmlns:p14="http://schemas.microsoft.com/office/powerpoint/2010/main" val="4276506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CD3BD-A00A-4C99-AF55-B455AFB852D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47AFB52-AA02-4A6B-92B7-E371E1ED4391}"/>
              </a:ext>
            </a:extLst>
          </p:cNvPr>
          <p:cNvSpPr>
            <a:spLocks noGrp="1"/>
          </p:cNvSpPr>
          <p:nvPr>
            <p:ph idx="1"/>
          </p:nvPr>
        </p:nvSpPr>
        <p:spPr/>
        <p:txBody>
          <a:bodyPr>
            <a:normAutofit fontScale="92500"/>
          </a:bodyPr>
          <a:lstStyle/>
          <a:p>
            <a:pPr>
              <a:buFont typeface="Courier New" panose="02070309020205020404" pitchFamily="49" charset="0"/>
              <a:buChar char="o"/>
            </a:pPr>
            <a:r>
              <a:rPr lang="en-GB" sz="2800" dirty="0"/>
              <a:t>Location data is used to solve hard problems—from providing firefighters and emergency medical technicians key information during times of human crisis, helping us avoid bad traffic</a:t>
            </a:r>
          </a:p>
          <a:p>
            <a:pPr>
              <a:buFont typeface="Courier New" panose="02070309020205020404" pitchFamily="49" charset="0"/>
              <a:buChar char="o"/>
            </a:pPr>
            <a:r>
              <a:rPr lang="en-GB" sz="2800" dirty="0"/>
              <a:t>We are in an era of big data and with more devices, the amount of data generated will keep increasing, data will be more accessible than ever before and location data will become more accurate.</a:t>
            </a:r>
            <a:endParaRPr lang="en-US" sz="2800" dirty="0"/>
          </a:p>
          <a:p>
            <a:pPr marL="0" indent="0">
              <a:buNone/>
            </a:pPr>
            <a:endParaRPr lang="en-US" dirty="0"/>
          </a:p>
        </p:txBody>
      </p:sp>
    </p:spTree>
    <p:extLst>
      <p:ext uri="{BB962C8B-B14F-4D97-AF65-F5344CB8AC3E}">
        <p14:creationId xmlns:p14="http://schemas.microsoft.com/office/powerpoint/2010/main" val="413480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606D-7E50-432E-886D-BC51ADEBA9C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3586A64-3C4E-4C75-9C60-00A7BE9614A1}"/>
              </a:ext>
            </a:extLst>
          </p:cNvPr>
          <p:cNvSpPr>
            <a:spLocks noGrp="1"/>
          </p:cNvSpPr>
          <p:nvPr>
            <p:ph idx="1"/>
          </p:nvPr>
        </p:nvSpPr>
        <p:spPr/>
        <p:txBody>
          <a:bodyPr>
            <a:normAutofit fontScale="85000" lnSpcReduction="20000"/>
          </a:bodyPr>
          <a:lstStyle/>
          <a:p>
            <a:r>
              <a:rPr lang="en-US" u="sng" dirty="0">
                <a:hlinkClick r:id="rId2"/>
              </a:rPr>
              <a:t>https://www.factual.com/blog/location-data-solves-tough-problems/</a:t>
            </a:r>
            <a:endParaRPr lang="en-US" dirty="0"/>
          </a:p>
          <a:p>
            <a:pPr fontAlgn="base"/>
            <a:r>
              <a:rPr lang="en-US" b="1" dirty="0"/>
              <a:t>The Challenges Facing Location Data &amp; Location Intelligence In 2020 – James Ewen; </a:t>
            </a:r>
            <a:r>
              <a:rPr lang="en-US" b="1" u="sng" dirty="0">
                <a:hlinkClick r:id="rId3"/>
              </a:rPr>
              <a:t>https://www.tamoco.com/blog/the-challenges-facing-location-data-location-intelligence-in-2019/</a:t>
            </a:r>
            <a:endParaRPr lang="en-US" dirty="0"/>
          </a:p>
          <a:p>
            <a:pPr fontAlgn="base"/>
            <a:r>
              <a:rPr lang="en-US" b="1" u="sng" dirty="0">
                <a:hlinkClick r:id="rId4"/>
              </a:rPr>
              <a:t>https://www.linkedin.com/pulse/housing-sales-prices-venues-data-analysis-ofistanbul-sercan-y%C4%B1ld%C4%B1z/</a:t>
            </a:r>
            <a:endParaRPr lang="en-US" dirty="0"/>
          </a:p>
          <a:p>
            <a:pPr fontAlgn="base"/>
            <a:r>
              <a:rPr lang="en-US" b="1" u="sng" dirty="0">
                <a:hlinkClick r:id="rId5"/>
              </a:rPr>
              <a:t>https://www.ibm.com/developerworks/library/os-foursquare/index.html</a:t>
            </a:r>
            <a:endParaRPr lang="en-US" dirty="0"/>
          </a:p>
          <a:p>
            <a:pPr fontAlgn="base"/>
            <a:r>
              <a:rPr lang="en-US" b="1" u="sng" dirty="0">
                <a:hlinkClick r:id="rId6"/>
              </a:rPr>
              <a:t>https://oyostate.gov.ng/ministry-of-local-government-and-chieftaincy-matters/detailed-information-of-the-33-local-governments-in-brief/</a:t>
            </a:r>
            <a:endParaRPr lang="en-US" dirty="0"/>
          </a:p>
          <a:p>
            <a:pPr fontAlgn="base"/>
            <a:r>
              <a:rPr lang="en-US" b="1" u="sng" dirty="0">
                <a:hlinkClick r:id="rId7"/>
              </a:rPr>
              <a:t>https://en.wikipedia.org/wiki/Oyo_State</a:t>
            </a:r>
            <a:endParaRPr lang="en-US" dirty="0"/>
          </a:p>
          <a:p>
            <a:endParaRPr lang="en-US" dirty="0"/>
          </a:p>
        </p:txBody>
      </p:sp>
    </p:spTree>
    <p:extLst>
      <p:ext uri="{BB962C8B-B14F-4D97-AF65-F5344CB8AC3E}">
        <p14:creationId xmlns:p14="http://schemas.microsoft.com/office/powerpoint/2010/main" val="688119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95CD4-750A-4EAC-AE53-AAE19E3EBF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4968F5-63D4-4BCB-823C-10D583E8A899}"/>
              </a:ext>
            </a:extLst>
          </p:cNvPr>
          <p:cNvSpPr>
            <a:spLocks noGrp="1"/>
          </p:cNvSpPr>
          <p:nvPr>
            <p:ph idx="1"/>
          </p:nvPr>
        </p:nvSpPr>
        <p:spPr/>
        <p:txBody>
          <a:bodyPr>
            <a:normAutofit/>
          </a:bodyPr>
          <a:lstStyle/>
          <a:p>
            <a:pPr algn="ctr"/>
            <a:r>
              <a:rPr lang="en-US" sz="4800" dirty="0"/>
              <a:t>THANK YOU!</a:t>
            </a:r>
          </a:p>
        </p:txBody>
      </p:sp>
    </p:spTree>
    <p:extLst>
      <p:ext uri="{BB962C8B-B14F-4D97-AF65-F5344CB8AC3E}">
        <p14:creationId xmlns:p14="http://schemas.microsoft.com/office/powerpoint/2010/main" val="4178309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ACEFF-5CE1-4814-AFDE-6619C13AB9FC}"/>
              </a:ext>
            </a:extLst>
          </p:cNvPr>
          <p:cNvSpPr>
            <a:spLocks noGrp="1"/>
          </p:cNvSpPr>
          <p:nvPr>
            <p:ph type="title"/>
          </p:nvPr>
        </p:nvSpPr>
        <p:spPr/>
        <p:txBody>
          <a:bodyPr/>
          <a:lstStyle/>
          <a:p>
            <a:r>
              <a:rPr lang="en-US" dirty="0"/>
              <a:t>Significance of the study</a:t>
            </a:r>
          </a:p>
        </p:txBody>
      </p:sp>
      <p:sp>
        <p:nvSpPr>
          <p:cNvPr id="3" name="Content Placeholder 2">
            <a:extLst>
              <a:ext uri="{FF2B5EF4-FFF2-40B4-BE49-F238E27FC236}">
                <a16:creationId xmlns:a16="http://schemas.microsoft.com/office/drawing/2014/main" id="{6EA6C5ED-2951-423C-A5A6-15B62A9331F7}"/>
              </a:ext>
            </a:extLst>
          </p:cNvPr>
          <p:cNvSpPr>
            <a:spLocks noGrp="1"/>
          </p:cNvSpPr>
          <p:nvPr>
            <p:ph idx="1"/>
          </p:nvPr>
        </p:nvSpPr>
        <p:spPr/>
        <p:txBody>
          <a:bodyPr/>
          <a:lstStyle/>
          <a:p>
            <a:pPr>
              <a:buFont typeface="Courier New" panose="02070309020205020404" pitchFamily="49" charset="0"/>
              <a:buChar char="o"/>
            </a:pPr>
            <a:r>
              <a:rPr lang="en-GB" sz="2400" dirty="0"/>
              <a:t>This study will be of great benefit to entrepreneurs, government and other parastatals who might want to start up something significant. </a:t>
            </a:r>
          </a:p>
          <a:p>
            <a:pPr>
              <a:buFont typeface="Courier New" panose="02070309020205020404" pitchFamily="49" charset="0"/>
              <a:buChar char="o"/>
            </a:pPr>
            <a:r>
              <a:rPr lang="en-GB" sz="2400" dirty="0"/>
              <a:t>Exploring the city will give insights into where a business could be situated given the large state it is. </a:t>
            </a:r>
          </a:p>
          <a:p>
            <a:pPr>
              <a:buFont typeface="Courier New" panose="02070309020205020404" pitchFamily="49" charset="0"/>
              <a:buChar char="o"/>
            </a:pPr>
            <a:r>
              <a:rPr lang="en-GB" sz="2400" dirty="0"/>
              <a:t>It could also help bridge the gaps between customers and producers, government and citizens as decision making will be made easier with the study.</a:t>
            </a:r>
            <a:endParaRPr lang="en-US" sz="2400" dirty="0"/>
          </a:p>
          <a:p>
            <a:pPr marL="0" indent="0">
              <a:buNone/>
            </a:pPr>
            <a:endParaRPr lang="en-US" sz="2400" dirty="0"/>
          </a:p>
        </p:txBody>
      </p:sp>
    </p:spTree>
    <p:extLst>
      <p:ext uri="{BB962C8B-B14F-4D97-AF65-F5344CB8AC3E}">
        <p14:creationId xmlns:p14="http://schemas.microsoft.com/office/powerpoint/2010/main" val="2269072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F5094-1DA9-4F4A-9CE5-1D4216553278}"/>
              </a:ext>
            </a:extLst>
          </p:cNvPr>
          <p:cNvSpPr>
            <a:spLocks noGrp="1"/>
          </p:cNvSpPr>
          <p:nvPr>
            <p:ph type="title"/>
          </p:nvPr>
        </p:nvSpPr>
        <p:spPr/>
        <p:txBody>
          <a:bodyPr>
            <a:normAutofit/>
          </a:bodyPr>
          <a:lstStyle/>
          <a:p>
            <a:r>
              <a:rPr lang="en-US" sz="4000" dirty="0"/>
              <a:t>DATA ACQUISITION</a:t>
            </a:r>
          </a:p>
        </p:txBody>
      </p:sp>
      <p:sp>
        <p:nvSpPr>
          <p:cNvPr id="3" name="Content Placeholder 2">
            <a:extLst>
              <a:ext uri="{FF2B5EF4-FFF2-40B4-BE49-F238E27FC236}">
                <a16:creationId xmlns:a16="http://schemas.microsoft.com/office/drawing/2014/main" id="{AD5B71E7-E236-4DF2-A5ED-74DEBF8F94EB}"/>
              </a:ext>
            </a:extLst>
          </p:cNvPr>
          <p:cNvSpPr>
            <a:spLocks noGrp="1"/>
          </p:cNvSpPr>
          <p:nvPr>
            <p:ph idx="1"/>
          </p:nvPr>
        </p:nvSpPr>
        <p:spPr/>
        <p:txBody>
          <a:bodyPr>
            <a:normAutofit/>
          </a:bodyPr>
          <a:lstStyle/>
          <a:p>
            <a:pPr>
              <a:buFont typeface="Courier New" panose="02070309020205020404" pitchFamily="49" charset="0"/>
              <a:buChar char="o"/>
            </a:pPr>
            <a:r>
              <a:rPr lang="en-GB" sz="2800" dirty="0"/>
              <a:t>The data used for this project was sourced from the Oyo state website, oyostate.gov.ng. The data features were local government, the headquarters where the local government is situated, date of creation of the local government, total number of wards in the local government, area population from 2006 census and landmass of the local government</a:t>
            </a:r>
            <a:endParaRPr lang="en-US" sz="2800" dirty="0"/>
          </a:p>
        </p:txBody>
      </p:sp>
    </p:spTree>
    <p:extLst>
      <p:ext uri="{BB962C8B-B14F-4D97-AF65-F5344CB8AC3E}">
        <p14:creationId xmlns:p14="http://schemas.microsoft.com/office/powerpoint/2010/main" val="4226540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0DC13-DFAB-4541-AF92-44251E0209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0A65D9-C5C2-4ECA-8A70-3B9DB8C3839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28148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549A2-519C-4CF6-8FA7-33E2857C0EE4}"/>
              </a:ext>
            </a:extLst>
          </p:cNvPr>
          <p:cNvSpPr>
            <a:spLocks noGrp="1"/>
          </p:cNvSpPr>
          <p:nvPr>
            <p:ph type="title"/>
          </p:nvPr>
        </p:nvSpPr>
        <p:spPr/>
        <p:txBody>
          <a:bodyPr/>
          <a:lstStyle/>
          <a:p>
            <a:r>
              <a:rPr lang="en-US" dirty="0"/>
              <a:t>Data extraction and exploratory data analysis</a:t>
            </a:r>
          </a:p>
        </p:txBody>
      </p:sp>
      <p:sp>
        <p:nvSpPr>
          <p:cNvPr id="3" name="Content Placeholder 2">
            <a:extLst>
              <a:ext uri="{FF2B5EF4-FFF2-40B4-BE49-F238E27FC236}">
                <a16:creationId xmlns:a16="http://schemas.microsoft.com/office/drawing/2014/main" id="{2C30069D-7FDE-4376-9893-F0ACD76CC285}"/>
              </a:ext>
            </a:extLst>
          </p:cNvPr>
          <p:cNvSpPr>
            <a:spLocks noGrp="1"/>
          </p:cNvSpPr>
          <p:nvPr>
            <p:ph idx="1"/>
          </p:nvPr>
        </p:nvSpPr>
        <p:spPr/>
        <p:txBody>
          <a:bodyPr>
            <a:normAutofit/>
          </a:bodyPr>
          <a:lstStyle/>
          <a:p>
            <a:r>
              <a:rPr lang="en-US" sz="2800" dirty="0"/>
              <a:t>Table of the first five local government extracted from the Oyo state website</a:t>
            </a:r>
          </a:p>
          <a:p>
            <a:endParaRPr lang="en-US" sz="2800" dirty="0"/>
          </a:p>
        </p:txBody>
      </p:sp>
      <p:pic>
        <p:nvPicPr>
          <p:cNvPr id="5" name="Picture 4">
            <a:extLst>
              <a:ext uri="{FF2B5EF4-FFF2-40B4-BE49-F238E27FC236}">
                <a16:creationId xmlns:a16="http://schemas.microsoft.com/office/drawing/2014/main" id="{BAEDCBB3-F427-487D-A7F1-ED3E33EFAE08}"/>
              </a:ext>
            </a:extLst>
          </p:cNvPr>
          <p:cNvPicPr>
            <a:picLocks noChangeAspect="1"/>
          </p:cNvPicPr>
          <p:nvPr/>
        </p:nvPicPr>
        <p:blipFill>
          <a:blip r:embed="rId2"/>
          <a:stretch>
            <a:fillRect/>
          </a:stretch>
        </p:blipFill>
        <p:spPr>
          <a:xfrm>
            <a:off x="1451579" y="3141786"/>
            <a:ext cx="9603275" cy="2324560"/>
          </a:xfrm>
          <a:prstGeom prst="rect">
            <a:avLst/>
          </a:prstGeom>
        </p:spPr>
      </p:pic>
    </p:spTree>
    <p:extLst>
      <p:ext uri="{BB962C8B-B14F-4D97-AF65-F5344CB8AC3E}">
        <p14:creationId xmlns:p14="http://schemas.microsoft.com/office/powerpoint/2010/main" val="311764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0FE1D-8398-4B0C-976D-7EEEBF51DB3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F25AE4F-9AE8-4DF1-884A-40CFA4D01B7C}"/>
              </a:ext>
            </a:extLst>
          </p:cNvPr>
          <p:cNvSpPr>
            <a:spLocks noGrp="1"/>
          </p:cNvSpPr>
          <p:nvPr>
            <p:ph idx="1"/>
          </p:nvPr>
        </p:nvSpPr>
        <p:spPr/>
        <p:txBody>
          <a:bodyPr/>
          <a:lstStyle/>
          <a:p>
            <a:r>
              <a:rPr lang="en-US" sz="2800" dirty="0"/>
              <a:t>Local government area with the highest population and with the lowest population with code</a:t>
            </a:r>
          </a:p>
          <a:p>
            <a:endParaRPr lang="en-US" dirty="0"/>
          </a:p>
        </p:txBody>
      </p:sp>
      <p:pic>
        <p:nvPicPr>
          <p:cNvPr id="5" name="Picture 4">
            <a:extLst>
              <a:ext uri="{FF2B5EF4-FFF2-40B4-BE49-F238E27FC236}">
                <a16:creationId xmlns:a16="http://schemas.microsoft.com/office/drawing/2014/main" id="{DC74AFB5-4146-466C-80B7-CB3203F78C5E}"/>
              </a:ext>
            </a:extLst>
          </p:cNvPr>
          <p:cNvPicPr>
            <a:picLocks noChangeAspect="1"/>
          </p:cNvPicPr>
          <p:nvPr/>
        </p:nvPicPr>
        <p:blipFill>
          <a:blip r:embed="rId2"/>
          <a:stretch>
            <a:fillRect/>
          </a:stretch>
        </p:blipFill>
        <p:spPr>
          <a:xfrm>
            <a:off x="1451579" y="3112043"/>
            <a:ext cx="9603275" cy="991034"/>
          </a:xfrm>
          <a:prstGeom prst="rect">
            <a:avLst/>
          </a:prstGeom>
        </p:spPr>
      </p:pic>
      <p:pic>
        <p:nvPicPr>
          <p:cNvPr id="7" name="Picture 6">
            <a:extLst>
              <a:ext uri="{FF2B5EF4-FFF2-40B4-BE49-F238E27FC236}">
                <a16:creationId xmlns:a16="http://schemas.microsoft.com/office/drawing/2014/main" id="{8A36FA6B-BAEA-4BC0-B72A-3804FDB464CD}"/>
              </a:ext>
            </a:extLst>
          </p:cNvPr>
          <p:cNvPicPr>
            <a:picLocks noChangeAspect="1"/>
          </p:cNvPicPr>
          <p:nvPr/>
        </p:nvPicPr>
        <p:blipFill>
          <a:blip r:embed="rId3"/>
          <a:stretch>
            <a:fillRect/>
          </a:stretch>
        </p:blipFill>
        <p:spPr>
          <a:xfrm>
            <a:off x="1451579" y="4427975"/>
            <a:ext cx="9603275" cy="1038370"/>
          </a:xfrm>
          <a:prstGeom prst="rect">
            <a:avLst/>
          </a:prstGeom>
        </p:spPr>
      </p:pic>
    </p:spTree>
    <p:extLst>
      <p:ext uri="{BB962C8B-B14F-4D97-AF65-F5344CB8AC3E}">
        <p14:creationId xmlns:p14="http://schemas.microsoft.com/office/powerpoint/2010/main" val="2948574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6F822-7DEF-4327-A755-7B8943956C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1E7272-448C-4B32-822A-6A0FDD12801B}"/>
              </a:ext>
            </a:extLst>
          </p:cNvPr>
          <p:cNvSpPr>
            <a:spLocks noGrp="1"/>
          </p:cNvSpPr>
          <p:nvPr>
            <p:ph idx="1"/>
          </p:nvPr>
        </p:nvSpPr>
        <p:spPr/>
        <p:txBody>
          <a:bodyPr>
            <a:normAutofit/>
          </a:bodyPr>
          <a:lstStyle/>
          <a:p>
            <a:r>
              <a:rPr lang="en-US" sz="2800" dirty="0"/>
              <a:t>Local government area with the most landmass and with the least landmass</a:t>
            </a:r>
          </a:p>
          <a:p>
            <a:endParaRPr lang="en-US" sz="2400" dirty="0"/>
          </a:p>
        </p:txBody>
      </p:sp>
      <p:pic>
        <p:nvPicPr>
          <p:cNvPr id="5" name="Picture 4">
            <a:extLst>
              <a:ext uri="{FF2B5EF4-FFF2-40B4-BE49-F238E27FC236}">
                <a16:creationId xmlns:a16="http://schemas.microsoft.com/office/drawing/2014/main" id="{EF1B0D5E-06A8-426E-B708-1A5DB9046E4E}"/>
              </a:ext>
            </a:extLst>
          </p:cNvPr>
          <p:cNvPicPr>
            <a:picLocks noChangeAspect="1"/>
          </p:cNvPicPr>
          <p:nvPr/>
        </p:nvPicPr>
        <p:blipFill>
          <a:blip r:embed="rId2"/>
          <a:stretch>
            <a:fillRect/>
          </a:stretch>
        </p:blipFill>
        <p:spPr>
          <a:xfrm>
            <a:off x="1137147" y="3429000"/>
            <a:ext cx="10210792" cy="2448267"/>
          </a:xfrm>
          <a:prstGeom prst="rect">
            <a:avLst/>
          </a:prstGeom>
        </p:spPr>
      </p:pic>
    </p:spTree>
    <p:extLst>
      <p:ext uri="{BB962C8B-B14F-4D97-AF65-F5344CB8AC3E}">
        <p14:creationId xmlns:p14="http://schemas.microsoft.com/office/powerpoint/2010/main" val="42230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9A01B-E770-4DAB-9978-7A6F847793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50FF70-B5ED-4A3A-BCCA-918B49661B68}"/>
              </a:ext>
            </a:extLst>
          </p:cNvPr>
          <p:cNvSpPr>
            <a:spLocks noGrp="1"/>
          </p:cNvSpPr>
          <p:nvPr>
            <p:ph idx="1"/>
          </p:nvPr>
        </p:nvSpPr>
        <p:spPr/>
        <p:txBody>
          <a:bodyPr>
            <a:normAutofit/>
          </a:bodyPr>
          <a:lstStyle/>
          <a:p>
            <a:r>
              <a:rPr lang="en-US" sz="2800" dirty="0"/>
              <a:t>First five local government area with their respective latitude and longitude generated using </a:t>
            </a:r>
            <a:r>
              <a:rPr lang="en-US" sz="2800" dirty="0" err="1"/>
              <a:t>Nominat</a:t>
            </a:r>
            <a:r>
              <a:rPr lang="en-US" sz="2800" dirty="0"/>
              <a:t>  module in </a:t>
            </a:r>
            <a:r>
              <a:rPr lang="en-US" sz="2800" dirty="0" err="1"/>
              <a:t>geopy</a:t>
            </a:r>
            <a:r>
              <a:rPr lang="en-US" sz="2800" dirty="0"/>
              <a:t>  package</a:t>
            </a:r>
          </a:p>
          <a:p>
            <a:pPr marL="0" indent="0">
              <a:buNone/>
            </a:pPr>
            <a:endParaRPr lang="en-US" sz="2800" dirty="0"/>
          </a:p>
        </p:txBody>
      </p:sp>
      <p:pic>
        <p:nvPicPr>
          <p:cNvPr id="7" name="Picture 6">
            <a:extLst>
              <a:ext uri="{FF2B5EF4-FFF2-40B4-BE49-F238E27FC236}">
                <a16:creationId xmlns:a16="http://schemas.microsoft.com/office/drawing/2014/main" id="{B95F66EC-3F83-41C5-953C-D09D89108F83}"/>
              </a:ext>
            </a:extLst>
          </p:cNvPr>
          <p:cNvPicPr>
            <a:picLocks noChangeAspect="1"/>
          </p:cNvPicPr>
          <p:nvPr/>
        </p:nvPicPr>
        <p:blipFill>
          <a:blip r:embed="rId2"/>
          <a:stretch>
            <a:fillRect/>
          </a:stretch>
        </p:blipFill>
        <p:spPr>
          <a:xfrm>
            <a:off x="1451580" y="3741038"/>
            <a:ext cx="9603274" cy="1657581"/>
          </a:xfrm>
          <a:prstGeom prst="rect">
            <a:avLst/>
          </a:prstGeom>
        </p:spPr>
      </p:pic>
    </p:spTree>
    <p:extLst>
      <p:ext uri="{BB962C8B-B14F-4D97-AF65-F5344CB8AC3E}">
        <p14:creationId xmlns:p14="http://schemas.microsoft.com/office/powerpoint/2010/main" val="22785990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69</TotalTime>
  <Words>657</Words>
  <Application>Microsoft Office PowerPoint</Application>
  <PresentationFormat>Widescreen</PresentationFormat>
  <Paragraphs>40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Courier New</vt:lpstr>
      <vt:lpstr>Gill Sans MT</vt:lpstr>
      <vt:lpstr>Wingdings</vt:lpstr>
      <vt:lpstr>Gallery</vt:lpstr>
      <vt:lpstr>GEOSpatial data analysis of oyo state using location data</vt:lpstr>
      <vt:lpstr>introduction</vt:lpstr>
      <vt:lpstr>Significance of the study</vt:lpstr>
      <vt:lpstr>DATA ACQUISITION</vt:lpstr>
      <vt:lpstr>PowerPoint Presentation</vt:lpstr>
      <vt:lpstr>Data extraction and exploratory data analysis</vt:lpstr>
      <vt:lpstr>PowerPoint Presentation</vt:lpstr>
      <vt:lpstr>PowerPoint Presentation</vt:lpstr>
      <vt:lpstr>PowerPoint Presentation</vt:lpstr>
      <vt:lpstr>Map of oyo with the lga superimposed</vt:lpstr>
      <vt:lpstr>PowerPoint Presentation</vt:lpstr>
      <vt:lpstr>PowerPoint Presentation</vt:lpstr>
      <vt:lpstr>Clustering algorithm analysis</vt:lpstr>
      <vt:lpstr>Clustering analysis continue</vt:lpstr>
      <vt:lpstr>PowerPoint Presentation</vt:lpstr>
      <vt:lpstr>PowerPoint Presentation</vt:lpstr>
      <vt:lpstr>PowerPoint Presentation</vt:lpstr>
      <vt:lpstr>Visualization of the clusters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GEOSpatial data analysis of oyo state using location data</dc:title>
  <dc:creator>ABDULHAMEED</dc:creator>
  <cp:lastModifiedBy>ABDULHAMEED</cp:lastModifiedBy>
  <cp:revision>5</cp:revision>
  <dcterms:created xsi:type="dcterms:W3CDTF">2020-12-13T17:13:37Z</dcterms:created>
  <dcterms:modified xsi:type="dcterms:W3CDTF">2020-12-13T18:22:54Z</dcterms:modified>
</cp:coreProperties>
</file>