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7" r:id="rId5"/>
    <p:sldId id="260" r:id="rId6"/>
    <p:sldId id="268" r:id="rId7"/>
    <p:sldId id="269" r:id="rId8"/>
    <p:sldId id="270" r:id="rId9"/>
    <p:sldId id="273" r:id="rId10"/>
    <p:sldId id="261" r:id="rId11"/>
    <p:sldId id="262" r:id="rId12"/>
    <p:sldId id="263" r:id="rId13"/>
    <p:sldId id="274" r:id="rId14"/>
    <p:sldId id="272" r:id="rId15"/>
    <p:sldId id="271" r:id="rId16"/>
    <p:sldId id="275" r:id="rId17"/>
    <p:sldId id="277" r:id="rId18"/>
    <p:sldId id="276" r:id="rId19"/>
    <p:sldId id="278" r:id="rId20"/>
    <p:sldId id="279" r:id="rId21"/>
    <p:sldId id="280" r:id="rId22"/>
    <p:sldId id="281" r:id="rId23"/>
    <p:sldId id="282" r:id="rId24"/>
    <p:sldId id="283" r:id="rId25"/>
    <p:sldId id="284" r:id="rId26"/>
    <p:sldId id="285" r:id="rId27"/>
    <p:sldId id="286" r:id="rId28"/>
    <p:sldId id="288" r:id="rId29"/>
    <p:sldId id="264" r:id="rId30"/>
    <p:sldId id="265" r:id="rId31"/>
    <p:sldId id="289" r:id="rId32"/>
    <p:sldId id="291" r:id="rId33"/>
    <p:sldId id="292" r:id="rId34"/>
    <p:sldId id="293" r:id="rId35"/>
    <p:sldId id="295" r:id="rId36"/>
    <p:sldId id="294" r:id="rId37"/>
    <p:sldId id="296" r:id="rId38"/>
    <p:sldId id="297" r:id="rId39"/>
    <p:sldId id="298" r:id="rId40"/>
    <p:sldId id="299" r:id="rId41"/>
    <p:sldId id="300" r:id="rId42"/>
    <p:sldId id="302" r:id="rId43"/>
    <p:sldId id="301" r:id="rId44"/>
    <p:sldId id="303" r:id="rId45"/>
    <p:sldId id="304"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5129D5A-DEC8-7A49-9A22-5046AFDEF5CA}">
          <p14:sldIdLst>
            <p14:sldId id="256"/>
            <p14:sldId id="257"/>
            <p14:sldId id="259"/>
            <p14:sldId id="267"/>
            <p14:sldId id="260"/>
            <p14:sldId id="268"/>
            <p14:sldId id="269"/>
            <p14:sldId id="270"/>
            <p14:sldId id="273"/>
            <p14:sldId id="261"/>
            <p14:sldId id="262"/>
            <p14:sldId id="263"/>
            <p14:sldId id="274"/>
            <p14:sldId id="272"/>
            <p14:sldId id="271"/>
            <p14:sldId id="275"/>
            <p14:sldId id="277"/>
            <p14:sldId id="276"/>
            <p14:sldId id="278"/>
            <p14:sldId id="279"/>
            <p14:sldId id="280"/>
            <p14:sldId id="281"/>
            <p14:sldId id="282"/>
            <p14:sldId id="283"/>
            <p14:sldId id="284"/>
            <p14:sldId id="285"/>
            <p14:sldId id="286"/>
            <p14:sldId id="288"/>
            <p14:sldId id="264"/>
            <p14:sldId id="265"/>
            <p14:sldId id="289"/>
            <p14:sldId id="291"/>
            <p14:sldId id="292"/>
            <p14:sldId id="293"/>
            <p14:sldId id="295"/>
            <p14:sldId id="294"/>
            <p14:sldId id="296"/>
            <p14:sldId id="297"/>
            <p14:sldId id="298"/>
            <p14:sldId id="299"/>
            <p14:sldId id="300"/>
            <p14:sldId id="302"/>
            <p14:sldId id="301"/>
            <p14:sldId id="303"/>
            <p14:sldId id="3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6208"/>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6/8/2023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6/8/2023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676B4-E9AD-0233-1535-32E36EADED93}"/>
              </a:ext>
            </a:extLst>
          </p:cNvPr>
          <p:cNvSpPr>
            <a:spLocks noGrp="1"/>
          </p:cNvSpPr>
          <p:nvPr>
            <p:ph type="ctrTitle"/>
          </p:nvPr>
        </p:nvSpPr>
        <p:spPr>
          <a:xfrm>
            <a:off x="2417779" y="452063"/>
            <a:ext cx="8637073" cy="2874733"/>
          </a:xfrm>
        </p:spPr>
        <p:txBody>
          <a:bodyPr>
            <a:normAutofit/>
          </a:bodyPr>
          <a:lstStyle/>
          <a:p>
            <a:r>
              <a:rPr lang="en-TR" dirty="0"/>
              <a:t>Keyword Search For Sıgn Language (KWS)</a:t>
            </a:r>
          </a:p>
        </p:txBody>
      </p:sp>
      <p:sp>
        <p:nvSpPr>
          <p:cNvPr id="3" name="Subtitle 2">
            <a:extLst>
              <a:ext uri="{FF2B5EF4-FFF2-40B4-BE49-F238E27FC236}">
                <a16:creationId xmlns:a16="http://schemas.microsoft.com/office/drawing/2014/main" id="{84654C40-7E9E-14B1-6D4C-DF2EA1A2BC0E}"/>
              </a:ext>
            </a:extLst>
          </p:cNvPr>
          <p:cNvSpPr>
            <a:spLocks noGrp="1"/>
          </p:cNvSpPr>
          <p:nvPr>
            <p:ph type="subTitle" idx="1"/>
          </p:nvPr>
        </p:nvSpPr>
        <p:spPr>
          <a:xfrm>
            <a:off x="2417780" y="3531204"/>
            <a:ext cx="4000273" cy="977621"/>
          </a:xfrm>
        </p:spPr>
        <p:txBody>
          <a:bodyPr>
            <a:noAutofit/>
          </a:bodyPr>
          <a:lstStyle/>
          <a:p>
            <a:r>
              <a:rPr lang="tr-TR" sz="1200" b="1" dirty="0">
                <a:latin typeface="Söhne"/>
              </a:rPr>
              <a:t>Project </a:t>
            </a:r>
            <a:r>
              <a:rPr lang="tr-TR" sz="1200" b="1" dirty="0" err="1">
                <a:latin typeface="Söhne"/>
              </a:rPr>
              <a:t>members</a:t>
            </a:r>
            <a:r>
              <a:rPr lang="tr-TR" sz="1200" b="1" dirty="0">
                <a:latin typeface="Söhne"/>
              </a:rPr>
              <a:t>:</a:t>
            </a:r>
          </a:p>
          <a:p>
            <a:r>
              <a:rPr lang="tr-TR" sz="1200" dirty="0">
                <a:latin typeface="Söhne"/>
              </a:rPr>
              <a:t>Aras </a:t>
            </a:r>
            <a:r>
              <a:rPr lang="tr-TR" sz="1200" dirty="0" err="1">
                <a:latin typeface="Söhne"/>
              </a:rPr>
              <a:t>güngöre</a:t>
            </a:r>
            <a:endParaRPr lang="en-TR" sz="1200" dirty="0">
              <a:latin typeface="Söhne"/>
            </a:endParaRPr>
          </a:p>
          <a:p>
            <a:r>
              <a:rPr lang="tr-TR" sz="1200" dirty="0">
                <a:latin typeface="Söhne"/>
              </a:rPr>
              <a:t>Burak Batuhan polat</a:t>
            </a:r>
            <a:endParaRPr lang="en-TR" sz="1200" dirty="0">
              <a:latin typeface="Söhne"/>
            </a:endParaRPr>
          </a:p>
        </p:txBody>
      </p:sp>
      <p:sp>
        <p:nvSpPr>
          <p:cNvPr id="7" name="Subtitle 2">
            <a:extLst>
              <a:ext uri="{FF2B5EF4-FFF2-40B4-BE49-F238E27FC236}">
                <a16:creationId xmlns:a16="http://schemas.microsoft.com/office/drawing/2014/main" id="{7EA83DDA-E93C-60AD-94F1-DD7DE5169C8B}"/>
              </a:ext>
            </a:extLst>
          </p:cNvPr>
          <p:cNvSpPr txBox="1">
            <a:spLocks/>
          </p:cNvSpPr>
          <p:nvPr/>
        </p:nvSpPr>
        <p:spPr>
          <a:xfrm>
            <a:off x="6418053" y="3496823"/>
            <a:ext cx="4000273" cy="977621"/>
          </a:xfrm>
          <a:prstGeom prst="rect">
            <a:avLst/>
          </a:prstGeom>
        </p:spPr>
        <p:txBody>
          <a:bodyPr vert="horz" lIns="91440" tIns="91440" rIns="91440" bIns="91440" rtlCol="0">
            <a:no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tr-TR" sz="1200" b="1" dirty="0" err="1">
                <a:latin typeface="Söhne"/>
              </a:rPr>
              <a:t>Prıncıpal</a:t>
            </a:r>
            <a:r>
              <a:rPr lang="tr-TR" sz="1200" b="1" dirty="0">
                <a:latin typeface="Söhne"/>
              </a:rPr>
              <a:t> </a:t>
            </a:r>
            <a:r>
              <a:rPr lang="tr-TR" sz="1200" b="1" dirty="0" err="1">
                <a:latin typeface="Söhne"/>
              </a:rPr>
              <a:t>ınvestıgator</a:t>
            </a:r>
            <a:r>
              <a:rPr lang="tr-TR" sz="1200" b="1" dirty="0">
                <a:latin typeface="Söhne"/>
              </a:rPr>
              <a:t>:</a:t>
            </a:r>
          </a:p>
          <a:p>
            <a:r>
              <a:rPr lang="tr-TR" sz="1200">
                <a:latin typeface="Söhne"/>
              </a:rPr>
              <a:t>Murat saraçlar</a:t>
            </a:r>
            <a:endParaRPr lang="en-TR" sz="1200" dirty="0">
              <a:latin typeface="Söhne"/>
            </a:endParaRPr>
          </a:p>
        </p:txBody>
      </p:sp>
    </p:spTree>
    <p:extLst>
      <p:ext uri="{BB962C8B-B14F-4D97-AF65-F5344CB8AC3E}">
        <p14:creationId xmlns:p14="http://schemas.microsoft.com/office/powerpoint/2010/main" val="1843786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B4EEA-DB87-64B2-097C-9253D97C63AC}"/>
              </a:ext>
            </a:extLst>
          </p:cNvPr>
          <p:cNvSpPr>
            <a:spLocks noGrp="1"/>
          </p:cNvSpPr>
          <p:nvPr>
            <p:ph type="title"/>
          </p:nvPr>
        </p:nvSpPr>
        <p:spPr/>
        <p:txBody>
          <a:bodyPr/>
          <a:lstStyle/>
          <a:p>
            <a:r>
              <a:rPr lang="en-US" dirty="0"/>
              <a:t>Selection of Sign Spotting Model</a:t>
            </a:r>
            <a:endParaRPr lang="en-TR" dirty="0"/>
          </a:p>
        </p:txBody>
      </p:sp>
      <p:sp>
        <p:nvSpPr>
          <p:cNvPr id="3" name="Content Placeholder 2">
            <a:extLst>
              <a:ext uri="{FF2B5EF4-FFF2-40B4-BE49-F238E27FC236}">
                <a16:creationId xmlns:a16="http://schemas.microsoft.com/office/drawing/2014/main" id="{E20434D3-990F-9435-0D7F-3290360767AA}"/>
              </a:ext>
            </a:extLst>
          </p:cNvPr>
          <p:cNvSpPr>
            <a:spLocks noGrp="1"/>
          </p:cNvSpPr>
          <p:nvPr>
            <p:ph idx="1"/>
          </p:nvPr>
        </p:nvSpPr>
        <p:spPr/>
        <p:txBody>
          <a:bodyPr>
            <a:normAutofit/>
          </a:bodyPr>
          <a:lstStyle/>
          <a:p>
            <a:r>
              <a:rPr lang="en-US" dirty="0"/>
              <a:t>We selected the </a:t>
            </a:r>
            <a:r>
              <a:rPr lang="en-US" dirty="0" err="1"/>
              <a:t>LSE_eSaude_UVIGO</a:t>
            </a:r>
            <a:r>
              <a:rPr lang="en-US" dirty="0"/>
              <a:t> dataset for the Sign Spotting Challenge.</a:t>
            </a:r>
          </a:p>
          <a:p>
            <a:r>
              <a:rPr lang="en-US" dirty="0"/>
              <a:t>The BOBSL dataset was deemed too large and complex for our project's scope.</a:t>
            </a:r>
          </a:p>
          <a:p>
            <a:r>
              <a:rPr lang="en-US" dirty="0"/>
              <a:t>We evaluated six candidate sign spotting models based on the </a:t>
            </a:r>
            <a:r>
              <a:rPr lang="en-US" dirty="0" err="1"/>
              <a:t>LSE_eSaude_UVIGO</a:t>
            </a:r>
            <a:r>
              <a:rPr lang="en-US" dirty="0"/>
              <a:t> dataset.</a:t>
            </a:r>
          </a:p>
          <a:p>
            <a:r>
              <a:rPr lang="en-US" dirty="0"/>
              <a:t>The models were tested and compared to identify the ideal candidate.</a:t>
            </a:r>
          </a:p>
          <a:p>
            <a:r>
              <a:rPr lang="en-US" dirty="0"/>
              <a:t>These models employed diverse methods and frameworks to achieve the same goal.</a:t>
            </a:r>
          </a:p>
          <a:p>
            <a:r>
              <a:rPr lang="en-US" dirty="0"/>
              <a:t>Our selection allows us to explore and compare different approaches to the problem.</a:t>
            </a:r>
            <a:endParaRPr lang="en-TR" dirty="0"/>
          </a:p>
        </p:txBody>
      </p:sp>
    </p:spTree>
    <p:extLst>
      <p:ext uri="{BB962C8B-B14F-4D97-AF65-F5344CB8AC3E}">
        <p14:creationId xmlns:p14="http://schemas.microsoft.com/office/powerpoint/2010/main" val="3399417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F5813-3B33-5357-F0EA-856511C57B08}"/>
              </a:ext>
            </a:extLst>
          </p:cNvPr>
          <p:cNvSpPr>
            <a:spLocks noGrp="1"/>
          </p:cNvSpPr>
          <p:nvPr>
            <p:ph type="title"/>
          </p:nvPr>
        </p:nvSpPr>
        <p:spPr/>
        <p:txBody>
          <a:bodyPr/>
          <a:lstStyle/>
          <a:p>
            <a:r>
              <a:rPr lang="en-TR" dirty="0"/>
              <a:t>Multiple Shot Supervised Learning (MSSL) Models</a:t>
            </a:r>
          </a:p>
        </p:txBody>
      </p:sp>
      <p:sp>
        <p:nvSpPr>
          <p:cNvPr id="3" name="Content Placeholder 2">
            <a:extLst>
              <a:ext uri="{FF2B5EF4-FFF2-40B4-BE49-F238E27FC236}">
                <a16:creationId xmlns:a16="http://schemas.microsoft.com/office/drawing/2014/main" id="{648E4058-8CCE-3288-3181-B979FA00936F}"/>
              </a:ext>
            </a:extLst>
          </p:cNvPr>
          <p:cNvSpPr>
            <a:spLocks noGrp="1"/>
          </p:cNvSpPr>
          <p:nvPr>
            <p:ph idx="1"/>
          </p:nvPr>
        </p:nvSpPr>
        <p:spPr/>
        <p:txBody>
          <a:bodyPr/>
          <a:lstStyle/>
          <a:p>
            <a:r>
              <a:rPr lang="en-US" dirty="0"/>
              <a:t>MSSL involves consistent signs across training, validation, and test sets.</a:t>
            </a:r>
          </a:p>
          <a:p>
            <a:r>
              <a:rPr lang="en-US" dirty="0"/>
              <a:t>Co-articulation affects sign samples due to their continuous stream nature.</a:t>
            </a:r>
          </a:p>
          <a:p>
            <a:r>
              <a:rPr lang="en-US" dirty="0"/>
              <a:t>Training set provides sign start and end times (in milliseconds) annotated by deaf individuals and sign language interpreters.</a:t>
            </a:r>
          </a:p>
          <a:p>
            <a:r>
              <a:rPr lang="en-US" dirty="0"/>
              <a:t>Annotation criteria are consistent for multiple instances of each sign.</a:t>
            </a:r>
          </a:p>
          <a:p>
            <a:r>
              <a:rPr lang="en-US" dirty="0"/>
              <a:t>Test set signers can be the same or different, with variations in gender and handedness.</a:t>
            </a:r>
          </a:p>
        </p:txBody>
      </p:sp>
    </p:spTree>
    <p:extLst>
      <p:ext uri="{BB962C8B-B14F-4D97-AF65-F5344CB8AC3E}">
        <p14:creationId xmlns:p14="http://schemas.microsoft.com/office/powerpoint/2010/main" val="1894208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F875A-F08B-577E-96BC-890B6E305D0C}"/>
              </a:ext>
            </a:extLst>
          </p:cNvPr>
          <p:cNvSpPr>
            <a:spLocks noGrp="1"/>
          </p:cNvSpPr>
          <p:nvPr>
            <p:ph idx="1"/>
          </p:nvPr>
        </p:nvSpPr>
        <p:spPr/>
        <p:txBody>
          <a:bodyPr>
            <a:normAutofit/>
          </a:bodyPr>
          <a:lstStyle/>
          <a:p>
            <a:pPr algn="l">
              <a:buFont typeface="Arial" panose="020B0604020202020204" pitchFamily="34" charset="0"/>
              <a:buChar char="•"/>
            </a:pPr>
            <a:r>
              <a:rPr lang="en-US" b="0" i="0" dirty="0">
                <a:effectLst/>
              </a:rPr>
              <a:t>The base I3D model pretrained on the WLASL dataset is used.</a:t>
            </a:r>
          </a:p>
          <a:p>
            <a:pPr algn="l">
              <a:buFont typeface="Arial" panose="020B0604020202020204" pitchFamily="34" charset="0"/>
              <a:buChar char="•"/>
            </a:pPr>
            <a:r>
              <a:rPr lang="en-US" b="0" i="0" dirty="0">
                <a:effectLst/>
              </a:rPr>
              <a:t>Swish activations replace </a:t>
            </a:r>
            <a:r>
              <a:rPr lang="en-US" b="0" i="0" dirty="0" err="1">
                <a:effectLst/>
              </a:rPr>
              <a:t>ReLU</a:t>
            </a:r>
            <a:r>
              <a:rPr lang="en-US" b="0" i="0" dirty="0">
                <a:effectLst/>
              </a:rPr>
              <a:t> activations for improved results.</a:t>
            </a:r>
          </a:p>
          <a:p>
            <a:pPr algn="l">
              <a:buFont typeface="Arial" panose="020B0604020202020204" pitchFamily="34" charset="0"/>
              <a:buChar char="•"/>
            </a:pPr>
            <a:r>
              <a:rPr lang="en-US" b="0" i="0" dirty="0">
                <a:effectLst/>
              </a:rPr>
              <a:t>Instead of using the final layer's output, the model takes outputs before global average pooling and additional feature outputs before 3D max pooling layers.</a:t>
            </a:r>
          </a:p>
          <a:p>
            <a:pPr algn="l">
              <a:buFont typeface="Arial" panose="020B0604020202020204" pitchFamily="34" charset="0"/>
              <a:buChar char="•"/>
            </a:pPr>
            <a:r>
              <a:rPr lang="en-US" b="0" i="0" dirty="0">
                <a:effectLst/>
              </a:rPr>
              <a:t>The model generates three feature outputs with higher temporal resolutions.</a:t>
            </a:r>
          </a:p>
          <a:p>
            <a:pPr algn="l">
              <a:buFont typeface="Arial" panose="020B0604020202020204" pitchFamily="34" charset="0"/>
              <a:buChar char="•"/>
            </a:pPr>
            <a:r>
              <a:rPr lang="en-US" b="0" i="0" dirty="0">
                <a:effectLst/>
              </a:rPr>
              <a:t>These inputs are utilized in a hierarchical network to produce coarse-to-fine temporal predictions, ranging from 4 to 32 frames.</a:t>
            </a:r>
          </a:p>
        </p:txBody>
      </p:sp>
      <p:sp>
        <p:nvSpPr>
          <p:cNvPr id="4" name="Title 1">
            <a:extLst>
              <a:ext uri="{FF2B5EF4-FFF2-40B4-BE49-F238E27FC236}">
                <a16:creationId xmlns:a16="http://schemas.microsoft.com/office/drawing/2014/main" id="{BC4DBA3C-9CD8-10BB-E2C3-6EE01C608AB5}"/>
              </a:ext>
            </a:extLst>
          </p:cNvPr>
          <p:cNvSpPr>
            <a:spLocks noGrp="1"/>
          </p:cNvSpPr>
          <p:nvPr>
            <p:ph type="title"/>
          </p:nvPr>
        </p:nvSpPr>
        <p:spPr/>
        <p:txBody>
          <a:bodyPr/>
          <a:lstStyle/>
          <a:p>
            <a:r>
              <a:rPr lang="en-TR" dirty="0"/>
              <a:t>MSSL MODEL 1: </a:t>
            </a:r>
            <a:r>
              <a:rPr lang="en-US" dirty="0">
                <a:effectLst/>
                <a:ea typeface="Times New Roman" panose="02020603050405020304" pitchFamily="18" charset="0"/>
              </a:rPr>
              <a:t>Model by </a:t>
            </a:r>
            <a:r>
              <a:rPr lang="en-US" i="1" dirty="0" err="1">
                <a:effectLst/>
                <a:ea typeface="Times New Roman" panose="02020603050405020304" pitchFamily="18" charset="0"/>
              </a:rPr>
              <a:t>ryanwong</a:t>
            </a:r>
            <a:br>
              <a:rPr lang="en-US" i="1" dirty="0">
                <a:ea typeface="Times New Roman" panose="02020603050405020304" pitchFamily="18" charset="0"/>
              </a:rPr>
            </a:br>
            <a:r>
              <a:rPr lang="en-US" i="0" dirty="0">
                <a:effectLst/>
              </a:rPr>
              <a:t>Model Architecture</a:t>
            </a:r>
            <a:endParaRPr lang="en-TR" dirty="0"/>
          </a:p>
        </p:txBody>
      </p:sp>
    </p:spTree>
    <p:extLst>
      <p:ext uri="{BB962C8B-B14F-4D97-AF65-F5344CB8AC3E}">
        <p14:creationId xmlns:p14="http://schemas.microsoft.com/office/powerpoint/2010/main" val="3367480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4DBA3C-9CD8-10BB-E2C3-6EE01C608AB5}"/>
              </a:ext>
            </a:extLst>
          </p:cNvPr>
          <p:cNvSpPr>
            <a:spLocks noGrp="1"/>
          </p:cNvSpPr>
          <p:nvPr>
            <p:ph type="title"/>
          </p:nvPr>
        </p:nvSpPr>
        <p:spPr/>
        <p:txBody>
          <a:bodyPr/>
          <a:lstStyle/>
          <a:p>
            <a:r>
              <a:rPr lang="en-TR" dirty="0"/>
              <a:t>MSSL MODEL 1: </a:t>
            </a:r>
            <a:r>
              <a:rPr lang="en-US" dirty="0">
                <a:effectLst/>
                <a:ea typeface="Times New Roman" panose="02020603050405020304" pitchFamily="18" charset="0"/>
              </a:rPr>
              <a:t>Model by </a:t>
            </a:r>
            <a:r>
              <a:rPr lang="en-US" i="1" dirty="0" err="1">
                <a:effectLst/>
                <a:ea typeface="Times New Roman" panose="02020603050405020304" pitchFamily="18" charset="0"/>
              </a:rPr>
              <a:t>ryanwong</a:t>
            </a:r>
            <a:br>
              <a:rPr lang="en-US" i="1" dirty="0">
                <a:ea typeface="Times New Roman" panose="02020603050405020304" pitchFamily="18" charset="0"/>
              </a:rPr>
            </a:br>
            <a:r>
              <a:rPr lang="en-US" i="0" dirty="0">
                <a:effectLst/>
              </a:rPr>
              <a:t>Model Architecture</a:t>
            </a:r>
            <a:endParaRPr lang="en-TR" dirty="0"/>
          </a:p>
        </p:txBody>
      </p:sp>
      <p:pic>
        <p:nvPicPr>
          <p:cNvPr id="6" name="Picture 5" descr="A diagram of a cat&#10;&#10;Description automatically generated with low confidence">
            <a:extLst>
              <a:ext uri="{FF2B5EF4-FFF2-40B4-BE49-F238E27FC236}">
                <a16:creationId xmlns:a16="http://schemas.microsoft.com/office/drawing/2014/main" id="{AB13D9FB-319D-8E12-9419-50D805305E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3587" y="2020334"/>
            <a:ext cx="7661317" cy="3897163"/>
          </a:xfrm>
          <a:prstGeom prst="rect">
            <a:avLst/>
          </a:prstGeom>
          <a:noFill/>
          <a:ln>
            <a:noFill/>
          </a:ln>
        </p:spPr>
      </p:pic>
    </p:spTree>
    <p:extLst>
      <p:ext uri="{BB962C8B-B14F-4D97-AF65-F5344CB8AC3E}">
        <p14:creationId xmlns:p14="http://schemas.microsoft.com/office/powerpoint/2010/main" val="3945923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F875A-F08B-577E-96BC-890B6E305D0C}"/>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rPr>
              <a:t>The models are trained using 5-fold cross-validation for 200 epochs.</a:t>
            </a:r>
          </a:p>
          <a:p>
            <a:pPr algn="l">
              <a:buFont typeface="Arial" panose="020B0604020202020204" pitchFamily="34" charset="0"/>
              <a:buChar char="•"/>
            </a:pPr>
            <a:r>
              <a:rPr lang="en-US" b="0" i="0" dirty="0">
                <a:effectLst/>
              </a:rPr>
              <a:t>Random data augmentation techniques such as cropping, rotation, flipping, and color manipulation and </a:t>
            </a:r>
            <a:r>
              <a:rPr lang="en-US" b="0" i="0" dirty="0" err="1">
                <a:effectLst/>
              </a:rPr>
              <a:t>mixup</a:t>
            </a:r>
            <a:r>
              <a:rPr lang="en-US" b="0" i="0" dirty="0">
                <a:effectLst/>
              </a:rPr>
              <a:t> augmentation are applied.</a:t>
            </a:r>
          </a:p>
          <a:p>
            <a:r>
              <a:rPr lang="en-US" b="0" i="0" dirty="0">
                <a:effectLst/>
              </a:rPr>
              <a:t>The Adam optimizer with an initial learning rate of 3x10</a:t>
            </a:r>
            <a:r>
              <a:rPr lang="en-US" b="0" i="0" baseline="30000" dirty="0">
                <a:effectLst/>
              </a:rPr>
              <a:t>-4</a:t>
            </a:r>
            <a:r>
              <a:rPr lang="en-US" b="0" i="0" dirty="0">
                <a:effectLst/>
              </a:rPr>
              <a:t> is utilized.</a:t>
            </a:r>
          </a:p>
          <a:p>
            <a:pPr algn="l">
              <a:buFont typeface="Arial" panose="020B0604020202020204" pitchFamily="34" charset="0"/>
              <a:buChar char="•"/>
            </a:pPr>
            <a:r>
              <a:rPr lang="en-US" b="0" i="0" dirty="0">
                <a:effectLst/>
              </a:rPr>
              <a:t>Three different random sampling probabilities are employed (0%, 10%, and 50%) to select frame regions, balancing precision and recall.</a:t>
            </a:r>
          </a:p>
          <a:p>
            <a:pPr algn="l">
              <a:buFont typeface="Arial" panose="020B0604020202020204" pitchFamily="34" charset="0"/>
              <a:buChar char="•"/>
            </a:pPr>
            <a:r>
              <a:rPr lang="en-US" b="0" i="0" dirty="0">
                <a:effectLst/>
              </a:rPr>
              <a:t>Cross-entropy loss is used for training, with an additional unknown class for segments without known class labels.</a:t>
            </a:r>
          </a:p>
          <a:p>
            <a:pPr algn="l">
              <a:buFont typeface="Arial" panose="020B0604020202020204" pitchFamily="34" charset="0"/>
              <a:buChar char="•"/>
            </a:pPr>
            <a:r>
              <a:rPr lang="en-US" b="0" i="0" dirty="0">
                <a:effectLst/>
              </a:rPr>
              <a:t>The best checkpoint is chosen based on local validation F1-score.</a:t>
            </a:r>
          </a:p>
        </p:txBody>
      </p:sp>
      <p:sp>
        <p:nvSpPr>
          <p:cNvPr id="4" name="Title 1">
            <a:extLst>
              <a:ext uri="{FF2B5EF4-FFF2-40B4-BE49-F238E27FC236}">
                <a16:creationId xmlns:a16="http://schemas.microsoft.com/office/drawing/2014/main" id="{BC4DBA3C-9CD8-10BB-E2C3-6EE01C608AB5}"/>
              </a:ext>
            </a:extLst>
          </p:cNvPr>
          <p:cNvSpPr>
            <a:spLocks noGrp="1"/>
          </p:cNvSpPr>
          <p:nvPr>
            <p:ph type="title"/>
          </p:nvPr>
        </p:nvSpPr>
        <p:spPr/>
        <p:txBody>
          <a:bodyPr/>
          <a:lstStyle/>
          <a:p>
            <a:r>
              <a:rPr lang="en-TR" dirty="0"/>
              <a:t>MSSL MODEL 1: </a:t>
            </a:r>
            <a:r>
              <a:rPr lang="en-US" dirty="0">
                <a:effectLst/>
                <a:ea typeface="Times New Roman" panose="02020603050405020304" pitchFamily="18" charset="0"/>
              </a:rPr>
              <a:t>Model by </a:t>
            </a:r>
            <a:r>
              <a:rPr lang="en-US" i="1" dirty="0" err="1">
                <a:effectLst/>
                <a:ea typeface="Times New Roman" panose="02020603050405020304" pitchFamily="18" charset="0"/>
              </a:rPr>
              <a:t>ryanwong</a:t>
            </a:r>
            <a:r>
              <a:rPr lang="en-US" i="1" dirty="0">
                <a:effectLst/>
                <a:ea typeface="Times New Roman" panose="02020603050405020304" pitchFamily="18" charset="0"/>
              </a:rPr>
              <a:t> </a:t>
            </a:r>
            <a:br>
              <a:rPr lang="en-US" i="1" dirty="0">
                <a:effectLst/>
                <a:ea typeface="Times New Roman" panose="02020603050405020304" pitchFamily="18" charset="0"/>
              </a:rPr>
            </a:br>
            <a:r>
              <a:rPr lang="en-US" dirty="0">
                <a:ea typeface="Times New Roman" panose="02020603050405020304" pitchFamily="18" charset="0"/>
              </a:rPr>
              <a:t>TRAINING</a:t>
            </a:r>
            <a:endParaRPr lang="en-TR" dirty="0"/>
          </a:p>
        </p:txBody>
      </p:sp>
    </p:spTree>
    <p:extLst>
      <p:ext uri="{BB962C8B-B14F-4D97-AF65-F5344CB8AC3E}">
        <p14:creationId xmlns:p14="http://schemas.microsoft.com/office/powerpoint/2010/main" val="1236319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F875A-F08B-577E-96BC-890B6E305D0C}"/>
              </a:ext>
            </a:extLst>
          </p:cNvPr>
          <p:cNvSpPr>
            <a:spLocks noGrp="1"/>
          </p:cNvSpPr>
          <p:nvPr>
            <p:ph idx="1"/>
          </p:nvPr>
        </p:nvSpPr>
        <p:spPr/>
        <p:txBody>
          <a:bodyPr>
            <a:normAutofit/>
          </a:bodyPr>
          <a:lstStyle/>
          <a:p>
            <a:pPr algn="l">
              <a:buFont typeface="Arial" panose="020B0604020202020204" pitchFamily="34" charset="0"/>
              <a:buChar char="•"/>
            </a:pPr>
            <a:r>
              <a:rPr lang="en-US" sz="1800" b="0" i="0" dirty="0">
                <a:effectLst/>
                <a:latin typeface="+mj-lt"/>
              </a:rPr>
              <a:t>The final submission utilizes a 7-fold cross-validation set, including a mixture of training and validation data.</a:t>
            </a:r>
          </a:p>
          <a:p>
            <a:pPr algn="l">
              <a:buFont typeface="Arial" panose="020B0604020202020204" pitchFamily="34" charset="0"/>
              <a:buChar char="•"/>
            </a:pPr>
            <a:r>
              <a:rPr lang="en-US" sz="1800" b="0" i="0" dirty="0">
                <a:effectLst/>
                <a:latin typeface="+mj-lt"/>
              </a:rPr>
              <a:t>Models trained on the fold containing signer 5 in the local validation set are excluded from the ensemble due to performance degradation.</a:t>
            </a:r>
          </a:p>
          <a:p>
            <a:pPr algn="l">
              <a:buFont typeface="Arial" panose="020B0604020202020204" pitchFamily="34" charset="0"/>
              <a:buChar char="•"/>
            </a:pPr>
            <a:r>
              <a:rPr lang="en-US" sz="1800" b="0" i="0" dirty="0">
                <a:effectLst/>
                <a:latin typeface="+mj-lt"/>
              </a:rPr>
              <a:t>An ensemble of 30 models is used, and the final predictions are obtained by averaging overlapping time segments.</a:t>
            </a:r>
          </a:p>
          <a:p>
            <a:pPr algn="l">
              <a:buFont typeface="Arial" panose="020B0604020202020204" pitchFamily="34" charset="0"/>
              <a:buChar char="•"/>
            </a:pPr>
            <a:r>
              <a:rPr lang="en-US" sz="1800" b="0" i="0" dirty="0">
                <a:effectLst/>
                <a:latin typeface="+mj-lt"/>
              </a:rPr>
              <a:t>The obtained results indicate an average F1-score of 0.606554, securing the first rank.</a:t>
            </a:r>
          </a:p>
        </p:txBody>
      </p:sp>
      <p:sp>
        <p:nvSpPr>
          <p:cNvPr id="4" name="Title 1">
            <a:extLst>
              <a:ext uri="{FF2B5EF4-FFF2-40B4-BE49-F238E27FC236}">
                <a16:creationId xmlns:a16="http://schemas.microsoft.com/office/drawing/2014/main" id="{BC4DBA3C-9CD8-10BB-E2C3-6EE01C608AB5}"/>
              </a:ext>
            </a:extLst>
          </p:cNvPr>
          <p:cNvSpPr>
            <a:spLocks noGrp="1"/>
          </p:cNvSpPr>
          <p:nvPr>
            <p:ph type="title"/>
          </p:nvPr>
        </p:nvSpPr>
        <p:spPr/>
        <p:txBody>
          <a:bodyPr/>
          <a:lstStyle/>
          <a:p>
            <a:r>
              <a:rPr lang="en-TR" dirty="0"/>
              <a:t>MSSL MODEL 1: </a:t>
            </a:r>
            <a:r>
              <a:rPr lang="en-US" dirty="0">
                <a:effectLst/>
                <a:ea typeface="Times New Roman" panose="02020603050405020304" pitchFamily="18" charset="0"/>
              </a:rPr>
              <a:t>Model by </a:t>
            </a:r>
            <a:r>
              <a:rPr lang="en-US" i="1" dirty="0" err="1">
                <a:effectLst/>
                <a:ea typeface="Times New Roman" panose="02020603050405020304" pitchFamily="18" charset="0"/>
              </a:rPr>
              <a:t>ryanwong</a:t>
            </a:r>
            <a:br>
              <a:rPr lang="en-US" i="1" dirty="0">
                <a:effectLst/>
                <a:ea typeface="Times New Roman" panose="02020603050405020304" pitchFamily="18" charset="0"/>
              </a:rPr>
            </a:br>
            <a:r>
              <a:rPr lang="en-US" dirty="0">
                <a:effectLst/>
                <a:ea typeface="Times New Roman" panose="02020603050405020304" pitchFamily="18" charset="0"/>
              </a:rPr>
              <a:t>EVALUATION</a:t>
            </a:r>
            <a:r>
              <a:rPr lang="en-US" i="1" dirty="0">
                <a:effectLst/>
                <a:ea typeface="Times New Roman" panose="02020603050405020304" pitchFamily="18" charset="0"/>
              </a:rPr>
              <a:t> </a:t>
            </a:r>
            <a:endParaRPr lang="en-TR" dirty="0"/>
          </a:p>
        </p:txBody>
      </p:sp>
    </p:spTree>
    <p:extLst>
      <p:ext uri="{BB962C8B-B14F-4D97-AF65-F5344CB8AC3E}">
        <p14:creationId xmlns:p14="http://schemas.microsoft.com/office/powerpoint/2010/main" val="3566688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F875A-F08B-577E-96BC-890B6E305D0C}"/>
              </a:ext>
            </a:extLst>
          </p:cNvPr>
          <p:cNvSpPr>
            <a:spLocks noGrp="1"/>
          </p:cNvSpPr>
          <p:nvPr>
            <p:ph idx="1"/>
          </p:nvPr>
        </p:nvSpPr>
        <p:spPr/>
        <p:txBody>
          <a:bodyPr>
            <a:normAutofit fontScale="92500"/>
          </a:bodyPr>
          <a:lstStyle/>
          <a:p>
            <a:pPr algn="l">
              <a:buFont typeface="Arial" panose="020B0604020202020204" pitchFamily="34" charset="0"/>
              <a:buChar char="•"/>
            </a:pPr>
            <a:r>
              <a:rPr lang="en-US" b="0" i="0" dirty="0">
                <a:effectLst/>
              </a:rPr>
              <a:t>Preprocessing: Signer spatial location is detected using </a:t>
            </a:r>
            <a:r>
              <a:rPr lang="en-US" b="0" i="0" dirty="0" err="1">
                <a:effectLst/>
              </a:rPr>
              <a:t>MMDetection</a:t>
            </a:r>
            <a:r>
              <a:rPr lang="en-US" b="0" i="0" dirty="0">
                <a:effectLst/>
              </a:rPr>
              <a:t>, followed by </a:t>
            </a:r>
            <a:r>
              <a:rPr lang="en-US" b="0" i="0" dirty="0" err="1">
                <a:effectLst/>
              </a:rPr>
              <a:t>MMPose</a:t>
            </a:r>
            <a:r>
              <a:rPr lang="en-US" b="0" i="0" dirty="0">
                <a:effectLst/>
              </a:rPr>
              <a:t> for body and hand pose extraction. The upper-body patch of the signer is cropped, and flow is calculated using the TV-L1 algorithm. Three modalities (RGB, flow, and pose) are generated.</a:t>
            </a:r>
          </a:p>
          <a:p>
            <a:pPr algn="l">
              <a:buFont typeface="Arial" panose="020B0604020202020204" pitchFamily="34" charset="0"/>
              <a:buChar char="•"/>
            </a:pPr>
            <a:r>
              <a:rPr lang="en-US" b="0" i="0" dirty="0">
                <a:effectLst/>
              </a:rPr>
              <a:t>Feature Extraction: Different backbones are employed for each modality. The BSL-1k pretrained I3D backbone is used for RGB, the AUTSL pretrained I3D backbone for flow, and the GCN pretrained model for pose. Features from all modalities are concatenated.</a:t>
            </a:r>
          </a:p>
          <a:p>
            <a:pPr algn="l">
              <a:buFont typeface="Arial" panose="020B0604020202020204" pitchFamily="34" charset="0"/>
              <a:buChar char="•"/>
            </a:pPr>
            <a:r>
              <a:rPr lang="en-US" b="0" i="0" dirty="0">
                <a:effectLst/>
              </a:rPr>
              <a:t>Temporal Sign Action Localization: The Transformer backbone is utilized for action localization. It combines multiscale feature representation with local self-attention. A lightweight decoder is employed for action classification and boundary estimation.</a:t>
            </a:r>
          </a:p>
        </p:txBody>
      </p:sp>
      <p:sp>
        <p:nvSpPr>
          <p:cNvPr id="4" name="Title 1">
            <a:extLst>
              <a:ext uri="{FF2B5EF4-FFF2-40B4-BE49-F238E27FC236}">
                <a16:creationId xmlns:a16="http://schemas.microsoft.com/office/drawing/2014/main" id="{BC4DBA3C-9CD8-10BB-E2C3-6EE01C608AB5}"/>
              </a:ext>
            </a:extLst>
          </p:cNvPr>
          <p:cNvSpPr>
            <a:spLocks noGrp="1"/>
          </p:cNvSpPr>
          <p:nvPr>
            <p:ph type="title"/>
          </p:nvPr>
        </p:nvSpPr>
        <p:spPr/>
        <p:txBody>
          <a:bodyPr/>
          <a:lstStyle/>
          <a:p>
            <a:r>
              <a:rPr lang="en-TR" dirty="0"/>
              <a:t>MSSL MODEL 2: </a:t>
            </a:r>
            <a:r>
              <a:rPr lang="en-US" dirty="0">
                <a:effectLst/>
                <a:ea typeface="Times New Roman" panose="02020603050405020304" pitchFamily="18" charset="0"/>
              </a:rPr>
              <a:t>Model by </a:t>
            </a:r>
            <a:r>
              <a:rPr lang="en-US" i="1" dirty="0" err="1">
                <a:effectLst/>
                <a:ea typeface="Times New Roman" panose="02020603050405020304" pitchFamily="18" charset="0"/>
              </a:rPr>
              <a:t>th</a:t>
            </a:r>
            <a:br>
              <a:rPr lang="en-US" i="1" dirty="0">
                <a:ea typeface="Times New Roman" panose="02020603050405020304" pitchFamily="18" charset="0"/>
              </a:rPr>
            </a:br>
            <a:r>
              <a:rPr lang="en-US" i="0" dirty="0">
                <a:effectLst/>
              </a:rPr>
              <a:t>Model Architecture</a:t>
            </a:r>
            <a:endParaRPr lang="en-TR" dirty="0"/>
          </a:p>
        </p:txBody>
      </p:sp>
    </p:spTree>
    <p:extLst>
      <p:ext uri="{BB962C8B-B14F-4D97-AF65-F5344CB8AC3E}">
        <p14:creationId xmlns:p14="http://schemas.microsoft.com/office/powerpoint/2010/main" val="1273404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4DBA3C-9CD8-10BB-E2C3-6EE01C608AB5}"/>
              </a:ext>
            </a:extLst>
          </p:cNvPr>
          <p:cNvSpPr>
            <a:spLocks noGrp="1"/>
          </p:cNvSpPr>
          <p:nvPr>
            <p:ph type="title"/>
          </p:nvPr>
        </p:nvSpPr>
        <p:spPr/>
        <p:txBody>
          <a:bodyPr/>
          <a:lstStyle/>
          <a:p>
            <a:r>
              <a:rPr lang="en-TR" dirty="0"/>
              <a:t>MSSL MODEL 2: </a:t>
            </a:r>
            <a:r>
              <a:rPr lang="en-US" dirty="0">
                <a:effectLst/>
                <a:ea typeface="Times New Roman" panose="02020603050405020304" pitchFamily="18" charset="0"/>
              </a:rPr>
              <a:t>Model by </a:t>
            </a:r>
            <a:r>
              <a:rPr lang="en-US" i="1" dirty="0" err="1">
                <a:effectLst/>
                <a:ea typeface="Times New Roman" panose="02020603050405020304" pitchFamily="18" charset="0"/>
              </a:rPr>
              <a:t>th</a:t>
            </a:r>
            <a:br>
              <a:rPr lang="en-US" i="1" dirty="0">
                <a:ea typeface="Times New Roman" panose="02020603050405020304" pitchFamily="18" charset="0"/>
              </a:rPr>
            </a:br>
            <a:r>
              <a:rPr lang="en-US" i="0" dirty="0">
                <a:effectLst/>
              </a:rPr>
              <a:t>Model Architecture</a:t>
            </a:r>
            <a:endParaRPr lang="en-TR" dirty="0"/>
          </a:p>
        </p:txBody>
      </p:sp>
      <p:pic>
        <p:nvPicPr>
          <p:cNvPr id="6" name="Picture 5" descr="diyagram içeren bir resim&#10;&#10;Açıklama otomatik olarak oluşturuldu">
            <a:extLst>
              <a:ext uri="{FF2B5EF4-FFF2-40B4-BE49-F238E27FC236}">
                <a16:creationId xmlns:a16="http://schemas.microsoft.com/office/drawing/2014/main" id="{31206572-9B89-5226-E088-C7DFE75E5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3856" y="2019714"/>
            <a:ext cx="3678720" cy="3857082"/>
          </a:xfrm>
          <a:prstGeom prst="rect">
            <a:avLst/>
          </a:prstGeom>
        </p:spPr>
      </p:pic>
    </p:spTree>
    <p:extLst>
      <p:ext uri="{BB962C8B-B14F-4D97-AF65-F5344CB8AC3E}">
        <p14:creationId xmlns:p14="http://schemas.microsoft.com/office/powerpoint/2010/main" val="3517532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F875A-F08B-577E-96BC-890B6E305D0C}"/>
              </a:ext>
            </a:extLst>
          </p:cNvPr>
          <p:cNvSpPr>
            <a:spLocks noGrp="1"/>
          </p:cNvSpPr>
          <p:nvPr>
            <p:ph idx="1"/>
          </p:nvPr>
        </p:nvSpPr>
        <p:spPr/>
        <p:txBody>
          <a:bodyPr>
            <a:normAutofit/>
          </a:bodyPr>
          <a:lstStyle/>
          <a:p>
            <a:pPr algn="l">
              <a:buFont typeface="Arial" panose="020B0604020202020204" pitchFamily="34" charset="0"/>
              <a:buChar char="•"/>
            </a:pPr>
            <a:r>
              <a:rPr lang="en-US" b="0" i="0" dirty="0" err="1">
                <a:effectLst/>
              </a:rPr>
              <a:t>PyTorch</a:t>
            </a:r>
            <a:r>
              <a:rPr lang="en-US" b="0" i="0" dirty="0">
                <a:effectLst/>
              </a:rPr>
              <a:t> is used for implementation, and training is performed on NVIDIA RTX 3090.</a:t>
            </a:r>
          </a:p>
          <a:p>
            <a:pPr algn="l">
              <a:buFont typeface="Arial" panose="020B0604020202020204" pitchFamily="34" charset="0"/>
              <a:buChar char="•"/>
            </a:pPr>
            <a:r>
              <a:rPr lang="en-US" b="0" i="0" dirty="0">
                <a:effectLst/>
              </a:rPr>
              <a:t>Focal loss is used for sign action classification, and generalized </a:t>
            </a:r>
            <a:r>
              <a:rPr lang="en-US" b="0" i="0" dirty="0" err="1">
                <a:effectLst/>
              </a:rPr>
              <a:t>IoU</a:t>
            </a:r>
            <a:r>
              <a:rPr lang="en-US" b="0" i="0" dirty="0">
                <a:effectLst/>
              </a:rPr>
              <a:t> loss is used for distance regression.</a:t>
            </a:r>
          </a:p>
          <a:p>
            <a:pPr algn="l">
              <a:buFont typeface="Arial" panose="020B0604020202020204" pitchFamily="34" charset="0"/>
              <a:buChar char="•"/>
            </a:pPr>
            <a:r>
              <a:rPr lang="en-US" b="0" i="0" dirty="0">
                <a:effectLst/>
              </a:rPr>
              <a:t>The Adam optimizer with a peak learning rate of 2x10</a:t>
            </a:r>
            <a:r>
              <a:rPr lang="en-US" b="0" i="0" baseline="30000" dirty="0">
                <a:effectLst/>
              </a:rPr>
              <a:t>-4</a:t>
            </a:r>
            <a:r>
              <a:rPr lang="en-US" b="0" i="0" dirty="0">
                <a:effectLst/>
              </a:rPr>
              <a:t> is utilized.</a:t>
            </a:r>
          </a:p>
          <a:p>
            <a:pPr algn="l">
              <a:buFont typeface="Arial" panose="020B0604020202020204" pitchFamily="34" charset="0"/>
              <a:buChar char="•"/>
            </a:pPr>
            <a:r>
              <a:rPr lang="en-US" b="0" i="0" dirty="0">
                <a:effectLst/>
              </a:rPr>
              <a:t>Training lasts for 100 epochs, including a 10-epoch warm-up phase.</a:t>
            </a:r>
          </a:p>
          <a:p>
            <a:r>
              <a:rPr lang="en-US" sz="2000" b="0" i="0" dirty="0">
                <a:effectLst/>
              </a:rPr>
              <a:t>The obtained results indicate an average F1-score of 0.566752, securing the second rank.</a:t>
            </a:r>
          </a:p>
          <a:p>
            <a:pPr algn="l">
              <a:buFont typeface="Arial" panose="020B0604020202020204" pitchFamily="34" charset="0"/>
              <a:buChar char="•"/>
            </a:pPr>
            <a:endParaRPr lang="en-US" b="0" i="0" dirty="0">
              <a:effectLst/>
            </a:endParaRPr>
          </a:p>
        </p:txBody>
      </p:sp>
      <p:sp>
        <p:nvSpPr>
          <p:cNvPr id="4" name="Title 1">
            <a:extLst>
              <a:ext uri="{FF2B5EF4-FFF2-40B4-BE49-F238E27FC236}">
                <a16:creationId xmlns:a16="http://schemas.microsoft.com/office/drawing/2014/main" id="{BC4DBA3C-9CD8-10BB-E2C3-6EE01C608AB5}"/>
              </a:ext>
            </a:extLst>
          </p:cNvPr>
          <p:cNvSpPr>
            <a:spLocks noGrp="1"/>
          </p:cNvSpPr>
          <p:nvPr>
            <p:ph type="title"/>
          </p:nvPr>
        </p:nvSpPr>
        <p:spPr/>
        <p:txBody>
          <a:bodyPr/>
          <a:lstStyle/>
          <a:p>
            <a:r>
              <a:rPr lang="en-TR" dirty="0"/>
              <a:t>MSSL MODEL 2: </a:t>
            </a:r>
            <a:r>
              <a:rPr lang="en-US" dirty="0">
                <a:effectLst/>
                <a:ea typeface="Times New Roman" panose="02020603050405020304" pitchFamily="18" charset="0"/>
              </a:rPr>
              <a:t>Model by </a:t>
            </a:r>
            <a:r>
              <a:rPr lang="en-US" i="1" dirty="0" err="1">
                <a:effectLst/>
                <a:ea typeface="Times New Roman" panose="02020603050405020304" pitchFamily="18" charset="0"/>
              </a:rPr>
              <a:t>th</a:t>
            </a:r>
            <a:br>
              <a:rPr lang="en-US" i="1" dirty="0">
                <a:ea typeface="Times New Roman" panose="02020603050405020304" pitchFamily="18" charset="0"/>
              </a:rPr>
            </a:br>
            <a:r>
              <a:rPr lang="en-US" i="0" dirty="0">
                <a:effectLst/>
              </a:rPr>
              <a:t>training and </a:t>
            </a:r>
            <a:r>
              <a:rPr lang="en-US" i="0" dirty="0" err="1">
                <a:effectLst/>
              </a:rPr>
              <a:t>evaluatıon</a:t>
            </a:r>
            <a:endParaRPr lang="en-TR" dirty="0"/>
          </a:p>
        </p:txBody>
      </p:sp>
    </p:spTree>
    <p:extLst>
      <p:ext uri="{BB962C8B-B14F-4D97-AF65-F5344CB8AC3E}">
        <p14:creationId xmlns:p14="http://schemas.microsoft.com/office/powerpoint/2010/main" val="3194339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F875A-F08B-577E-96BC-890B6E305D0C}"/>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0" i="0" dirty="0">
                <a:effectLst/>
              </a:rPr>
              <a:t>Data Preprocessing: </a:t>
            </a:r>
            <a:r>
              <a:rPr lang="en-US" b="0" i="0" dirty="0" err="1">
                <a:effectLst/>
              </a:rPr>
              <a:t>Mediapipe</a:t>
            </a:r>
            <a:r>
              <a:rPr lang="en-US" b="0" i="0" dirty="0">
                <a:effectLst/>
              </a:rPr>
              <a:t> is utilized to estimate 3D body and hand poses. The video frames are cropped and resized based on the skeleton center. Hand-oriented </a:t>
            </a:r>
            <a:r>
              <a:rPr lang="en-US" b="0" i="0" dirty="0" err="1">
                <a:effectLst/>
              </a:rPr>
              <a:t>spatio</a:t>
            </a:r>
            <a:r>
              <a:rPr lang="en-US" b="0" i="0" dirty="0">
                <a:effectLst/>
              </a:rPr>
              <a:t>-temporal features are extracted using region masking.</a:t>
            </a:r>
          </a:p>
          <a:p>
            <a:pPr algn="l">
              <a:buFont typeface="Arial" panose="020B0604020202020204" pitchFamily="34" charset="0"/>
              <a:buChar char="•"/>
            </a:pPr>
            <a:r>
              <a:rPr lang="en-US" b="0" i="0" dirty="0">
                <a:effectLst/>
              </a:rPr>
              <a:t>Feature Extraction: Different backbones are employed for different data modalities. I3D and P3D backbones, pretrained on Kinetics-400, are used for clipped video, masked video, and optical flow data. ST-GCN backbone is used for skeleton data.</a:t>
            </a:r>
          </a:p>
          <a:p>
            <a:pPr algn="l">
              <a:buFont typeface="Arial" panose="020B0604020202020204" pitchFamily="34" charset="0"/>
              <a:buChar char="•"/>
            </a:pPr>
            <a:r>
              <a:rPr lang="en-US" b="0" i="0" dirty="0">
                <a:effectLst/>
              </a:rPr>
              <a:t>Temporal Module: A two-layer 1D convolutional layer and a two-layer </a:t>
            </a:r>
            <a:r>
              <a:rPr lang="en-US" b="0" i="0" dirty="0" err="1">
                <a:effectLst/>
              </a:rPr>
              <a:t>BiLSTM</a:t>
            </a:r>
            <a:r>
              <a:rPr lang="en-US" b="0" i="0" dirty="0">
                <a:effectLst/>
              </a:rPr>
              <a:t> layer are used for local and contextual temporal information extraction. The outputs are integrated through a convolutional layer.</a:t>
            </a:r>
          </a:p>
          <a:p>
            <a:pPr algn="l">
              <a:buFont typeface="Arial" panose="020B0604020202020204" pitchFamily="34" charset="0"/>
              <a:buChar char="•"/>
            </a:pPr>
            <a:r>
              <a:rPr lang="en-US" b="0" i="0" dirty="0">
                <a:effectLst/>
              </a:rPr>
              <a:t>Classification and Regression Heads: Two collaborative heads are used to predict the sign class and the offsets to the start and end of the sign, respectively.</a:t>
            </a:r>
          </a:p>
        </p:txBody>
      </p:sp>
      <p:sp>
        <p:nvSpPr>
          <p:cNvPr id="4" name="Title 1">
            <a:extLst>
              <a:ext uri="{FF2B5EF4-FFF2-40B4-BE49-F238E27FC236}">
                <a16:creationId xmlns:a16="http://schemas.microsoft.com/office/drawing/2014/main" id="{BC4DBA3C-9CD8-10BB-E2C3-6EE01C608AB5}"/>
              </a:ext>
            </a:extLst>
          </p:cNvPr>
          <p:cNvSpPr>
            <a:spLocks noGrp="1"/>
          </p:cNvSpPr>
          <p:nvPr>
            <p:ph type="title"/>
          </p:nvPr>
        </p:nvSpPr>
        <p:spPr/>
        <p:txBody>
          <a:bodyPr/>
          <a:lstStyle/>
          <a:p>
            <a:r>
              <a:rPr lang="en-TR" dirty="0"/>
              <a:t>MSSL MODEL 3: </a:t>
            </a:r>
            <a:r>
              <a:rPr lang="en-US" dirty="0">
                <a:effectLst/>
                <a:ea typeface="Times New Roman" panose="02020603050405020304" pitchFamily="18" charset="0"/>
              </a:rPr>
              <a:t>Model by </a:t>
            </a:r>
            <a:r>
              <a:rPr lang="en-US" i="1" dirty="0">
                <a:ea typeface="Times New Roman" panose="02020603050405020304" pitchFamily="18" charset="0"/>
              </a:rPr>
              <a:t>RANDOM_GUESS</a:t>
            </a:r>
            <a:br>
              <a:rPr lang="en-US" i="1" dirty="0">
                <a:ea typeface="Times New Roman" panose="02020603050405020304" pitchFamily="18" charset="0"/>
              </a:rPr>
            </a:br>
            <a:r>
              <a:rPr lang="en-US" i="0" dirty="0">
                <a:effectLst/>
              </a:rPr>
              <a:t>Model Architecture</a:t>
            </a:r>
            <a:endParaRPr lang="en-TR" dirty="0"/>
          </a:p>
        </p:txBody>
      </p:sp>
    </p:spTree>
    <p:extLst>
      <p:ext uri="{BB962C8B-B14F-4D97-AF65-F5344CB8AC3E}">
        <p14:creationId xmlns:p14="http://schemas.microsoft.com/office/powerpoint/2010/main" val="425255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26647-99B0-202A-BEDD-0F0CB272FE3E}"/>
              </a:ext>
            </a:extLst>
          </p:cNvPr>
          <p:cNvSpPr>
            <a:spLocks noGrp="1"/>
          </p:cNvSpPr>
          <p:nvPr>
            <p:ph type="title"/>
          </p:nvPr>
        </p:nvSpPr>
        <p:spPr/>
        <p:txBody>
          <a:bodyPr/>
          <a:lstStyle/>
          <a:p>
            <a:r>
              <a:rPr lang="en-TR" dirty="0"/>
              <a:t>Sign Language</a:t>
            </a:r>
          </a:p>
        </p:txBody>
      </p:sp>
      <p:sp>
        <p:nvSpPr>
          <p:cNvPr id="3" name="Content Placeholder 2">
            <a:extLst>
              <a:ext uri="{FF2B5EF4-FFF2-40B4-BE49-F238E27FC236}">
                <a16:creationId xmlns:a16="http://schemas.microsoft.com/office/drawing/2014/main" id="{1B948AC8-7A95-2480-3A7D-724252D6F180}"/>
              </a:ext>
            </a:extLst>
          </p:cNvPr>
          <p:cNvSpPr>
            <a:spLocks noGrp="1"/>
          </p:cNvSpPr>
          <p:nvPr>
            <p:ph idx="1"/>
          </p:nvPr>
        </p:nvSpPr>
        <p:spPr/>
        <p:txBody>
          <a:bodyPr/>
          <a:lstStyle/>
          <a:p>
            <a:pPr algn="l">
              <a:buFont typeface="Arial" panose="020B0604020202020204" pitchFamily="34" charset="0"/>
              <a:buChar char="•"/>
            </a:pPr>
            <a:r>
              <a:rPr lang="en-US" sz="2400" b="0" i="0" dirty="0">
                <a:effectLst/>
                <a:latin typeface="Söhne"/>
              </a:rPr>
              <a:t>Facilitates communication for deaf and hard-of-hearing individuals.</a:t>
            </a:r>
          </a:p>
          <a:p>
            <a:pPr algn="l">
              <a:buFont typeface="Arial" panose="020B0604020202020204" pitchFamily="34" charset="0"/>
              <a:buChar char="•"/>
            </a:pPr>
            <a:r>
              <a:rPr lang="en-US" sz="2400" b="0" i="0" dirty="0">
                <a:effectLst/>
                <a:latin typeface="Söhne"/>
              </a:rPr>
              <a:t>Preserves cultural identity and heritage of deaf communities.</a:t>
            </a:r>
          </a:p>
          <a:p>
            <a:pPr algn="l">
              <a:buFont typeface="Arial" panose="020B0604020202020204" pitchFamily="34" charset="0"/>
              <a:buChar char="•"/>
            </a:pPr>
            <a:r>
              <a:rPr lang="en-US" sz="2400" b="0" i="0" dirty="0">
                <a:effectLst/>
                <a:latin typeface="Söhne"/>
              </a:rPr>
              <a:t>Enhances social inclusion and accessibility in various settings.</a:t>
            </a:r>
          </a:p>
          <a:p>
            <a:pPr algn="l">
              <a:buFont typeface="Arial" panose="020B0604020202020204" pitchFamily="34" charset="0"/>
              <a:buChar char="•"/>
            </a:pPr>
            <a:r>
              <a:rPr lang="en-US" sz="2400" b="0" i="0" dirty="0">
                <a:effectLst/>
                <a:latin typeface="Söhne"/>
              </a:rPr>
              <a:t>Bridges the communication gap between deaf and hearing individuals.</a:t>
            </a:r>
          </a:p>
          <a:p>
            <a:r>
              <a:rPr lang="en-US" sz="2400" b="0" i="0" dirty="0">
                <a:effectLst/>
                <a:latin typeface="Söhne"/>
              </a:rPr>
              <a:t>Empowers deaf individuals to express themselves and participate fully.</a:t>
            </a:r>
          </a:p>
        </p:txBody>
      </p:sp>
    </p:spTree>
    <p:extLst>
      <p:ext uri="{BB962C8B-B14F-4D97-AF65-F5344CB8AC3E}">
        <p14:creationId xmlns:p14="http://schemas.microsoft.com/office/powerpoint/2010/main" val="4199958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4DBA3C-9CD8-10BB-E2C3-6EE01C608AB5}"/>
              </a:ext>
            </a:extLst>
          </p:cNvPr>
          <p:cNvSpPr>
            <a:spLocks noGrp="1"/>
          </p:cNvSpPr>
          <p:nvPr>
            <p:ph type="title"/>
          </p:nvPr>
        </p:nvSpPr>
        <p:spPr/>
        <p:txBody>
          <a:bodyPr/>
          <a:lstStyle/>
          <a:p>
            <a:r>
              <a:rPr lang="en-TR" dirty="0"/>
              <a:t>MSSL MODEL 3: </a:t>
            </a:r>
            <a:r>
              <a:rPr lang="en-US" dirty="0">
                <a:effectLst/>
                <a:ea typeface="Times New Roman" panose="02020603050405020304" pitchFamily="18" charset="0"/>
              </a:rPr>
              <a:t>Model by </a:t>
            </a:r>
            <a:r>
              <a:rPr lang="en-US" i="1" dirty="0">
                <a:ea typeface="Times New Roman" panose="02020603050405020304" pitchFamily="18" charset="0"/>
              </a:rPr>
              <a:t>RANDOM_GUESS</a:t>
            </a:r>
            <a:br>
              <a:rPr lang="en-US" i="1" dirty="0">
                <a:ea typeface="Times New Roman" panose="02020603050405020304" pitchFamily="18" charset="0"/>
              </a:rPr>
            </a:br>
            <a:r>
              <a:rPr lang="en-US" i="0" dirty="0">
                <a:effectLst/>
              </a:rPr>
              <a:t>Model Architecture</a:t>
            </a:r>
            <a:endParaRPr lang="en-TR" dirty="0"/>
          </a:p>
        </p:txBody>
      </p:sp>
      <p:pic>
        <p:nvPicPr>
          <p:cNvPr id="6" name="Picture 5" descr="diyagram içeren bir resim&#10;&#10;Açıklama otomatik olarak oluşturuldu">
            <a:extLst>
              <a:ext uri="{FF2B5EF4-FFF2-40B4-BE49-F238E27FC236}">
                <a16:creationId xmlns:a16="http://schemas.microsoft.com/office/drawing/2014/main" id="{FB2617CB-6087-4FF6-D7A4-A29729432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183" y="2103726"/>
            <a:ext cx="7376853" cy="3594709"/>
          </a:xfrm>
          <a:prstGeom prst="rect">
            <a:avLst/>
          </a:prstGeom>
        </p:spPr>
      </p:pic>
    </p:spTree>
    <p:extLst>
      <p:ext uri="{BB962C8B-B14F-4D97-AF65-F5344CB8AC3E}">
        <p14:creationId xmlns:p14="http://schemas.microsoft.com/office/powerpoint/2010/main" val="1125000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F875A-F08B-577E-96BC-890B6E305D0C}"/>
              </a:ext>
            </a:extLst>
          </p:cNvPr>
          <p:cNvSpPr>
            <a:spLocks noGrp="1"/>
          </p:cNvSpPr>
          <p:nvPr>
            <p:ph idx="1"/>
          </p:nvPr>
        </p:nvSpPr>
        <p:spPr/>
        <p:txBody>
          <a:bodyPr>
            <a:normAutofit/>
          </a:bodyPr>
          <a:lstStyle/>
          <a:p>
            <a:pPr algn="l">
              <a:buFont typeface="Arial" panose="020B0604020202020204" pitchFamily="34" charset="0"/>
              <a:buChar char="•"/>
            </a:pPr>
            <a:r>
              <a:rPr lang="en-US" b="0" i="0" dirty="0">
                <a:effectLst/>
              </a:rPr>
              <a:t>Data Preprocessing: The original video is processed to extract cropped video, masked video, optical flow, and 3D skeleton data.</a:t>
            </a:r>
          </a:p>
          <a:p>
            <a:pPr algn="l">
              <a:buFont typeface="Arial" panose="020B0604020202020204" pitchFamily="34" charset="0"/>
              <a:buChar char="•"/>
            </a:pPr>
            <a:r>
              <a:rPr lang="en-US" b="0" i="0" dirty="0">
                <a:effectLst/>
              </a:rPr>
              <a:t>Backbone and Header Training: Two rounds of training are performed on the backbone. The first round focuses on clips containing query signs, while the second round includes all clips. Vanilla cross-entropy loss is used for clip-wise supervision.</a:t>
            </a:r>
          </a:p>
          <a:p>
            <a:pPr algn="l">
              <a:buFont typeface="Arial" panose="020B0604020202020204" pitchFamily="34" charset="0"/>
              <a:buChar char="•"/>
            </a:pPr>
            <a:r>
              <a:rPr lang="en-US" b="0" i="0" dirty="0">
                <a:effectLst/>
              </a:rPr>
              <a:t>Sign Spotting Training: The trained backbone is used to extract clip-wise feature sequences. Both classification and regression losses are utilized for accurate supervision.</a:t>
            </a:r>
          </a:p>
          <a:p>
            <a:r>
              <a:rPr lang="en-US" sz="2000" b="0" i="0" dirty="0">
                <a:effectLst/>
              </a:rPr>
              <a:t>The obtained results indicate an average F1-score of </a:t>
            </a:r>
            <a:r>
              <a:rPr lang="en-TR" b="0" i="0" dirty="0">
                <a:effectLst/>
              </a:rPr>
              <a:t>0.564260</a:t>
            </a:r>
            <a:r>
              <a:rPr lang="en-US" sz="2000" b="0" i="0" dirty="0">
                <a:effectLst/>
              </a:rPr>
              <a:t>, securing the last rank.</a:t>
            </a:r>
            <a:endParaRPr lang="en-US" b="0" i="0" dirty="0">
              <a:effectLst/>
            </a:endParaRPr>
          </a:p>
          <a:p>
            <a:pPr algn="l">
              <a:buFont typeface="Arial" panose="020B0604020202020204" pitchFamily="34" charset="0"/>
              <a:buChar char="•"/>
            </a:pPr>
            <a:endParaRPr lang="en-US" b="0" i="0" dirty="0">
              <a:effectLst/>
            </a:endParaRPr>
          </a:p>
        </p:txBody>
      </p:sp>
      <p:sp>
        <p:nvSpPr>
          <p:cNvPr id="4" name="Title 1">
            <a:extLst>
              <a:ext uri="{FF2B5EF4-FFF2-40B4-BE49-F238E27FC236}">
                <a16:creationId xmlns:a16="http://schemas.microsoft.com/office/drawing/2014/main" id="{BC4DBA3C-9CD8-10BB-E2C3-6EE01C608AB5}"/>
              </a:ext>
            </a:extLst>
          </p:cNvPr>
          <p:cNvSpPr>
            <a:spLocks noGrp="1"/>
          </p:cNvSpPr>
          <p:nvPr>
            <p:ph type="title"/>
          </p:nvPr>
        </p:nvSpPr>
        <p:spPr/>
        <p:txBody>
          <a:bodyPr/>
          <a:lstStyle/>
          <a:p>
            <a:r>
              <a:rPr lang="en-TR" dirty="0"/>
              <a:t>MSSL MODEL 3: </a:t>
            </a:r>
            <a:r>
              <a:rPr lang="en-US" dirty="0">
                <a:effectLst/>
                <a:ea typeface="Times New Roman" panose="02020603050405020304" pitchFamily="18" charset="0"/>
              </a:rPr>
              <a:t>Model by </a:t>
            </a:r>
            <a:r>
              <a:rPr lang="en-US" i="1" dirty="0">
                <a:ea typeface="Times New Roman" panose="02020603050405020304" pitchFamily="18" charset="0"/>
              </a:rPr>
              <a:t>RANDOM_GUESS</a:t>
            </a:r>
            <a:br>
              <a:rPr lang="en-US" i="1" dirty="0">
                <a:ea typeface="Times New Roman" panose="02020603050405020304" pitchFamily="18" charset="0"/>
              </a:rPr>
            </a:br>
            <a:r>
              <a:rPr lang="en-US" i="0" dirty="0">
                <a:effectLst/>
              </a:rPr>
              <a:t>TRAINING AND EVALUATION</a:t>
            </a:r>
            <a:endParaRPr lang="en-TR" dirty="0"/>
          </a:p>
        </p:txBody>
      </p:sp>
    </p:spTree>
    <p:extLst>
      <p:ext uri="{BB962C8B-B14F-4D97-AF65-F5344CB8AC3E}">
        <p14:creationId xmlns:p14="http://schemas.microsoft.com/office/powerpoint/2010/main" val="220689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F5813-3B33-5357-F0EA-856511C57B08}"/>
              </a:ext>
            </a:extLst>
          </p:cNvPr>
          <p:cNvSpPr>
            <a:spLocks noGrp="1"/>
          </p:cNvSpPr>
          <p:nvPr>
            <p:ph type="title"/>
          </p:nvPr>
        </p:nvSpPr>
        <p:spPr/>
        <p:txBody>
          <a:bodyPr>
            <a:normAutofit/>
          </a:bodyPr>
          <a:lstStyle/>
          <a:p>
            <a:r>
              <a:rPr lang="en-US" dirty="0">
                <a:effectLst/>
                <a:ea typeface="Times New Roman" panose="02020603050405020304" pitchFamily="18" charset="0"/>
              </a:rPr>
              <a:t>ONE SHOT LEARNING AND WEAK LABELS (OSLWL) MODELS</a:t>
            </a:r>
            <a:r>
              <a:rPr lang="en-TR" dirty="0">
                <a:effectLst/>
              </a:rPr>
              <a:t> </a:t>
            </a:r>
            <a:endParaRPr lang="en-TR" dirty="0"/>
          </a:p>
        </p:txBody>
      </p:sp>
      <p:sp>
        <p:nvSpPr>
          <p:cNvPr id="3" name="Content Placeholder 2">
            <a:extLst>
              <a:ext uri="{FF2B5EF4-FFF2-40B4-BE49-F238E27FC236}">
                <a16:creationId xmlns:a16="http://schemas.microsoft.com/office/drawing/2014/main" id="{648E4058-8CCE-3288-3181-B979FA00936F}"/>
              </a:ext>
            </a:extLst>
          </p:cNvPr>
          <p:cNvSpPr>
            <a:spLocks noGrp="1"/>
          </p:cNvSpPr>
          <p:nvPr>
            <p:ph idx="1"/>
          </p:nvPr>
        </p:nvSpPr>
        <p:spPr/>
        <p:txBody>
          <a:bodyPr/>
          <a:lstStyle/>
          <a:p>
            <a:pPr algn="l">
              <a:buFont typeface="Arial" panose="020B0604020202020204" pitchFamily="34" charset="0"/>
              <a:buChar char="•"/>
            </a:pPr>
            <a:r>
              <a:rPr lang="en-US" b="0" i="0" dirty="0">
                <a:effectLst/>
              </a:rPr>
              <a:t>OSLWL is a realistic adaptation of the one-shot learning problem for sign language.</a:t>
            </a:r>
          </a:p>
          <a:p>
            <a:pPr algn="l">
              <a:buFont typeface="Arial" panose="020B0604020202020204" pitchFamily="34" charset="0"/>
              <a:buChar char="•"/>
            </a:pPr>
            <a:r>
              <a:rPr lang="en-US" b="0" i="0" dirty="0">
                <a:effectLst/>
              </a:rPr>
              <a:t>Finding a few examples of a sign using a sign language dictionary is relatively simple.</a:t>
            </a:r>
          </a:p>
          <a:p>
            <a:pPr algn="l">
              <a:buFont typeface="Arial" panose="020B0604020202020204" pitchFamily="34" charset="0"/>
              <a:buChar char="•"/>
            </a:pPr>
            <a:r>
              <a:rPr lang="en-US" b="0" i="0" dirty="0">
                <a:effectLst/>
              </a:rPr>
              <a:t>Locating co-articulated copies of the same sign poses a greater challenge.</a:t>
            </a:r>
          </a:p>
          <a:p>
            <a:pPr algn="l">
              <a:buFont typeface="Arial" panose="020B0604020202020204" pitchFamily="34" charset="0"/>
              <a:buChar char="•"/>
            </a:pPr>
            <a:r>
              <a:rPr lang="en-US" b="0" i="0" dirty="0">
                <a:effectLst/>
              </a:rPr>
              <a:t>Text analysis is commonly used to anticipate plausible intervals for sign occurrences when subtitles are available, as in broadcast-based datasets.</a:t>
            </a:r>
          </a:p>
        </p:txBody>
      </p:sp>
    </p:spTree>
    <p:extLst>
      <p:ext uri="{BB962C8B-B14F-4D97-AF65-F5344CB8AC3E}">
        <p14:creationId xmlns:p14="http://schemas.microsoft.com/office/powerpoint/2010/main" val="3319788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F875A-F08B-577E-96BC-890B6E305D0C}"/>
              </a:ext>
            </a:extLst>
          </p:cNvPr>
          <p:cNvSpPr>
            <a:spLocks noGrp="1"/>
          </p:cNvSpPr>
          <p:nvPr>
            <p:ph idx="1"/>
          </p:nvPr>
        </p:nvSpPr>
        <p:spPr>
          <a:xfrm>
            <a:off x="1451579" y="2015732"/>
            <a:ext cx="9603275" cy="3861086"/>
          </a:xfrm>
        </p:spPr>
        <p:txBody>
          <a:bodyPr>
            <a:normAutofit fontScale="92500" lnSpcReduction="10000"/>
          </a:bodyPr>
          <a:lstStyle/>
          <a:p>
            <a:pPr algn="l">
              <a:buFont typeface="Arial" panose="020B0604020202020204" pitchFamily="34" charset="0"/>
              <a:buChar char="•"/>
            </a:pPr>
            <a:r>
              <a:rPr lang="en-US" b="0" i="0" dirty="0">
                <a:effectLst/>
              </a:rPr>
              <a:t>Preprocessing: </a:t>
            </a:r>
            <a:r>
              <a:rPr lang="en-US" b="0" i="0" dirty="0" err="1">
                <a:effectLst/>
              </a:rPr>
              <a:t>MMDetection</a:t>
            </a:r>
            <a:r>
              <a:rPr lang="en-US" b="0" i="0" dirty="0">
                <a:effectLst/>
              </a:rPr>
              <a:t> and </a:t>
            </a:r>
            <a:r>
              <a:rPr lang="en-US" b="0" i="0" dirty="0" err="1">
                <a:effectLst/>
              </a:rPr>
              <a:t>MMPose</a:t>
            </a:r>
            <a:r>
              <a:rPr lang="en-US" b="0" i="0" dirty="0">
                <a:effectLst/>
              </a:rPr>
              <a:t> are utilized to detect the signer's spatial location and extract body and hand poses.</a:t>
            </a:r>
          </a:p>
          <a:p>
            <a:pPr algn="l">
              <a:buFont typeface="Arial" panose="020B0604020202020204" pitchFamily="34" charset="0"/>
              <a:buChar char="•"/>
            </a:pPr>
            <a:r>
              <a:rPr lang="en-US" b="0" i="0" dirty="0">
                <a:effectLst/>
              </a:rPr>
              <a:t>Feature Extraction: The pre-trained GCN model is used to extract frame-level features from the pose modality.</a:t>
            </a:r>
          </a:p>
          <a:p>
            <a:pPr algn="l">
              <a:buFont typeface="Arial" panose="020B0604020202020204" pitchFamily="34" charset="0"/>
              <a:buChar char="•"/>
            </a:pPr>
            <a:r>
              <a:rPr lang="en-US" b="0" i="0" dirty="0">
                <a:effectLst/>
              </a:rPr>
              <a:t>Sign Instance Matching: A similarity graph is constructed to perform frame-wise matching between the query isolated sign and the long video.</a:t>
            </a:r>
          </a:p>
          <a:p>
            <a:pPr algn="l">
              <a:buFont typeface="Arial" panose="020B0604020202020204" pitchFamily="34" charset="0"/>
              <a:buChar char="•"/>
            </a:pPr>
            <a:r>
              <a:rPr lang="en-US" b="0" i="0" dirty="0">
                <a:effectLst/>
              </a:rPr>
              <a:t>The matching process involves cosine similarity calculations, trimming of the query sign using </a:t>
            </a:r>
            <a:r>
              <a:rPr lang="en-US" b="0" i="0" dirty="0" err="1">
                <a:effectLst/>
              </a:rPr>
              <a:t>OpenPose</a:t>
            </a:r>
            <a:r>
              <a:rPr lang="en-US" b="0" i="0" dirty="0">
                <a:effectLst/>
              </a:rPr>
              <a:t>-detected body pose, and creating a graph for matching frames between the query and reference videos.</a:t>
            </a:r>
          </a:p>
          <a:p>
            <a:pPr algn="l">
              <a:buFont typeface="Arial" panose="020B0604020202020204" pitchFamily="34" charset="0"/>
              <a:buChar char="•"/>
            </a:pPr>
            <a:r>
              <a:rPr lang="en-US" b="0" i="0" dirty="0">
                <a:effectLst/>
              </a:rPr>
              <a:t>The obtained results demonstrate an average F1-score of 0.595802, securing the first rank.</a:t>
            </a:r>
          </a:p>
        </p:txBody>
      </p:sp>
      <p:sp>
        <p:nvSpPr>
          <p:cNvPr id="4" name="Title 1">
            <a:extLst>
              <a:ext uri="{FF2B5EF4-FFF2-40B4-BE49-F238E27FC236}">
                <a16:creationId xmlns:a16="http://schemas.microsoft.com/office/drawing/2014/main" id="{BC4DBA3C-9CD8-10BB-E2C3-6EE01C608AB5}"/>
              </a:ext>
            </a:extLst>
          </p:cNvPr>
          <p:cNvSpPr>
            <a:spLocks noGrp="1"/>
          </p:cNvSpPr>
          <p:nvPr>
            <p:ph type="title"/>
          </p:nvPr>
        </p:nvSpPr>
        <p:spPr/>
        <p:txBody>
          <a:bodyPr/>
          <a:lstStyle/>
          <a:p>
            <a:r>
              <a:rPr lang="en-TR" dirty="0"/>
              <a:t>oslwL MODEL 1: </a:t>
            </a:r>
            <a:r>
              <a:rPr lang="en-US" dirty="0">
                <a:effectLst/>
                <a:ea typeface="Times New Roman" panose="02020603050405020304" pitchFamily="18" charset="0"/>
              </a:rPr>
              <a:t>Model by </a:t>
            </a:r>
            <a:r>
              <a:rPr lang="en-US" i="1" dirty="0" err="1">
                <a:effectLst/>
                <a:ea typeface="Times New Roman" panose="02020603050405020304" pitchFamily="18" charset="0"/>
              </a:rPr>
              <a:t>th</a:t>
            </a:r>
            <a:br>
              <a:rPr lang="en-US" i="1" dirty="0">
                <a:ea typeface="Times New Roman" panose="02020603050405020304" pitchFamily="18" charset="0"/>
              </a:rPr>
            </a:br>
            <a:r>
              <a:rPr lang="en-US" i="0" dirty="0">
                <a:effectLst/>
              </a:rPr>
              <a:t>Model Architecture</a:t>
            </a:r>
            <a:endParaRPr lang="en-TR" dirty="0"/>
          </a:p>
        </p:txBody>
      </p:sp>
    </p:spTree>
    <p:extLst>
      <p:ext uri="{BB962C8B-B14F-4D97-AF65-F5344CB8AC3E}">
        <p14:creationId xmlns:p14="http://schemas.microsoft.com/office/powerpoint/2010/main" val="3449565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4DBA3C-9CD8-10BB-E2C3-6EE01C608AB5}"/>
              </a:ext>
            </a:extLst>
          </p:cNvPr>
          <p:cNvSpPr>
            <a:spLocks noGrp="1"/>
          </p:cNvSpPr>
          <p:nvPr>
            <p:ph type="title"/>
          </p:nvPr>
        </p:nvSpPr>
        <p:spPr/>
        <p:txBody>
          <a:bodyPr/>
          <a:lstStyle/>
          <a:p>
            <a:r>
              <a:rPr lang="en-TR" dirty="0"/>
              <a:t>oslwL MODEL 1: </a:t>
            </a:r>
            <a:r>
              <a:rPr lang="en-US" dirty="0">
                <a:effectLst/>
                <a:ea typeface="Times New Roman" panose="02020603050405020304" pitchFamily="18" charset="0"/>
              </a:rPr>
              <a:t>Model by </a:t>
            </a:r>
            <a:r>
              <a:rPr lang="en-US" i="1" dirty="0" err="1">
                <a:effectLst/>
                <a:ea typeface="Times New Roman" panose="02020603050405020304" pitchFamily="18" charset="0"/>
              </a:rPr>
              <a:t>th</a:t>
            </a:r>
            <a:br>
              <a:rPr lang="en-US" i="1" dirty="0">
                <a:ea typeface="Times New Roman" panose="02020603050405020304" pitchFamily="18" charset="0"/>
              </a:rPr>
            </a:br>
            <a:r>
              <a:rPr lang="en-US" i="0" dirty="0">
                <a:effectLst/>
              </a:rPr>
              <a:t>Model Architecture</a:t>
            </a:r>
            <a:endParaRPr lang="en-TR" dirty="0"/>
          </a:p>
        </p:txBody>
      </p:sp>
      <p:pic>
        <p:nvPicPr>
          <p:cNvPr id="6" name="Picture 5" descr="diyagram içeren bir resim&#10;&#10;Açıklama otomatik olarak oluşturuldu">
            <a:extLst>
              <a:ext uri="{FF2B5EF4-FFF2-40B4-BE49-F238E27FC236}">
                <a16:creationId xmlns:a16="http://schemas.microsoft.com/office/drawing/2014/main" id="{7A44F34E-4598-01C9-5720-092A26BFE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8228" y="2012122"/>
            <a:ext cx="4755543" cy="3898348"/>
          </a:xfrm>
          <a:prstGeom prst="rect">
            <a:avLst/>
          </a:prstGeom>
        </p:spPr>
      </p:pic>
    </p:spTree>
    <p:extLst>
      <p:ext uri="{BB962C8B-B14F-4D97-AF65-F5344CB8AC3E}">
        <p14:creationId xmlns:p14="http://schemas.microsoft.com/office/powerpoint/2010/main" val="2272072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F875A-F08B-577E-96BC-890B6E305D0C}"/>
              </a:ext>
            </a:extLst>
          </p:cNvPr>
          <p:cNvSpPr>
            <a:spLocks noGrp="1"/>
          </p:cNvSpPr>
          <p:nvPr>
            <p:ph idx="1"/>
          </p:nvPr>
        </p:nvSpPr>
        <p:spPr>
          <a:xfrm>
            <a:off x="1451579" y="2015732"/>
            <a:ext cx="9603275" cy="3861086"/>
          </a:xfrm>
        </p:spPr>
        <p:txBody>
          <a:bodyPr>
            <a:normAutofit/>
          </a:bodyPr>
          <a:lstStyle/>
          <a:p>
            <a:pPr algn="l">
              <a:buFont typeface="Arial" panose="020B0604020202020204" pitchFamily="34" charset="0"/>
              <a:buChar char="•"/>
            </a:pPr>
            <a:r>
              <a:rPr lang="en-US" b="0" i="0" dirty="0">
                <a:effectLst/>
              </a:rPr>
              <a:t>The pipeline of the framework includes three models: 2D-Pose based SL-GCN, 3D-Pose based SL-GCN, and I3D-MLP.</a:t>
            </a:r>
          </a:p>
          <a:p>
            <a:pPr algn="l">
              <a:buFont typeface="Arial" panose="020B0604020202020204" pitchFamily="34" charset="0"/>
              <a:buChar char="•"/>
            </a:pPr>
            <a:r>
              <a:rPr lang="en-US" b="0" i="0" dirty="0">
                <a:effectLst/>
              </a:rPr>
              <a:t>The 2D-Pose based SL-GCN takes 2D key points generated by </a:t>
            </a:r>
            <a:r>
              <a:rPr lang="en-US" b="0" i="0" dirty="0" err="1">
                <a:effectLst/>
              </a:rPr>
              <a:t>HRNet</a:t>
            </a:r>
            <a:r>
              <a:rPr lang="en-US" b="0" i="0" dirty="0">
                <a:effectLst/>
              </a:rPr>
              <a:t> as input.</a:t>
            </a:r>
          </a:p>
          <a:p>
            <a:pPr algn="l">
              <a:buFont typeface="Arial" panose="020B0604020202020204" pitchFamily="34" charset="0"/>
              <a:buChar char="•"/>
            </a:pPr>
            <a:r>
              <a:rPr lang="en-US" b="0" i="0" dirty="0">
                <a:effectLst/>
              </a:rPr>
              <a:t>The 3D-Pose based SL-GCN takes angle-axis 3D pose joints generated by </a:t>
            </a:r>
            <a:r>
              <a:rPr lang="en-US" b="0" i="0" dirty="0" err="1">
                <a:effectLst/>
              </a:rPr>
              <a:t>Frankmocap</a:t>
            </a:r>
            <a:r>
              <a:rPr lang="en-US" b="0" i="0" dirty="0">
                <a:effectLst/>
              </a:rPr>
              <a:t> as input.</a:t>
            </a:r>
          </a:p>
          <a:p>
            <a:pPr algn="l">
              <a:buFont typeface="Arial" panose="020B0604020202020204" pitchFamily="34" charset="0"/>
              <a:buChar char="•"/>
            </a:pPr>
            <a:r>
              <a:rPr lang="en-US" b="0" i="0" dirty="0">
                <a:effectLst/>
              </a:rPr>
              <a:t>The I3D-MLP model takes RGB images as input.</a:t>
            </a:r>
          </a:p>
          <a:p>
            <a:pPr algn="l">
              <a:buFont typeface="Arial" panose="020B0604020202020204" pitchFamily="34" charset="0"/>
              <a:buChar char="•"/>
            </a:pPr>
            <a:r>
              <a:rPr lang="en-US" b="0" i="0" dirty="0">
                <a:effectLst/>
              </a:rPr>
              <a:t>Each model is trained separately and their visual features are fused for the sign spotting task during inference.</a:t>
            </a:r>
          </a:p>
        </p:txBody>
      </p:sp>
      <p:sp>
        <p:nvSpPr>
          <p:cNvPr id="4" name="Title 1">
            <a:extLst>
              <a:ext uri="{FF2B5EF4-FFF2-40B4-BE49-F238E27FC236}">
                <a16:creationId xmlns:a16="http://schemas.microsoft.com/office/drawing/2014/main" id="{BC4DBA3C-9CD8-10BB-E2C3-6EE01C608AB5}"/>
              </a:ext>
            </a:extLst>
          </p:cNvPr>
          <p:cNvSpPr>
            <a:spLocks noGrp="1"/>
          </p:cNvSpPr>
          <p:nvPr>
            <p:ph type="title"/>
          </p:nvPr>
        </p:nvSpPr>
        <p:spPr/>
        <p:txBody>
          <a:bodyPr/>
          <a:lstStyle/>
          <a:p>
            <a:r>
              <a:rPr lang="en-TR" dirty="0"/>
              <a:t>oslwL MODEL 2: </a:t>
            </a:r>
            <a:r>
              <a:rPr lang="en-US" dirty="0">
                <a:effectLst/>
                <a:ea typeface="Times New Roman" panose="02020603050405020304" pitchFamily="18" charset="0"/>
              </a:rPr>
              <a:t>Model by </a:t>
            </a:r>
            <a:r>
              <a:rPr lang="en-US" i="1" dirty="0" err="1">
                <a:ea typeface="Times New Roman" panose="02020603050405020304" pitchFamily="18" charset="0"/>
              </a:rPr>
              <a:t>mıkedddd</a:t>
            </a:r>
            <a:br>
              <a:rPr lang="en-US" i="1" dirty="0">
                <a:ea typeface="Times New Roman" panose="02020603050405020304" pitchFamily="18" charset="0"/>
              </a:rPr>
            </a:br>
            <a:r>
              <a:rPr lang="en-US" i="0" dirty="0">
                <a:effectLst/>
              </a:rPr>
              <a:t>Model Architecture</a:t>
            </a:r>
            <a:endParaRPr lang="en-TR" dirty="0"/>
          </a:p>
        </p:txBody>
      </p:sp>
    </p:spTree>
    <p:extLst>
      <p:ext uri="{BB962C8B-B14F-4D97-AF65-F5344CB8AC3E}">
        <p14:creationId xmlns:p14="http://schemas.microsoft.com/office/powerpoint/2010/main" val="1730642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4DBA3C-9CD8-10BB-E2C3-6EE01C608AB5}"/>
              </a:ext>
            </a:extLst>
          </p:cNvPr>
          <p:cNvSpPr>
            <a:spLocks noGrp="1"/>
          </p:cNvSpPr>
          <p:nvPr>
            <p:ph type="title"/>
          </p:nvPr>
        </p:nvSpPr>
        <p:spPr/>
        <p:txBody>
          <a:bodyPr/>
          <a:lstStyle/>
          <a:p>
            <a:r>
              <a:rPr lang="en-TR" dirty="0"/>
              <a:t>oslwL MODEL 2: </a:t>
            </a:r>
            <a:r>
              <a:rPr lang="en-US" dirty="0">
                <a:effectLst/>
                <a:ea typeface="Times New Roman" panose="02020603050405020304" pitchFamily="18" charset="0"/>
              </a:rPr>
              <a:t>Model by </a:t>
            </a:r>
            <a:r>
              <a:rPr lang="en-US" i="1" dirty="0" err="1">
                <a:ea typeface="Times New Roman" panose="02020603050405020304" pitchFamily="18" charset="0"/>
              </a:rPr>
              <a:t>mıkedddd</a:t>
            </a:r>
            <a:br>
              <a:rPr lang="en-US" i="1" dirty="0">
                <a:ea typeface="Times New Roman" panose="02020603050405020304" pitchFamily="18" charset="0"/>
              </a:rPr>
            </a:br>
            <a:r>
              <a:rPr lang="en-US" i="0" dirty="0">
                <a:effectLst/>
              </a:rPr>
              <a:t>Model Architecture</a:t>
            </a:r>
            <a:endParaRPr lang="en-TR" dirty="0"/>
          </a:p>
        </p:txBody>
      </p:sp>
      <p:pic>
        <p:nvPicPr>
          <p:cNvPr id="6" name="Picture 5" descr="diyagram içeren bir resim&#10;&#10;Açıklama otomatik olarak oluşturuldu">
            <a:extLst>
              <a:ext uri="{FF2B5EF4-FFF2-40B4-BE49-F238E27FC236}">
                <a16:creationId xmlns:a16="http://schemas.microsoft.com/office/drawing/2014/main" id="{6927CBEB-F2E9-1D61-A09D-6538B8690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646" y="2330139"/>
            <a:ext cx="8060707" cy="2556289"/>
          </a:xfrm>
          <a:prstGeom prst="rect">
            <a:avLst/>
          </a:prstGeom>
        </p:spPr>
      </p:pic>
    </p:spTree>
    <p:extLst>
      <p:ext uri="{BB962C8B-B14F-4D97-AF65-F5344CB8AC3E}">
        <p14:creationId xmlns:p14="http://schemas.microsoft.com/office/powerpoint/2010/main" val="618217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F875A-F08B-577E-96BC-890B6E305D0C}"/>
              </a:ext>
            </a:extLst>
          </p:cNvPr>
          <p:cNvSpPr>
            <a:spLocks noGrp="1"/>
          </p:cNvSpPr>
          <p:nvPr>
            <p:ph idx="1"/>
          </p:nvPr>
        </p:nvSpPr>
        <p:spPr>
          <a:xfrm>
            <a:off x="1451579" y="2015732"/>
            <a:ext cx="9603275" cy="3861086"/>
          </a:xfrm>
        </p:spPr>
        <p:txBody>
          <a:bodyPr>
            <a:normAutofit/>
          </a:bodyPr>
          <a:lstStyle/>
          <a:p>
            <a:pPr algn="l">
              <a:buFont typeface="Arial" panose="020B0604020202020204" pitchFamily="34" charset="0"/>
              <a:buChar char="•"/>
            </a:pPr>
            <a:r>
              <a:rPr lang="en-US" b="0" i="0" dirty="0">
                <a:effectLst/>
                <a:latin typeface="Söhne"/>
              </a:rPr>
              <a:t>Triplet loss and cross-entropy loss are used as a combined loss during the training phase.</a:t>
            </a:r>
          </a:p>
          <a:p>
            <a:pPr algn="l">
              <a:buFont typeface="Arial" panose="020B0604020202020204" pitchFamily="34" charset="0"/>
              <a:buChar char="•"/>
            </a:pPr>
            <a:r>
              <a:rPr lang="en-US" b="0" i="0" dirty="0">
                <a:effectLst/>
                <a:latin typeface="Söhne"/>
              </a:rPr>
              <a:t>The triplet loss maximizes inter-class distances and minimizes intra-class distances, while cross-entropy loss is applied for sign classification.</a:t>
            </a:r>
          </a:p>
          <a:p>
            <a:pPr algn="l">
              <a:buFont typeface="Arial" panose="020B0604020202020204" pitchFamily="34" charset="0"/>
              <a:buChar char="•"/>
            </a:pPr>
            <a:r>
              <a:rPr lang="en-US" b="0" i="0" dirty="0">
                <a:effectLst/>
                <a:latin typeface="Söhne"/>
              </a:rPr>
              <a:t>The obtained results, demonstrate an average F1-score of 0.559295, securing the second rank.</a:t>
            </a:r>
          </a:p>
        </p:txBody>
      </p:sp>
      <p:sp>
        <p:nvSpPr>
          <p:cNvPr id="4" name="Title 1">
            <a:extLst>
              <a:ext uri="{FF2B5EF4-FFF2-40B4-BE49-F238E27FC236}">
                <a16:creationId xmlns:a16="http://schemas.microsoft.com/office/drawing/2014/main" id="{BC4DBA3C-9CD8-10BB-E2C3-6EE01C608AB5}"/>
              </a:ext>
            </a:extLst>
          </p:cNvPr>
          <p:cNvSpPr>
            <a:spLocks noGrp="1"/>
          </p:cNvSpPr>
          <p:nvPr>
            <p:ph type="title"/>
          </p:nvPr>
        </p:nvSpPr>
        <p:spPr/>
        <p:txBody>
          <a:bodyPr/>
          <a:lstStyle/>
          <a:p>
            <a:r>
              <a:rPr lang="en-TR" dirty="0"/>
              <a:t>oslwL MODEL 2: </a:t>
            </a:r>
            <a:r>
              <a:rPr lang="en-US" dirty="0">
                <a:effectLst/>
                <a:ea typeface="Times New Roman" panose="02020603050405020304" pitchFamily="18" charset="0"/>
              </a:rPr>
              <a:t>Model by </a:t>
            </a:r>
            <a:r>
              <a:rPr lang="en-US" i="1" dirty="0" err="1">
                <a:ea typeface="Times New Roman" panose="02020603050405020304" pitchFamily="18" charset="0"/>
              </a:rPr>
              <a:t>mıkedddd</a:t>
            </a:r>
            <a:br>
              <a:rPr lang="en-US" i="1" dirty="0">
                <a:ea typeface="Times New Roman" panose="02020603050405020304" pitchFamily="18" charset="0"/>
              </a:rPr>
            </a:br>
            <a:r>
              <a:rPr lang="en-US" dirty="0">
                <a:ea typeface="Times New Roman" panose="02020603050405020304" pitchFamily="18" charset="0"/>
              </a:rPr>
              <a:t>training and </a:t>
            </a:r>
            <a:r>
              <a:rPr lang="en-US" dirty="0" err="1">
                <a:ea typeface="Times New Roman" panose="02020603050405020304" pitchFamily="18" charset="0"/>
              </a:rPr>
              <a:t>evaluatıon</a:t>
            </a:r>
            <a:endParaRPr lang="en-TR" dirty="0"/>
          </a:p>
        </p:txBody>
      </p:sp>
    </p:spTree>
    <p:extLst>
      <p:ext uri="{BB962C8B-B14F-4D97-AF65-F5344CB8AC3E}">
        <p14:creationId xmlns:p14="http://schemas.microsoft.com/office/powerpoint/2010/main" val="691755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F875A-F08B-577E-96BC-890B6E305D0C}"/>
              </a:ext>
            </a:extLst>
          </p:cNvPr>
          <p:cNvSpPr>
            <a:spLocks noGrp="1"/>
          </p:cNvSpPr>
          <p:nvPr>
            <p:ph idx="1"/>
          </p:nvPr>
        </p:nvSpPr>
        <p:spPr>
          <a:xfrm>
            <a:off x="1451579" y="2015732"/>
            <a:ext cx="9603275" cy="3861086"/>
          </a:xfrm>
        </p:spPr>
        <p:txBody>
          <a:bodyPr>
            <a:noAutofit/>
          </a:bodyPr>
          <a:lstStyle/>
          <a:p>
            <a:pPr algn="l">
              <a:buFont typeface="+mj-lt"/>
              <a:buAutoNum type="arabicPeriod"/>
            </a:pPr>
            <a:r>
              <a:rPr lang="en-US" sz="1400" b="0" i="0" dirty="0">
                <a:effectLst/>
              </a:rPr>
              <a:t>Finding Important Frames in Isolated Sign Videos:</a:t>
            </a:r>
          </a:p>
          <a:p>
            <a:pPr lvl="1">
              <a:buFont typeface="Wingdings" pitchFamily="2" charset="2"/>
              <a:buChar char="Ø"/>
            </a:pPr>
            <a:r>
              <a:rPr lang="en-US" sz="1400" b="0" i="0" dirty="0">
                <a:effectLst/>
              </a:rPr>
              <a:t>Pretrained I3D models on the WLASL dataset are used as feature extractors.</a:t>
            </a:r>
          </a:p>
          <a:p>
            <a:pPr lvl="1">
              <a:buFont typeface="Wingdings" pitchFamily="2" charset="2"/>
              <a:buChar char="Ø"/>
            </a:pPr>
            <a:r>
              <a:rPr lang="en-US" sz="1400" b="0" i="0" dirty="0">
                <a:effectLst/>
              </a:rPr>
              <a:t>Cosine similarity is computed between frame features of isolated sign videos, creating a cosine similarity matrix.</a:t>
            </a:r>
          </a:p>
          <a:p>
            <a:pPr lvl="1">
              <a:buFont typeface="Wingdings" pitchFamily="2" charset="2"/>
              <a:buChar char="Ø"/>
            </a:pPr>
            <a:r>
              <a:rPr lang="en-US" sz="1400" b="0" i="0" dirty="0">
                <a:effectLst/>
              </a:rPr>
              <a:t>The sum of cosine similarities is calculated to identify the most common frames (resting pose) by applying a threshold.</a:t>
            </a:r>
          </a:p>
          <a:p>
            <a:pPr lvl="1">
              <a:buFont typeface="Wingdings" pitchFamily="2" charset="2"/>
              <a:buChar char="Ø"/>
            </a:pPr>
            <a:r>
              <a:rPr lang="en-US" sz="1400" b="0" i="0" dirty="0">
                <a:effectLst/>
              </a:rPr>
              <a:t>Start and stop frames for isolated signs are determined based on the identified important frames.</a:t>
            </a:r>
          </a:p>
          <a:p>
            <a:pPr algn="l">
              <a:buFont typeface="+mj-lt"/>
              <a:buAutoNum type="arabicPeriod"/>
            </a:pPr>
            <a:r>
              <a:rPr lang="en-US" sz="1400" b="0" i="0" dirty="0">
                <a:effectLst/>
              </a:rPr>
              <a:t>Identifying Similarities between Isolated and Continuous Sign Videos:</a:t>
            </a:r>
          </a:p>
          <a:p>
            <a:pPr lvl="1">
              <a:buFont typeface="Wingdings" pitchFamily="2" charset="2"/>
              <a:buChar char="Ø"/>
            </a:pPr>
            <a:r>
              <a:rPr lang="en-US" sz="1400" b="0" i="0" dirty="0">
                <a:effectLst/>
              </a:rPr>
              <a:t>Query sequences and co-articulated sign videos undergo data augmentation and are fed into the pretrained I3D models.</a:t>
            </a:r>
          </a:p>
          <a:p>
            <a:pPr lvl="1">
              <a:buFont typeface="Wingdings" pitchFamily="2" charset="2"/>
              <a:buChar char="Ø"/>
            </a:pPr>
            <a:r>
              <a:rPr lang="en-US" sz="1400" b="0" i="0" dirty="0">
                <a:effectLst/>
              </a:rPr>
              <a:t>Cosine similarity is computed between the query sequence and the co-articulated sign video at each time step.</a:t>
            </a:r>
          </a:p>
          <a:p>
            <a:pPr lvl="1">
              <a:buFont typeface="Wingdings" pitchFamily="2" charset="2"/>
              <a:buChar char="Ø"/>
            </a:pPr>
            <a:r>
              <a:rPr lang="en-US" sz="1400" b="0" i="0" dirty="0">
                <a:effectLst/>
              </a:rPr>
              <a:t>The process is repeated with multiple combinations of augmented query sequences and co-articulated videos to obtain similarity scores.</a:t>
            </a:r>
          </a:p>
          <a:p>
            <a:pPr lvl="1">
              <a:buFont typeface="Wingdings" pitchFamily="2" charset="2"/>
              <a:buChar char="Ø"/>
            </a:pPr>
            <a:r>
              <a:rPr lang="en-US" sz="1400" b="0" i="0" dirty="0">
                <a:effectLst/>
              </a:rPr>
              <a:t>Mean similarity scores are calculated to obtain the final similarity score.</a:t>
            </a:r>
          </a:p>
        </p:txBody>
      </p:sp>
      <p:sp>
        <p:nvSpPr>
          <p:cNvPr id="4" name="Title 1">
            <a:extLst>
              <a:ext uri="{FF2B5EF4-FFF2-40B4-BE49-F238E27FC236}">
                <a16:creationId xmlns:a16="http://schemas.microsoft.com/office/drawing/2014/main" id="{BC4DBA3C-9CD8-10BB-E2C3-6EE01C608AB5}"/>
              </a:ext>
            </a:extLst>
          </p:cNvPr>
          <p:cNvSpPr>
            <a:spLocks noGrp="1"/>
          </p:cNvSpPr>
          <p:nvPr>
            <p:ph type="title"/>
          </p:nvPr>
        </p:nvSpPr>
        <p:spPr/>
        <p:txBody>
          <a:bodyPr/>
          <a:lstStyle/>
          <a:p>
            <a:r>
              <a:rPr lang="en-TR" dirty="0"/>
              <a:t>oslwL MODEL 3: </a:t>
            </a:r>
            <a:r>
              <a:rPr lang="en-US" dirty="0">
                <a:effectLst/>
                <a:ea typeface="Times New Roman" panose="02020603050405020304" pitchFamily="18" charset="0"/>
              </a:rPr>
              <a:t>Model by </a:t>
            </a:r>
            <a:r>
              <a:rPr lang="en-US" i="1" dirty="0" err="1">
                <a:ea typeface="Times New Roman" panose="02020603050405020304" pitchFamily="18" charset="0"/>
              </a:rPr>
              <a:t>ryanwong</a:t>
            </a:r>
            <a:br>
              <a:rPr lang="en-US" i="1" dirty="0">
                <a:ea typeface="Times New Roman" panose="02020603050405020304" pitchFamily="18" charset="0"/>
              </a:rPr>
            </a:br>
            <a:r>
              <a:rPr lang="en-US" i="0" dirty="0">
                <a:effectLst/>
              </a:rPr>
              <a:t>Model Architecture</a:t>
            </a:r>
            <a:endParaRPr lang="en-TR" dirty="0"/>
          </a:p>
        </p:txBody>
      </p:sp>
    </p:spTree>
    <p:extLst>
      <p:ext uri="{BB962C8B-B14F-4D97-AF65-F5344CB8AC3E}">
        <p14:creationId xmlns:p14="http://schemas.microsoft.com/office/powerpoint/2010/main" val="4290628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3E2F-3E6D-DBC4-0CDB-1157C5C05F51}"/>
              </a:ext>
            </a:extLst>
          </p:cNvPr>
          <p:cNvSpPr>
            <a:spLocks noGrp="1"/>
          </p:cNvSpPr>
          <p:nvPr>
            <p:ph type="title"/>
          </p:nvPr>
        </p:nvSpPr>
        <p:spPr/>
        <p:txBody>
          <a:bodyPr/>
          <a:lstStyle/>
          <a:p>
            <a:r>
              <a:rPr lang="en-TR" dirty="0"/>
              <a:t>oslwL MODEL 3: </a:t>
            </a:r>
            <a:r>
              <a:rPr lang="en-US" dirty="0">
                <a:effectLst/>
                <a:ea typeface="Times New Roman" panose="02020603050405020304" pitchFamily="18" charset="0"/>
              </a:rPr>
              <a:t>Model by </a:t>
            </a:r>
            <a:r>
              <a:rPr lang="en-US" i="1" dirty="0" err="1">
                <a:ea typeface="Times New Roman" panose="02020603050405020304" pitchFamily="18" charset="0"/>
              </a:rPr>
              <a:t>ryanwong</a:t>
            </a:r>
            <a:br>
              <a:rPr lang="en-US" i="1" dirty="0">
                <a:ea typeface="Times New Roman" panose="02020603050405020304" pitchFamily="18" charset="0"/>
              </a:rPr>
            </a:br>
            <a:r>
              <a:rPr lang="en-US" dirty="0" err="1">
                <a:ea typeface="Times New Roman" panose="02020603050405020304" pitchFamily="18" charset="0"/>
              </a:rPr>
              <a:t>evaluatıon</a:t>
            </a:r>
            <a:endParaRPr lang="en-TR" dirty="0"/>
          </a:p>
        </p:txBody>
      </p:sp>
      <p:sp>
        <p:nvSpPr>
          <p:cNvPr id="3" name="Content Placeholder 2">
            <a:extLst>
              <a:ext uri="{FF2B5EF4-FFF2-40B4-BE49-F238E27FC236}">
                <a16:creationId xmlns:a16="http://schemas.microsoft.com/office/drawing/2014/main" id="{2FD70072-4318-93B2-60E0-B2FC70AAA092}"/>
              </a:ext>
            </a:extLst>
          </p:cNvPr>
          <p:cNvSpPr>
            <a:spLocks noGrp="1"/>
          </p:cNvSpPr>
          <p:nvPr>
            <p:ph idx="1"/>
          </p:nvPr>
        </p:nvSpPr>
        <p:spPr/>
        <p:txBody>
          <a:bodyPr>
            <a:normAutofit lnSpcReduction="10000"/>
          </a:bodyPr>
          <a:lstStyle/>
          <a:p>
            <a:pPr algn="l">
              <a:buFont typeface="+mj-lt"/>
              <a:buAutoNum type="arabicPeriod" startAt="3"/>
            </a:pPr>
            <a:r>
              <a:rPr lang="en-US" b="0" i="0" dirty="0">
                <a:effectLst/>
              </a:rPr>
              <a:t>Computing Sign Matches:</a:t>
            </a:r>
          </a:p>
          <a:p>
            <a:pPr lvl="1">
              <a:buFont typeface="Wingdings" pitchFamily="2" charset="2"/>
              <a:buChar char="Ø"/>
            </a:pPr>
            <a:r>
              <a:rPr lang="en-US" b="0" i="0" dirty="0">
                <a:effectLst/>
              </a:rPr>
              <a:t>Normalized similarity scores are obtained by dividing the final similarity score by the maximum value in the sequence.</a:t>
            </a:r>
          </a:p>
          <a:p>
            <a:pPr lvl="1">
              <a:buFont typeface="Wingdings" pitchFamily="2" charset="2"/>
              <a:buChar char="Ø"/>
            </a:pPr>
            <a:r>
              <a:rPr lang="en-US" b="0" i="0" dirty="0">
                <a:effectLst/>
              </a:rPr>
              <a:t>Indices with scores above a threshold indicate a match between isolated and continuous sign videos.</a:t>
            </a:r>
          </a:p>
          <a:p>
            <a:pPr lvl="1">
              <a:buFont typeface="Wingdings" pitchFamily="2" charset="2"/>
              <a:buChar char="Ø"/>
            </a:pPr>
            <a:r>
              <a:rPr lang="en-US" b="0" i="0" dirty="0">
                <a:effectLst/>
              </a:rPr>
              <a:t>Matching frames are identified within a range of 10 frames, and subsequent frames are considered as spotting matches.</a:t>
            </a:r>
          </a:p>
          <a:p>
            <a:pPr algn="l">
              <a:buFont typeface="Arial" panose="020B0604020202020204" pitchFamily="34" charset="0"/>
              <a:buChar char="•"/>
            </a:pPr>
            <a:r>
              <a:rPr lang="en-US" b="0" i="0" dirty="0">
                <a:effectLst/>
              </a:rPr>
              <a:t>The obtained results demonstrate an average F1-score of 0.514309, securing the last rank.</a:t>
            </a:r>
          </a:p>
          <a:p>
            <a:endParaRPr lang="en-TR" dirty="0"/>
          </a:p>
        </p:txBody>
      </p:sp>
    </p:spTree>
    <p:extLst>
      <p:ext uri="{BB962C8B-B14F-4D97-AF65-F5344CB8AC3E}">
        <p14:creationId xmlns:p14="http://schemas.microsoft.com/office/powerpoint/2010/main" val="2720510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99585-81EB-1BD6-1E5D-B662EAB663EB}"/>
              </a:ext>
            </a:extLst>
          </p:cNvPr>
          <p:cNvSpPr>
            <a:spLocks noGrp="1"/>
          </p:cNvSpPr>
          <p:nvPr>
            <p:ph type="title"/>
          </p:nvPr>
        </p:nvSpPr>
        <p:spPr/>
        <p:txBody>
          <a:bodyPr/>
          <a:lstStyle/>
          <a:p>
            <a:r>
              <a:rPr lang="en-US" dirty="0"/>
              <a:t>S</a:t>
            </a:r>
            <a:r>
              <a:rPr lang="en-TR" dirty="0"/>
              <a:t>cope of thıs project</a:t>
            </a:r>
          </a:p>
        </p:txBody>
      </p:sp>
      <p:sp>
        <p:nvSpPr>
          <p:cNvPr id="3" name="Content Placeholder 2">
            <a:extLst>
              <a:ext uri="{FF2B5EF4-FFF2-40B4-BE49-F238E27FC236}">
                <a16:creationId xmlns:a16="http://schemas.microsoft.com/office/drawing/2014/main" id="{899BF34F-7CB0-655C-38C8-71865ED67B96}"/>
              </a:ext>
            </a:extLst>
          </p:cNvPr>
          <p:cNvSpPr>
            <a:spLocks noGrp="1"/>
          </p:cNvSpPr>
          <p:nvPr>
            <p:ph idx="1"/>
          </p:nvPr>
        </p:nvSpPr>
        <p:spPr/>
        <p:txBody>
          <a:bodyPr>
            <a:normAutofit/>
          </a:bodyPr>
          <a:lstStyle/>
          <a:p>
            <a:r>
              <a:rPr lang="en-US" sz="2400" dirty="0"/>
              <a:t>Improve accessibility and communication in sign language.</a:t>
            </a:r>
          </a:p>
          <a:p>
            <a:r>
              <a:rPr lang="en-US" sz="2400" dirty="0"/>
              <a:t>Enable quick access to specific signs and phrases.</a:t>
            </a:r>
          </a:p>
          <a:p>
            <a:r>
              <a:rPr lang="en-US" sz="2400" dirty="0"/>
              <a:t>Enhance sign language education and learning.</a:t>
            </a:r>
          </a:p>
          <a:p>
            <a:r>
              <a:rPr lang="en-US" sz="2400" dirty="0"/>
              <a:t>Support creation of sign language dictionaries.</a:t>
            </a:r>
          </a:p>
          <a:p>
            <a:r>
              <a:rPr lang="en-US" sz="2400" dirty="0"/>
              <a:t>Improve sign language recognition and research.</a:t>
            </a:r>
          </a:p>
          <a:p>
            <a:pPr marL="0" indent="0">
              <a:buNone/>
            </a:pPr>
            <a:endParaRPr lang="en-TR" sz="2400" dirty="0"/>
          </a:p>
        </p:txBody>
      </p:sp>
    </p:spTree>
    <p:extLst>
      <p:ext uri="{BB962C8B-B14F-4D97-AF65-F5344CB8AC3E}">
        <p14:creationId xmlns:p14="http://schemas.microsoft.com/office/powerpoint/2010/main" val="1797812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DE11-3D77-01CD-DE84-4FC9967234DD}"/>
              </a:ext>
            </a:extLst>
          </p:cNvPr>
          <p:cNvSpPr>
            <a:spLocks noGrp="1"/>
          </p:cNvSpPr>
          <p:nvPr>
            <p:ph type="title"/>
          </p:nvPr>
        </p:nvSpPr>
        <p:spPr/>
        <p:txBody>
          <a:bodyPr/>
          <a:lstStyle/>
          <a:p>
            <a:r>
              <a:rPr lang="en-TR" dirty="0"/>
              <a:t>Model Decision</a:t>
            </a:r>
          </a:p>
        </p:txBody>
      </p:sp>
      <p:sp>
        <p:nvSpPr>
          <p:cNvPr id="3" name="Content Placeholder 2">
            <a:extLst>
              <a:ext uri="{FF2B5EF4-FFF2-40B4-BE49-F238E27FC236}">
                <a16:creationId xmlns:a16="http://schemas.microsoft.com/office/drawing/2014/main" id="{B8E7653F-8FDF-2758-54FC-66A613E148B7}"/>
              </a:ext>
            </a:extLst>
          </p:cNvPr>
          <p:cNvSpPr>
            <a:spLocks noGrp="1"/>
          </p:cNvSpPr>
          <p:nvPr>
            <p:ph idx="1"/>
          </p:nvPr>
        </p:nvSpPr>
        <p:spPr/>
        <p:txBody>
          <a:bodyPr>
            <a:normAutofit fontScale="92500" lnSpcReduction="10000"/>
          </a:bodyPr>
          <a:lstStyle/>
          <a:p>
            <a:r>
              <a:rPr lang="en-TR" dirty="0"/>
              <a:t>O</a:t>
            </a:r>
            <a:r>
              <a:rPr lang="en-US" dirty="0"/>
              <a:t>ne-shot learning focuses on learning from a limited number of examples per class, typically only one or a few, whereas multiple shot supervised learning assumes the availability of multiple labeled examples for each class.</a:t>
            </a:r>
          </a:p>
          <a:p>
            <a:r>
              <a:rPr lang="en-US" dirty="0"/>
              <a:t>Weak labels refer to incomplete or noisy labeling information, which may not provide precise class labels for each training example, while multiple shot supervised learning assumes precise labels for all training examples.</a:t>
            </a:r>
          </a:p>
          <a:p>
            <a:r>
              <a:rPr lang="en-US" dirty="0"/>
              <a:t>One-shot learning and weakly supervised learning both deal with scenarios where the training data is limited or noisy, but they address different aspects: one-shot learning focuses on limited examples, while weakly supervised learning focuses on imperfect labels.</a:t>
            </a:r>
          </a:p>
          <a:p>
            <a:endParaRPr lang="en-TR" dirty="0"/>
          </a:p>
        </p:txBody>
      </p:sp>
    </p:spTree>
    <p:extLst>
      <p:ext uri="{BB962C8B-B14F-4D97-AF65-F5344CB8AC3E}">
        <p14:creationId xmlns:p14="http://schemas.microsoft.com/office/powerpoint/2010/main" val="2248053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892B14-A6CE-970F-EFA3-C2176057C45B}"/>
              </a:ext>
            </a:extLst>
          </p:cNvPr>
          <p:cNvSpPr>
            <a:spLocks noGrp="1"/>
          </p:cNvSpPr>
          <p:nvPr>
            <p:ph type="title"/>
          </p:nvPr>
        </p:nvSpPr>
        <p:spPr>
          <a:xfrm>
            <a:off x="1294362" y="1982643"/>
            <a:ext cx="9603275" cy="3316556"/>
          </a:xfrm>
        </p:spPr>
        <p:txBody>
          <a:bodyPr>
            <a:normAutofit/>
          </a:bodyPr>
          <a:lstStyle/>
          <a:p>
            <a:pPr algn="ctr"/>
            <a:r>
              <a:rPr lang="tr-TR" sz="5400" b="1" dirty="0" err="1">
                <a:effectLst/>
                <a:ea typeface="Times New Roman" panose="02020603050405020304" pitchFamily="18" charset="0"/>
              </a:rPr>
              <a:t>Selected</a:t>
            </a:r>
            <a:r>
              <a:rPr lang="tr-TR" sz="5400" b="1" dirty="0">
                <a:effectLst/>
                <a:ea typeface="Times New Roman" panose="02020603050405020304" pitchFamily="18" charset="0"/>
              </a:rPr>
              <a:t> model</a:t>
            </a:r>
            <a:endParaRPr lang="en-TR" sz="5400" b="1" dirty="0"/>
          </a:p>
        </p:txBody>
      </p:sp>
      <p:sp useBgFill="1">
        <p:nvSpPr>
          <p:cNvPr id="6" name="Rectangle 5">
            <a:extLst>
              <a:ext uri="{FF2B5EF4-FFF2-40B4-BE49-F238E27FC236}">
                <a16:creationId xmlns:a16="http://schemas.microsoft.com/office/drawing/2014/main" id="{B06F7C36-BD4E-1D03-D9B5-BAF9CAB9FFDD}"/>
              </a:ext>
            </a:extLst>
          </p:cNvPr>
          <p:cNvSpPr/>
          <p:nvPr/>
        </p:nvSpPr>
        <p:spPr>
          <a:xfrm>
            <a:off x="1356189" y="1705510"/>
            <a:ext cx="9760449" cy="22603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a:p>
        </p:txBody>
      </p:sp>
    </p:spTree>
    <p:extLst>
      <p:ext uri="{BB962C8B-B14F-4D97-AF65-F5344CB8AC3E}">
        <p14:creationId xmlns:p14="http://schemas.microsoft.com/office/powerpoint/2010/main" val="2811829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CEAE04-257D-FE3B-3B5B-0E8B17F7B397}"/>
              </a:ext>
            </a:extLst>
          </p:cNvPr>
          <p:cNvSpPr>
            <a:spLocks noGrp="1"/>
          </p:cNvSpPr>
          <p:nvPr>
            <p:ph type="title"/>
          </p:nvPr>
        </p:nvSpPr>
        <p:spPr/>
        <p:txBody>
          <a:bodyPr/>
          <a:lstStyle/>
          <a:p>
            <a:r>
              <a:rPr lang="tr-TR" dirty="0" err="1"/>
              <a:t>Vıdeo</a:t>
            </a:r>
            <a:r>
              <a:rPr lang="tr-TR" dirty="0"/>
              <a:t> </a:t>
            </a:r>
            <a:r>
              <a:rPr lang="tr-TR" dirty="0" err="1"/>
              <a:t>deframe</a:t>
            </a:r>
            <a:endParaRPr lang="en-US" dirty="0"/>
          </a:p>
        </p:txBody>
      </p:sp>
      <p:sp>
        <p:nvSpPr>
          <p:cNvPr id="3" name="İçerik Yer Tutucusu 2">
            <a:extLst>
              <a:ext uri="{FF2B5EF4-FFF2-40B4-BE49-F238E27FC236}">
                <a16:creationId xmlns:a16="http://schemas.microsoft.com/office/drawing/2014/main" id="{19F20FEC-2619-CA76-780D-E47534B3F638}"/>
              </a:ext>
            </a:extLst>
          </p:cNvPr>
          <p:cNvSpPr>
            <a:spLocks noGrp="1"/>
          </p:cNvSpPr>
          <p:nvPr>
            <p:ph idx="1"/>
          </p:nvPr>
        </p:nvSpPr>
        <p:spPr/>
        <p:txBody>
          <a:bodyPr>
            <a:normAutofit/>
          </a:bodyPr>
          <a:lstStyle/>
          <a:p>
            <a:pPr marL="0" indent="0">
              <a:buNone/>
            </a:pPr>
            <a:r>
              <a:rPr lang="tr-TR" sz="2400" dirty="0" err="1"/>
              <a:t>In</a:t>
            </a:r>
            <a:r>
              <a:rPr lang="tr-TR" sz="2400" dirty="0"/>
              <a:t> video </a:t>
            </a:r>
            <a:r>
              <a:rPr lang="tr-TR" sz="2400" dirty="0" err="1"/>
              <a:t>deframe</a:t>
            </a:r>
            <a:r>
              <a:rPr lang="tr-TR" sz="2400" dirty="0"/>
              <a:t> step, </a:t>
            </a:r>
            <a:r>
              <a:rPr lang="tr-TR" sz="2400" dirty="0" err="1"/>
              <a:t>individual</a:t>
            </a:r>
            <a:r>
              <a:rPr lang="tr-TR" sz="2400" dirty="0"/>
              <a:t> </a:t>
            </a:r>
            <a:r>
              <a:rPr lang="tr-TR" sz="2400" dirty="0" err="1"/>
              <a:t>frames</a:t>
            </a:r>
            <a:r>
              <a:rPr lang="tr-TR" sz="2400" dirty="0"/>
              <a:t> of </a:t>
            </a:r>
            <a:r>
              <a:rPr lang="tr-TR" sz="2400" dirty="0" err="1"/>
              <a:t>query</a:t>
            </a:r>
            <a:r>
              <a:rPr lang="tr-TR" sz="2400" dirty="0"/>
              <a:t> </a:t>
            </a:r>
            <a:r>
              <a:rPr lang="tr-TR" sz="2400" dirty="0" err="1"/>
              <a:t>and</a:t>
            </a:r>
            <a:r>
              <a:rPr lang="tr-TR" sz="2400" dirty="0"/>
              <a:t> test </a:t>
            </a:r>
            <a:r>
              <a:rPr lang="tr-TR" sz="2400" dirty="0" err="1"/>
              <a:t>videos</a:t>
            </a:r>
            <a:r>
              <a:rPr lang="tr-TR" sz="2400" dirty="0"/>
              <a:t> </a:t>
            </a:r>
            <a:r>
              <a:rPr lang="tr-TR" sz="2400" dirty="0" err="1"/>
              <a:t>are</a:t>
            </a:r>
            <a:r>
              <a:rPr lang="tr-TR" sz="2400" dirty="0"/>
              <a:t> </a:t>
            </a:r>
            <a:r>
              <a:rPr lang="tr-TR" sz="2400" dirty="0" err="1"/>
              <a:t>extracted</a:t>
            </a:r>
            <a:r>
              <a:rPr lang="tr-TR" sz="2400" dirty="0"/>
              <a:t> as JPG </a:t>
            </a:r>
            <a:r>
              <a:rPr lang="tr-TR" sz="2400" dirty="0" err="1"/>
              <a:t>files</a:t>
            </a:r>
            <a:r>
              <a:rPr lang="tr-TR" sz="2400" dirty="0"/>
              <a:t>. </a:t>
            </a:r>
            <a:r>
              <a:rPr lang="tr-TR" sz="2400" dirty="0" err="1"/>
              <a:t>These</a:t>
            </a:r>
            <a:r>
              <a:rPr lang="tr-TR" sz="2400" dirty="0"/>
              <a:t> </a:t>
            </a:r>
            <a:r>
              <a:rPr lang="tr-TR" sz="2400" dirty="0" err="1"/>
              <a:t>files</a:t>
            </a:r>
            <a:r>
              <a:rPr lang="tr-TR" sz="2400" dirty="0"/>
              <a:t> </a:t>
            </a:r>
            <a:r>
              <a:rPr lang="tr-TR" sz="2400" dirty="0" err="1"/>
              <a:t>will</a:t>
            </a:r>
            <a:r>
              <a:rPr lang="tr-TR" sz="2400" dirty="0"/>
              <a:t> be </a:t>
            </a:r>
            <a:r>
              <a:rPr lang="tr-TR" sz="2400" dirty="0" err="1"/>
              <a:t>processed</a:t>
            </a:r>
            <a:r>
              <a:rPr lang="tr-TR" sz="2400" dirty="0"/>
              <a:t> </a:t>
            </a:r>
            <a:r>
              <a:rPr lang="tr-TR" sz="2400" dirty="0" err="1"/>
              <a:t>further</a:t>
            </a:r>
            <a:r>
              <a:rPr lang="tr-TR" sz="2400" dirty="0"/>
              <a:t> </a:t>
            </a:r>
            <a:r>
              <a:rPr lang="tr-TR" sz="2400" dirty="0" err="1"/>
              <a:t>for</a:t>
            </a:r>
            <a:r>
              <a:rPr lang="tr-TR" sz="2400" dirty="0"/>
              <a:t> </a:t>
            </a:r>
            <a:r>
              <a:rPr lang="tr-TR" sz="2400" dirty="0" err="1"/>
              <a:t>feature</a:t>
            </a:r>
            <a:r>
              <a:rPr lang="tr-TR" sz="2400" dirty="0"/>
              <a:t> </a:t>
            </a:r>
            <a:r>
              <a:rPr lang="tr-TR" sz="2400" dirty="0" err="1"/>
              <a:t>extraction</a:t>
            </a:r>
            <a:r>
              <a:rPr lang="tr-TR" sz="2400" dirty="0"/>
              <a:t>.</a:t>
            </a:r>
            <a:endParaRPr lang="en-US" sz="2400" dirty="0"/>
          </a:p>
        </p:txBody>
      </p:sp>
    </p:spTree>
    <p:extLst>
      <p:ext uri="{BB962C8B-B14F-4D97-AF65-F5344CB8AC3E}">
        <p14:creationId xmlns:p14="http://schemas.microsoft.com/office/powerpoint/2010/main" val="723419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1CEB88-7059-3E4D-5715-444A4934E246}"/>
              </a:ext>
            </a:extLst>
          </p:cNvPr>
          <p:cNvSpPr>
            <a:spLocks noGrp="1"/>
          </p:cNvSpPr>
          <p:nvPr>
            <p:ph type="title"/>
          </p:nvPr>
        </p:nvSpPr>
        <p:spPr/>
        <p:txBody>
          <a:bodyPr/>
          <a:lstStyle/>
          <a:p>
            <a:r>
              <a:rPr lang="tr-TR" dirty="0"/>
              <a:t>MMPOSE </a:t>
            </a:r>
            <a:r>
              <a:rPr lang="tr-TR" dirty="0" err="1"/>
              <a:t>Pose</a:t>
            </a:r>
            <a:r>
              <a:rPr lang="tr-TR" dirty="0"/>
              <a:t> </a:t>
            </a:r>
            <a:r>
              <a:rPr lang="tr-TR" dirty="0" err="1"/>
              <a:t>Detectıon</a:t>
            </a:r>
            <a:endParaRPr lang="en-US" dirty="0"/>
          </a:p>
        </p:txBody>
      </p:sp>
      <p:sp>
        <p:nvSpPr>
          <p:cNvPr id="3" name="İçerik Yer Tutucusu 2">
            <a:extLst>
              <a:ext uri="{FF2B5EF4-FFF2-40B4-BE49-F238E27FC236}">
                <a16:creationId xmlns:a16="http://schemas.microsoft.com/office/drawing/2014/main" id="{36730515-4FF4-D511-7B95-DFFFF24DCA3D}"/>
              </a:ext>
            </a:extLst>
          </p:cNvPr>
          <p:cNvSpPr>
            <a:spLocks noGrp="1"/>
          </p:cNvSpPr>
          <p:nvPr>
            <p:ph idx="1"/>
          </p:nvPr>
        </p:nvSpPr>
        <p:spPr/>
        <p:txBody>
          <a:bodyPr/>
          <a:lstStyle/>
          <a:p>
            <a:pPr marL="0" indent="0">
              <a:buNone/>
            </a:pPr>
            <a:r>
              <a:rPr lang="tr-TR" dirty="0" err="1"/>
              <a:t>MMPose</a:t>
            </a:r>
            <a:r>
              <a:rPr lang="tr-TR" dirty="0"/>
              <a:t> </a:t>
            </a:r>
            <a:r>
              <a:rPr lang="tr-TR" dirty="0" err="1"/>
              <a:t>feature</a:t>
            </a:r>
            <a:r>
              <a:rPr lang="tr-TR" dirty="0"/>
              <a:t> </a:t>
            </a:r>
            <a:r>
              <a:rPr lang="tr-TR" dirty="0" err="1"/>
              <a:t>extraction</a:t>
            </a:r>
            <a:r>
              <a:rPr lang="tr-TR" dirty="0"/>
              <a:t> is </a:t>
            </a:r>
            <a:r>
              <a:rPr lang="tr-TR" dirty="0" err="1"/>
              <a:t>used</a:t>
            </a:r>
            <a:r>
              <a:rPr lang="tr-TR" dirty="0"/>
              <a:t> </a:t>
            </a:r>
            <a:r>
              <a:rPr lang="tr-TR" dirty="0" err="1"/>
              <a:t>for</a:t>
            </a:r>
            <a:r>
              <a:rPr lang="tr-TR" dirty="0"/>
              <a:t> </a:t>
            </a:r>
            <a:r>
              <a:rPr lang="tr-TR" dirty="0" err="1"/>
              <a:t>detection</a:t>
            </a:r>
            <a:r>
              <a:rPr lang="tr-TR" dirty="0"/>
              <a:t> of </a:t>
            </a:r>
            <a:r>
              <a:rPr lang="tr-TR" dirty="0" err="1"/>
              <a:t>the</a:t>
            </a:r>
            <a:r>
              <a:rPr lang="tr-TR" dirty="0"/>
              <a:t> </a:t>
            </a:r>
            <a:r>
              <a:rPr lang="tr-TR" dirty="0" err="1"/>
              <a:t>location</a:t>
            </a:r>
            <a:r>
              <a:rPr lang="tr-TR" dirty="0"/>
              <a:t> of </a:t>
            </a:r>
            <a:r>
              <a:rPr lang="tr-TR" dirty="0" err="1"/>
              <a:t>the</a:t>
            </a:r>
            <a:r>
              <a:rPr lang="tr-TR" dirty="0"/>
              <a:t> </a:t>
            </a:r>
            <a:r>
              <a:rPr lang="tr-TR" dirty="0" err="1"/>
              <a:t>signer</a:t>
            </a:r>
            <a:r>
              <a:rPr lang="tr-TR" dirty="0"/>
              <a:t> in </a:t>
            </a:r>
            <a:r>
              <a:rPr lang="tr-TR" dirty="0" err="1"/>
              <a:t>every</a:t>
            </a:r>
            <a:r>
              <a:rPr lang="tr-TR" dirty="0"/>
              <a:t> video </a:t>
            </a:r>
            <a:r>
              <a:rPr lang="tr-TR" dirty="0" err="1"/>
              <a:t>frame</a:t>
            </a:r>
            <a:r>
              <a:rPr lang="tr-TR" dirty="0"/>
              <a:t> </a:t>
            </a:r>
            <a:r>
              <a:rPr lang="tr-TR" dirty="0" err="1"/>
              <a:t>for</a:t>
            </a:r>
            <a:r>
              <a:rPr lang="tr-TR" dirty="0"/>
              <a:t> </a:t>
            </a:r>
            <a:r>
              <a:rPr lang="tr-TR" dirty="0" err="1"/>
              <a:t>processing</a:t>
            </a:r>
            <a:r>
              <a:rPr lang="tr-TR" dirty="0"/>
              <a:t>.</a:t>
            </a:r>
          </a:p>
          <a:p>
            <a:pPr marL="0" indent="0">
              <a:buNone/>
            </a:pPr>
            <a:r>
              <a:rPr lang="tr-TR" dirty="0" err="1"/>
              <a:t>MMDetection</a:t>
            </a:r>
            <a:r>
              <a:rPr lang="tr-TR" dirty="0"/>
              <a:t> </a:t>
            </a:r>
            <a:r>
              <a:rPr lang="tr-TR" dirty="0" err="1"/>
              <a:t>results</a:t>
            </a:r>
            <a:r>
              <a:rPr lang="tr-TR" dirty="0"/>
              <a:t> </a:t>
            </a:r>
            <a:r>
              <a:rPr lang="tr-TR" dirty="0" err="1"/>
              <a:t>are</a:t>
            </a:r>
            <a:r>
              <a:rPr lang="tr-TR" dirty="0"/>
              <a:t> </a:t>
            </a:r>
            <a:r>
              <a:rPr lang="tr-TR" dirty="0" err="1"/>
              <a:t>processed</a:t>
            </a:r>
            <a:r>
              <a:rPr lang="tr-TR" dirty="0"/>
              <a:t> </a:t>
            </a:r>
            <a:r>
              <a:rPr lang="tr-TR" dirty="0" err="1"/>
              <a:t>to</a:t>
            </a:r>
            <a:r>
              <a:rPr lang="tr-TR" dirty="0"/>
              <a:t> </a:t>
            </a:r>
            <a:r>
              <a:rPr lang="tr-TR" dirty="0" err="1"/>
              <a:t>return</a:t>
            </a:r>
            <a:r>
              <a:rPr lang="tr-TR" dirty="0"/>
              <a:t> a </a:t>
            </a:r>
            <a:r>
              <a:rPr lang="tr-TR" dirty="0" err="1"/>
              <a:t>list</a:t>
            </a:r>
            <a:r>
              <a:rPr lang="tr-TR" dirty="0"/>
              <a:t> of </a:t>
            </a:r>
            <a:r>
              <a:rPr lang="tr-TR" dirty="0" err="1"/>
              <a:t>bounding</a:t>
            </a:r>
            <a:r>
              <a:rPr lang="tr-TR" dirty="0"/>
              <a:t> </a:t>
            </a:r>
            <a:r>
              <a:rPr lang="tr-TR" dirty="0" err="1"/>
              <a:t>boxes</a:t>
            </a:r>
            <a:r>
              <a:rPr lang="tr-TR" dirty="0"/>
              <a:t> of </a:t>
            </a:r>
            <a:r>
              <a:rPr lang="tr-TR" dirty="0" err="1"/>
              <a:t>the</a:t>
            </a:r>
            <a:r>
              <a:rPr lang="tr-TR" dirty="0"/>
              <a:t> </a:t>
            </a:r>
            <a:r>
              <a:rPr lang="tr-TR" dirty="0" err="1"/>
              <a:t>signer</a:t>
            </a:r>
            <a:r>
              <a:rPr lang="tr-TR" dirty="0"/>
              <a:t> in </a:t>
            </a:r>
            <a:r>
              <a:rPr lang="tr-TR" dirty="0" err="1"/>
              <a:t>every</a:t>
            </a:r>
            <a:r>
              <a:rPr lang="tr-TR" dirty="0"/>
              <a:t> </a:t>
            </a:r>
            <a:r>
              <a:rPr lang="tr-TR" dirty="0" err="1"/>
              <a:t>frame</a:t>
            </a:r>
            <a:r>
              <a:rPr lang="tr-TR" dirty="0"/>
              <a:t>.</a:t>
            </a:r>
            <a:endParaRPr lang="en-US" dirty="0"/>
          </a:p>
        </p:txBody>
      </p:sp>
    </p:spTree>
    <p:extLst>
      <p:ext uri="{BB962C8B-B14F-4D97-AF65-F5344CB8AC3E}">
        <p14:creationId xmlns:p14="http://schemas.microsoft.com/office/powerpoint/2010/main" val="1475887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1CEB88-7059-3E4D-5715-444A4934E246}"/>
              </a:ext>
            </a:extLst>
          </p:cNvPr>
          <p:cNvSpPr>
            <a:spLocks noGrp="1"/>
          </p:cNvSpPr>
          <p:nvPr>
            <p:ph type="title"/>
          </p:nvPr>
        </p:nvSpPr>
        <p:spPr/>
        <p:txBody>
          <a:bodyPr/>
          <a:lstStyle/>
          <a:p>
            <a:r>
              <a:rPr lang="tr-TR" dirty="0"/>
              <a:t>MMPOSE </a:t>
            </a:r>
            <a:r>
              <a:rPr lang="tr-TR" dirty="0" err="1"/>
              <a:t>Pose</a:t>
            </a:r>
            <a:r>
              <a:rPr lang="tr-TR" dirty="0"/>
              <a:t> </a:t>
            </a:r>
            <a:r>
              <a:rPr lang="tr-TR" dirty="0" err="1"/>
              <a:t>Detectıon</a:t>
            </a:r>
            <a:endParaRPr lang="en-US" dirty="0"/>
          </a:p>
        </p:txBody>
      </p:sp>
      <p:sp>
        <p:nvSpPr>
          <p:cNvPr id="3" name="İçerik Yer Tutucusu 2">
            <a:extLst>
              <a:ext uri="{FF2B5EF4-FFF2-40B4-BE49-F238E27FC236}">
                <a16:creationId xmlns:a16="http://schemas.microsoft.com/office/drawing/2014/main" id="{36730515-4FF4-D511-7B95-DFFFF24DCA3D}"/>
              </a:ext>
            </a:extLst>
          </p:cNvPr>
          <p:cNvSpPr>
            <a:spLocks noGrp="1"/>
          </p:cNvSpPr>
          <p:nvPr>
            <p:ph idx="1"/>
          </p:nvPr>
        </p:nvSpPr>
        <p:spPr/>
        <p:txBody>
          <a:bodyPr/>
          <a:lstStyle/>
          <a:p>
            <a:pPr marL="0" indent="0">
              <a:buNone/>
            </a:pPr>
            <a:r>
              <a:rPr lang="tr-TR" dirty="0"/>
              <a:t>An </a:t>
            </a:r>
            <a:r>
              <a:rPr lang="tr-TR" dirty="0" err="1"/>
              <a:t>example</a:t>
            </a:r>
            <a:r>
              <a:rPr lang="tr-TR" dirty="0"/>
              <a:t> </a:t>
            </a:r>
            <a:r>
              <a:rPr lang="tr-TR" dirty="0" err="1"/>
              <a:t>output</a:t>
            </a:r>
            <a:r>
              <a:rPr lang="tr-TR" dirty="0"/>
              <a:t>:</a:t>
            </a:r>
          </a:p>
          <a:p>
            <a:pPr marL="0" indent="0">
              <a:buNone/>
            </a:pPr>
            <a:r>
              <a:rPr lang="en-US" dirty="0"/>
              <a:t>array([190.55792   ,  48.425247  , 765.6285    , 718.1713    , 0.99944454], </a:t>
            </a:r>
            <a:r>
              <a:rPr lang="en-US" dirty="0" err="1"/>
              <a:t>dtype</a:t>
            </a:r>
            <a:r>
              <a:rPr lang="en-US" dirty="0"/>
              <a:t>=float32),</a:t>
            </a:r>
            <a:endParaRPr lang="tr-TR" dirty="0"/>
          </a:p>
          <a:p>
            <a:pPr marL="0" indent="0">
              <a:buNone/>
            </a:pPr>
            <a:r>
              <a:rPr lang="tr-TR" dirty="0" err="1"/>
              <a:t>This</a:t>
            </a:r>
            <a:r>
              <a:rPr lang="tr-TR" dirty="0"/>
              <a:t> </a:t>
            </a:r>
            <a:r>
              <a:rPr lang="tr-TR" dirty="0" err="1"/>
              <a:t>output</a:t>
            </a:r>
            <a:r>
              <a:rPr lang="tr-TR" dirty="0"/>
              <a:t> </a:t>
            </a:r>
            <a:r>
              <a:rPr lang="tr-TR" dirty="0" err="1"/>
              <a:t>signifies</a:t>
            </a:r>
            <a:r>
              <a:rPr lang="tr-TR" dirty="0"/>
              <a:t> </a:t>
            </a:r>
            <a:r>
              <a:rPr lang="tr-TR" dirty="0" err="1"/>
              <a:t>the</a:t>
            </a:r>
            <a:r>
              <a:rPr lang="tr-TR" dirty="0"/>
              <a:t> </a:t>
            </a:r>
            <a:r>
              <a:rPr lang="tr-TR" dirty="0" err="1"/>
              <a:t>limits</a:t>
            </a:r>
            <a:r>
              <a:rPr lang="tr-TR" dirty="0"/>
              <a:t> of </a:t>
            </a:r>
            <a:r>
              <a:rPr lang="tr-TR" dirty="0" err="1"/>
              <a:t>bounding</a:t>
            </a:r>
            <a:r>
              <a:rPr lang="tr-TR" dirty="0"/>
              <a:t> </a:t>
            </a:r>
            <a:r>
              <a:rPr lang="tr-TR" dirty="0" err="1"/>
              <a:t>boxes</a:t>
            </a:r>
            <a:r>
              <a:rPr lang="tr-TR" dirty="0"/>
              <a:t> of </a:t>
            </a:r>
            <a:r>
              <a:rPr lang="tr-TR" dirty="0" err="1"/>
              <a:t>signer</a:t>
            </a:r>
            <a:r>
              <a:rPr lang="tr-TR" dirty="0"/>
              <a:t> in </a:t>
            </a:r>
            <a:r>
              <a:rPr lang="tr-TR" dirty="0" err="1"/>
              <a:t>the</a:t>
            </a:r>
            <a:r>
              <a:rPr lang="tr-TR" dirty="0"/>
              <a:t> 7th </a:t>
            </a:r>
            <a:r>
              <a:rPr lang="tr-TR" dirty="0" err="1"/>
              <a:t>frame</a:t>
            </a:r>
            <a:r>
              <a:rPr lang="tr-TR" dirty="0"/>
              <a:t> of a video. </a:t>
            </a:r>
            <a:r>
              <a:rPr lang="tr-TR" dirty="0" err="1"/>
              <a:t>The</a:t>
            </a:r>
            <a:r>
              <a:rPr lang="tr-TR" dirty="0"/>
              <a:t> </a:t>
            </a:r>
            <a:r>
              <a:rPr lang="tr-TR" dirty="0" err="1"/>
              <a:t>fifth</a:t>
            </a:r>
            <a:r>
              <a:rPr lang="tr-TR" dirty="0"/>
              <a:t> element of </a:t>
            </a:r>
            <a:r>
              <a:rPr lang="tr-TR" dirty="0" err="1"/>
              <a:t>the</a:t>
            </a:r>
            <a:r>
              <a:rPr lang="tr-TR" dirty="0"/>
              <a:t> </a:t>
            </a:r>
            <a:r>
              <a:rPr lang="tr-TR" dirty="0" err="1"/>
              <a:t>array</a:t>
            </a:r>
            <a:r>
              <a:rPr lang="tr-TR" dirty="0"/>
              <a:t> is </a:t>
            </a:r>
            <a:r>
              <a:rPr lang="tr-TR" dirty="0" err="1"/>
              <a:t>the</a:t>
            </a:r>
            <a:r>
              <a:rPr lang="tr-TR" dirty="0"/>
              <a:t> </a:t>
            </a:r>
            <a:r>
              <a:rPr lang="tr-TR" dirty="0" err="1"/>
              <a:t>confidence</a:t>
            </a:r>
            <a:r>
              <a:rPr lang="tr-TR" dirty="0"/>
              <a:t> </a:t>
            </a:r>
            <a:r>
              <a:rPr lang="tr-TR" dirty="0" err="1"/>
              <a:t>score</a:t>
            </a:r>
            <a:r>
              <a:rPr lang="tr-TR" dirty="0"/>
              <a:t>.</a:t>
            </a:r>
            <a:endParaRPr lang="en-US" dirty="0"/>
          </a:p>
        </p:txBody>
      </p:sp>
    </p:spTree>
    <p:extLst>
      <p:ext uri="{BB962C8B-B14F-4D97-AF65-F5344CB8AC3E}">
        <p14:creationId xmlns:p14="http://schemas.microsoft.com/office/powerpoint/2010/main" val="2359803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1CEB88-7059-3E4D-5715-444A4934E246}"/>
              </a:ext>
            </a:extLst>
          </p:cNvPr>
          <p:cNvSpPr>
            <a:spLocks noGrp="1"/>
          </p:cNvSpPr>
          <p:nvPr>
            <p:ph type="title"/>
          </p:nvPr>
        </p:nvSpPr>
        <p:spPr/>
        <p:txBody>
          <a:bodyPr/>
          <a:lstStyle/>
          <a:p>
            <a:r>
              <a:rPr lang="tr-TR" dirty="0"/>
              <a:t>MMPOSE </a:t>
            </a:r>
            <a:r>
              <a:rPr lang="tr-TR" dirty="0" err="1"/>
              <a:t>Pose</a:t>
            </a:r>
            <a:r>
              <a:rPr lang="tr-TR" dirty="0"/>
              <a:t> </a:t>
            </a:r>
            <a:r>
              <a:rPr lang="tr-TR" dirty="0" err="1"/>
              <a:t>Detectıon</a:t>
            </a:r>
            <a:endParaRPr lang="en-US" dirty="0"/>
          </a:p>
        </p:txBody>
      </p:sp>
      <p:sp>
        <p:nvSpPr>
          <p:cNvPr id="3" name="İçerik Yer Tutucusu 2">
            <a:extLst>
              <a:ext uri="{FF2B5EF4-FFF2-40B4-BE49-F238E27FC236}">
                <a16:creationId xmlns:a16="http://schemas.microsoft.com/office/drawing/2014/main" id="{36730515-4FF4-D511-7B95-DFFFF24DCA3D}"/>
              </a:ext>
            </a:extLst>
          </p:cNvPr>
          <p:cNvSpPr>
            <a:spLocks noGrp="1"/>
          </p:cNvSpPr>
          <p:nvPr>
            <p:ph idx="1"/>
          </p:nvPr>
        </p:nvSpPr>
        <p:spPr/>
        <p:txBody>
          <a:bodyPr/>
          <a:lstStyle/>
          <a:p>
            <a:pPr marL="0" indent="0">
              <a:buNone/>
            </a:pPr>
            <a:r>
              <a:rPr lang="en-US" dirty="0"/>
              <a:t>array([190.55792   ,  48.425247  , 765.6285    , 718.1713    , 0.99944454], </a:t>
            </a:r>
            <a:r>
              <a:rPr lang="en-US" dirty="0" err="1"/>
              <a:t>dtype</a:t>
            </a:r>
            <a:r>
              <a:rPr lang="en-US" dirty="0"/>
              <a:t>=float32),</a:t>
            </a:r>
            <a:endParaRPr lang="tr-TR" dirty="0"/>
          </a:p>
        </p:txBody>
      </p:sp>
      <p:pic>
        <p:nvPicPr>
          <p:cNvPr id="7" name="Resim 6">
            <a:extLst>
              <a:ext uri="{FF2B5EF4-FFF2-40B4-BE49-F238E27FC236}">
                <a16:creationId xmlns:a16="http://schemas.microsoft.com/office/drawing/2014/main" id="{05B5EF7C-8841-8FF5-E234-DAA3DFE33B78}"/>
              </a:ext>
            </a:extLst>
          </p:cNvPr>
          <p:cNvPicPr>
            <a:picLocks noChangeAspect="1"/>
          </p:cNvPicPr>
          <p:nvPr/>
        </p:nvPicPr>
        <p:blipFill>
          <a:blip r:embed="rId2"/>
          <a:stretch>
            <a:fillRect/>
          </a:stretch>
        </p:blipFill>
        <p:spPr>
          <a:xfrm>
            <a:off x="3258826" y="2602868"/>
            <a:ext cx="5674348" cy="3203763"/>
          </a:xfrm>
          <a:prstGeom prst="rect">
            <a:avLst/>
          </a:prstGeom>
        </p:spPr>
      </p:pic>
    </p:spTree>
    <p:extLst>
      <p:ext uri="{BB962C8B-B14F-4D97-AF65-F5344CB8AC3E}">
        <p14:creationId xmlns:p14="http://schemas.microsoft.com/office/powerpoint/2010/main" val="1756965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8C3030-243E-8022-1932-98C70CEEE593}"/>
              </a:ext>
            </a:extLst>
          </p:cNvPr>
          <p:cNvSpPr>
            <a:spLocks noGrp="1"/>
          </p:cNvSpPr>
          <p:nvPr>
            <p:ph type="title"/>
          </p:nvPr>
        </p:nvSpPr>
        <p:spPr/>
        <p:txBody>
          <a:bodyPr/>
          <a:lstStyle/>
          <a:p>
            <a:r>
              <a:rPr lang="tr-TR" dirty="0" err="1"/>
              <a:t>Openpose</a:t>
            </a:r>
            <a:r>
              <a:rPr lang="tr-TR" dirty="0"/>
              <a:t> </a:t>
            </a:r>
            <a:r>
              <a:rPr lang="tr-TR" dirty="0" err="1"/>
              <a:t>Keypoınt</a:t>
            </a:r>
            <a:r>
              <a:rPr lang="tr-TR" dirty="0"/>
              <a:t> </a:t>
            </a:r>
            <a:r>
              <a:rPr lang="tr-TR" dirty="0" err="1"/>
              <a:t>Extractıon</a:t>
            </a:r>
            <a:endParaRPr lang="en-US" dirty="0"/>
          </a:p>
        </p:txBody>
      </p:sp>
      <p:sp>
        <p:nvSpPr>
          <p:cNvPr id="3" name="İçerik Yer Tutucusu 2">
            <a:extLst>
              <a:ext uri="{FF2B5EF4-FFF2-40B4-BE49-F238E27FC236}">
                <a16:creationId xmlns:a16="http://schemas.microsoft.com/office/drawing/2014/main" id="{914776A5-9418-FB63-A039-41A0B8E4EA1C}"/>
              </a:ext>
            </a:extLst>
          </p:cNvPr>
          <p:cNvSpPr>
            <a:spLocks noGrp="1"/>
          </p:cNvSpPr>
          <p:nvPr>
            <p:ph idx="1"/>
          </p:nvPr>
        </p:nvSpPr>
        <p:spPr/>
        <p:txBody>
          <a:bodyPr>
            <a:normAutofit/>
          </a:bodyPr>
          <a:lstStyle/>
          <a:p>
            <a:pPr marL="0" indent="0">
              <a:buNone/>
            </a:pPr>
            <a:r>
              <a:rPr lang="tr-TR" sz="2400" dirty="0" err="1"/>
              <a:t>For</a:t>
            </a:r>
            <a:r>
              <a:rPr lang="tr-TR" sz="2400" dirty="0"/>
              <a:t> </a:t>
            </a:r>
            <a:r>
              <a:rPr lang="tr-TR" sz="2400" dirty="0" err="1"/>
              <a:t>the</a:t>
            </a:r>
            <a:r>
              <a:rPr lang="tr-TR" sz="2400" dirty="0"/>
              <a:t> </a:t>
            </a:r>
            <a:r>
              <a:rPr lang="tr-TR" sz="2400" dirty="0" err="1"/>
              <a:t>training</a:t>
            </a:r>
            <a:r>
              <a:rPr lang="tr-TR" sz="2400" dirty="0"/>
              <a:t> set, </a:t>
            </a:r>
            <a:r>
              <a:rPr lang="tr-TR" sz="2400" dirty="0" err="1"/>
              <a:t>each</a:t>
            </a:r>
            <a:r>
              <a:rPr lang="tr-TR" sz="2400" dirty="0"/>
              <a:t> video is </a:t>
            </a:r>
            <a:r>
              <a:rPr lang="tr-TR" sz="2400" dirty="0" err="1"/>
              <a:t>processed</a:t>
            </a:r>
            <a:r>
              <a:rPr lang="tr-TR" sz="2400" dirty="0"/>
              <a:t> </a:t>
            </a:r>
            <a:r>
              <a:rPr lang="tr-TR" sz="2400" dirty="0" err="1"/>
              <a:t>with</a:t>
            </a:r>
            <a:r>
              <a:rPr lang="tr-TR" sz="2400" dirty="0"/>
              <a:t> </a:t>
            </a:r>
            <a:r>
              <a:rPr lang="tr-TR" sz="2400" dirty="0" err="1"/>
              <a:t>OpenPose</a:t>
            </a:r>
            <a:r>
              <a:rPr lang="tr-TR" sz="2400" dirty="0"/>
              <a:t> </a:t>
            </a:r>
            <a:r>
              <a:rPr lang="tr-TR" sz="2400" dirty="0" err="1"/>
              <a:t>to</a:t>
            </a:r>
            <a:r>
              <a:rPr lang="tr-TR" sz="2400" dirty="0"/>
              <a:t> </a:t>
            </a:r>
            <a:r>
              <a:rPr lang="tr-TR" sz="2400" dirty="0" err="1"/>
              <a:t>detect</a:t>
            </a:r>
            <a:r>
              <a:rPr lang="tr-TR" sz="2400" dirty="0"/>
              <a:t> </a:t>
            </a:r>
            <a:r>
              <a:rPr lang="tr-TR" sz="2400" dirty="0" err="1"/>
              <a:t>keypoints</a:t>
            </a:r>
            <a:r>
              <a:rPr lang="tr-TR" sz="2400" dirty="0"/>
              <a:t> (</a:t>
            </a:r>
            <a:r>
              <a:rPr lang="tr-TR" sz="2400" dirty="0" err="1"/>
              <a:t>landmarks</a:t>
            </a:r>
            <a:r>
              <a:rPr lang="tr-TR" sz="2400" dirty="0"/>
              <a:t>) </a:t>
            </a:r>
            <a:r>
              <a:rPr lang="tr-TR" sz="2400" dirty="0" err="1"/>
              <a:t>for</a:t>
            </a:r>
            <a:r>
              <a:rPr lang="tr-TR" sz="2400" dirty="0"/>
              <a:t> </a:t>
            </a:r>
            <a:r>
              <a:rPr lang="tr-TR" sz="2400" dirty="0" err="1"/>
              <a:t>pose</a:t>
            </a:r>
            <a:r>
              <a:rPr lang="tr-TR" sz="2400" dirty="0"/>
              <a:t>, </a:t>
            </a:r>
            <a:r>
              <a:rPr lang="tr-TR" sz="2400" dirty="0" err="1"/>
              <a:t>face</a:t>
            </a:r>
            <a:r>
              <a:rPr lang="tr-TR" sz="2400" dirty="0"/>
              <a:t>, </a:t>
            </a:r>
            <a:r>
              <a:rPr lang="tr-TR" sz="2400" dirty="0" err="1"/>
              <a:t>left</a:t>
            </a:r>
            <a:r>
              <a:rPr lang="tr-TR" sz="2400" dirty="0"/>
              <a:t> </a:t>
            </a:r>
            <a:r>
              <a:rPr lang="tr-TR" sz="2400" dirty="0" err="1"/>
              <a:t>and</a:t>
            </a:r>
            <a:r>
              <a:rPr lang="tr-TR" sz="2400" dirty="0"/>
              <a:t> </a:t>
            </a:r>
            <a:r>
              <a:rPr lang="tr-TR" sz="2400" dirty="0" err="1"/>
              <a:t>right</a:t>
            </a:r>
            <a:r>
              <a:rPr lang="tr-TR" sz="2400" dirty="0"/>
              <a:t> </a:t>
            </a:r>
            <a:r>
              <a:rPr lang="tr-TR" sz="2400" dirty="0" err="1"/>
              <a:t>hand</a:t>
            </a:r>
            <a:r>
              <a:rPr lang="tr-TR" sz="2400" dirty="0"/>
              <a:t>. A </a:t>
            </a:r>
            <a:r>
              <a:rPr lang="tr-TR" sz="2400" dirty="0" err="1"/>
              <a:t>list</a:t>
            </a:r>
            <a:r>
              <a:rPr lang="tr-TR" sz="2400" dirty="0"/>
              <a:t> of </a:t>
            </a:r>
            <a:r>
              <a:rPr lang="tr-TR" sz="2400" dirty="0" err="1"/>
              <a:t>keypoint</a:t>
            </a:r>
            <a:r>
              <a:rPr lang="tr-TR" sz="2400" dirty="0"/>
              <a:t> </a:t>
            </a:r>
            <a:r>
              <a:rPr lang="tr-TR" sz="2400" dirty="0" err="1"/>
              <a:t>locations</a:t>
            </a:r>
            <a:r>
              <a:rPr lang="tr-TR" sz="2400" dirty="0"/>
              <a:t> </a:t>
            </a:r>
            <a:r>
              <a:rPr lang="tr-TR" sz="2400" dirty="0" err="1"/>
              <a:t>and</a:t>
            </a:r>
            <a:r>
              <a:rPr lang="tr-TR" sz="2400" dirty="0"/>
              <a:t> </a:t>
            </a:r>
            <a:r>
              <a:rPr lang="tr-TR" sz="2400" dirty="0" err="1"/>
              <a:t>confidence</a:t>
            </a:r>
            <a:r>
              <a:rPr lang="tr-TR" sz="2400" dirty="0"/>
              <a:t> </a:t>
            </a:r>
            <a:r>
              <a:rPr lang="tr-TR" sz="2400" dirty="0" err="1"/>
              <a:t>scores</a:t>
            </a:r>
            <a:r>
              <a:rPr lang="tr-TR" sz="2400" dirty="0"/>
              <a:t> </a:t>
            </a:r>
            <a:r>
              <a:rPr lang="tr-TR" sz="2400" dirty="0" err="1"/>
              <a:t>are</a:t>
            </a:r>
            <a:r>
              <a:rPr lang="tr-TR" sz="2400" dirty="0"/>
              <a:t> </a:t>
            </a:r>
            <a:r>
              <a:rPr lang="tr-TR" sz="2400" dirty="0" err="1"/>
              <a:t>returned</a:t>
            </a:r>
            <a:r>
              <a:rPr lang="tr-TR" sz="2400" dirty="0"/>
              <a:t>.</a:t>
            </a:r>
            <a:endParaRPr lang="en-US" sz="2400" dirty="0"/>
          </a:p>
        </p:txBody>
      </p:sp>
    </p:spTree>
    <p:extLst>
      <p:ext uri="{BB962C8B-B14F-4D97-AF65-F5344CB8AC3E}">
        <p14:creationId xmlns:p14="http://schemas.microsoft.com/office/powerpoint/2010/main" val="4185008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8C3030-243E-8022-1932-98C70CEEE593}"/>
              </a:ext>
            </a:extLst>
          </p:cNvPr>
          <p:cNvSpPr>
            <a:spLocks noGrp="1"/>
          </p:cNvSpPr>
          <p:nvPr>
            <p:ph type="title"/>
          </p:nvPr>
        </p:nvSpPr>
        <p:spPr/>
        <p:txBody>
          <a:bodyPr/>
          <a:lstStyle/>
          <a:p>
            <a:r>
              <a:rPr lang="tr-TR" dirty="0" err="1"/>
              <a:t>Openpose</a:t>
            </a:r>
            <a:r>
              <a:rPr lang="tr-TR" dirty="0"/>
              <a:t> </a:t>
            </a:r>
            <a:r>
              <a:rPr lang="tr-TR" dirty="0" err="1"/>
              <a:t>Keypoınt</a:t>
            </a:r>
            <a:r>
              <a:rPr lang="tr-TR" dirty="0"/>
              <a:t> </a:t>
            </a:r>
            <a:r>
              <a:rPr lang="tr-TR" dirty="0" err="1"/>
              <a:t>Extractıon</a:t>
            </a:r>
            <a:endParaRPr lang="en-US" dirty="0"/>
          </a:p>
        </p:txBody>
      </p:sp>
      <p:pic>
        <p:nvPicPr>
          <p:cNvPr id="7" name="Resim 6">
            <a:extLst>
              <a:ext uri="{FF2B5EF4-FFF2-40B4-BE49-F238E27FC236}">
                <a16:creationId xmlns:a16="http://schemas.microsoft.com/office/drawing/2014/main" id="{9E9F21BF-9FF9-B888-EEE0-53E6179DB85B}"/>
              </a:ext>
            </a:extLst>
          </p:cNvPr>
          <p:cNvPicPr>
            <a:picLocks noChangeAspect="1"/>
          </p:cNvPicPr>
          <p:nvPr/>
        </p:nvPicPr>
        <p:blipFill>
          <a:blip r:embed="rId2"/>
          <a:stretch>
            <a:fillRect/>
          </a:stretch>
        </p:blipFill>
        <p:spPr>
          <a:xfrm>
            <a:off x="2733195" y="2042998"/>
            <a:ext cx="6725609" cy="3777861"/>
          </a:xfrm>
          <a:prstGeom prst="rect">
            <a:avLst/>
          </a:prstGeom>
        </p:spPr>
      </p:pic>
    </p:spTree>
    <p:extLst>
      <p:ext uri="{BB962C8B-B14F-4D97-AF65-F5344CB8AC3E}">
        <p14:creationId xmlns:p14="http://schemas.microsoft.com/office/powerpoint/2010/main" val="1875610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606EF4-D4AC-18D9-DCE8-9B00EB0CFCBE}"/>
              </a:ext>
            </a:extLst>
          </p:cNvPr>
          <p:cNvSpPr>
            <a:spLocks noGrp="1"/>
          </p:cNvSpPr>
          <p:nvPr>
            <p:ph type="title"/>
          </p:nvPr>
        </p:nvSpPr>
        <p:spPr/>
        <p:txBody>
          <a:bodyPr/>
          <a:lstStyle/>
          <a:p>
            <a:r>
              <a:rPr lang="tr-TR" dirty="0" err="1"/>
              <a:t>Cropped</a:t>
            </a:r>
            <a:r>
              <a:rPr lang="tr-TR" dirty="0"/>
              <a:t> </a:t>
            </a:r>
            <a:r>
              <a:rPr lang="tr-TR" dirty="0" err="1"/>
              <a:t>Hand</a:t>
            </a:r>
            <a:r>
              <a:rPr lang="tr-TR" dirty="0"/>
              <a:t> </a:t>
            </a:r>
            <a:r>
              <a:rPr lang="tr-TR" dirty="0" err="1"/>
              <a:t>Extractıon</a:t>
            </a:r>
            <a:endParaRPr lang="en-US" dirty="0"/>
          </a:p>
        </p:txBody>
      </p:sp>
      <p:sp>
        <p:nvSpPr>
          <p:cNvPr id="3" name="İçerik Yer Tutucusu 2">
            <a:extLst>
              <a:ext uri="{FF2B5EF4-FFF2-40B4-BE49-F238E27FC236}">
                <a16:creationId xmlns:a16="http://schemas.microsoft.com/office/drawing/2014/main" id="{A83F9ED3-8945-C399-ABF3-A6FF679A4940}"/>
              </a:ext>
            </a:extLst>
          </p:cNvPr>
          <p:cNvSpPr>
            <a:spLocks noGrp="1"/>
          </p:cNvSpPr>
          <p:nvPr>
            <p:ph idx="1"/>
          </p:nvPr>
        </p:nvSpPr>
        <p:spPr/>
        <p:txBody>
          <a:bodyPr/>
          <a:lstStyle/>
          <a:p>
            <a:r>
              <a:rPr lang="tr-TR" dirty="0" err="1"/>
              <a:t>Based</a:t>
            </a:r>
            <a:r>
              <a:rPr lang="tr-TR" dirty="0"/>
              <a:t> on </a:t>
            </a:r>
            <a:r>
              <a:rPr lang="en-US" dirty="0"/>
              <a:t>pose </a:t>
            </a:r>
            <a:r>
              <a:rPr lang="en-US" dirty="0" err="1"/>
              <a:t>keypoints</a:t>
            </a:r>
            <a:r>
              <a:rPr lang="en-US" dirty="0"/>
              <a:t>, confidence values, original image size, and hand side</a:t>
            </a:r>
            <a:r>
              <a:rPr lang="tr-TR" dirty="0"/>
              <a:t>; </a:t>
            </a:r>
            <a:r>
              <a:rPr lang="tr-TR" dirty="0" err="1"/>
              <a:t>bounding</a:t>
            </a:r>
            <a:r>
              <a:rPr lang="tr-TR" dirty="0"/>
              <a:t> </a:t>
            </a:r>
            <a:r>
              <a:rPr lang="tr-TR" dirty="0" err="1"/>
              <a:t>box</a:t>
            </a:r>
            <a:r>
              <a:rPr lang="tr-TR" dirty="0"/>
              <a:t> of </a:t>
            </a:r>
            <a:r>
              <a:rPr lang="tr-TR" dirty="0" err="1"/>
              <a:t>the</a:t>
            </a:r>
            <a:r>
              <a:rPr lang="tr-TR" dirty="0"/>
              <a:t> </a:t>
            </a:r>
            <a:r>
              <a:rPr lang="tr-TR" dirty="0" err="1"/>
              <a:t>hands</a:t>
            </a:r>
            <a:r>
              <a:rPr lang="tr-TR" dirty="0"/>
              <a:t> </a:t>
            </a:r>
            <a:r>
              <a:rPr lang="tr-TR" dirty="0" err="1"/>
              <a:t>are</a:t>
            </a:r>
            <a:r>
              <a:rPr lang="tr-TR" dirty="0"/>
              <a:t> </a:t>
            </a:r>
            <a:r>
              <a:rPr lang="tr-TR" dirty="0" err="1"/>
              <a:t>determined</a:t>
            </a:r>
            <a:r>
              <a:rPr lang="tr-TR" dirty="0"/>
              <a:t>.</a:t>
            </a:r>
          </a:p>
          <a:p>
            <a:r>
              <a:rPr lang="tr-TR" dirty="0" err="1"/>
              <a:t>The</a:t>
            </a:r>
            <a:r>
              <a:rPr lang="tr-TR" dirty="0"/>
              <a:t> </a:t>
            </a:r>
            <a:r>
              <a:rPr lang="tr-TR" dirty="0" err="1"/>
              <a:t>hands</a:t>
            </a:r>
            <a:r>
              <a:rPr lang="tr-TR" dirty="0"/>
              <a:t> </a:t>
            </a:r>
            <a:r>
              <a:rPr lang="tr-TR" dirty="0" err="1"/>
              <a:t>are</a:t>
            </a:r>
            <a:r>
              <a:rPr lang="tr-TR" dirty="0"/>
              <a:t> </a:t>
            </a:r>
            <a:r>
              <a:rPr lang="tr-TR" dirty="0" err="1"/>
              <a:t>extracted</a:t>
            </a:r>
            <a:r>
              <a:rPr lang="tr-TR" dirty="0"/>
              <a:t> </a:t>
            </a:r>
            <a:r>
              <a:rPr lang="tr-TR" dirty="0" err="1"/>
              <a:t>for</a:t>
            </a:r>
            <a:r>
              <a:rPr lang="tr-TR" dirty="0"/>
              <a:t> </a:t>
            </a:r>
            <a:r>
              <a:rPr lang="tr-TR" dirty="0" err="1"/>
              <a:t>further</a:t>
            </a:r>
            <a:r>
              <a:rPr lang="tr-TR" dirty="0"/>
              <a:t> </a:t>
            </a:r>
            <a:r>
              <a:rPr lang="tr-TR" dirty="0" err="1"/>
              <a:t>processing</a:t>
            </a:r>
            <a:r>
              <a:rPr lang="tr-TR" dirty="0"/>
              <a:t>.</a:t>
            </a:r>
          </a:p>
        </p:txBody>
      </p:sp>
    </p:spTree>
    <p:extLst>
      <p:ext uri="{BB962C8B-B14F-4D97-AF65-F5344CB8AC3E}">
        <p14:creationId xmlns:p14="http://schemas.microsoft.com/office/powerpoint/2010/main" val="768414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606EF4-D4AC-18D9-DCE8-9B00EB0CFCBE}"/>
              </a:ext>
            </a:extLst>
          </p:cNvPr>
          <p:cNvSpPr>
            <a:spLocks noGrp="1"/>
          </p:cNvSpPr>
          <p:nvPr>
            <p:ph type="title"/>
          </p:nvPr>
        </p:nvSpPr>
        <p:spPr/>
        <p:txBody>
          <a:bodyPr/>
          <a:lstStyle/>
          <a:p>
            <a:r>
              <a:rPr lang="tr-TR" dirty="0" err="1"/>
              <a:t>Cropped</a:t>
            </a:r>
            <a:r>
              <a:rPr lang="tr-TR" dirty="0"/>
              <a:t> </a:t>
            </a:r>
            <a:r>
              <a:rPr lang="tr-TR" dirty="0" err="1"/>
              <a:t>Hand</a:t>
            </a:r>
            <a:r>
              <a:rPr lang="tr-TR" dirty="0"/>
              <a:t> </a:t>
            </a:r>
            <a:r>
              <a:rPr lang="tr-TR" dirty="0" err="1"/>
              <a:t>Extractıon</a:t>
            </a:r>
            <a:endParaRPr lang="en-US" dirty="0"/>
          </a:p>
        </p:txBody>
      </p:sp>
      <p:pic>
        <p:nvPicPr>
          <p:cNvPr id="7" name="Resim 6">
            <a:extLst>
              <a:ext uri="{FF2B5EF4-FFF2-40B4-BE49-F238E27FC236}">
                <a16:creationId xmlns:a16="http://schemas.microsoft.com/office/drawing/2014/main" id="{7144DD35-02FD-F752-B254-6CAFA2C6AFB9}"/>
              </a:ext>
            </a:extLst>
          </p:cNvPr>
          <p:cNvPicPr>
            <a:picLocks noChangeAspect="1"/>
          </p:cNvPicPr>
          <p:nvPr/>
        </p:nvPicPr>
        <p:blipFill>
          <a:blip r:embed="rId2"/>
          <a:stretch>
            <a:fillRect/>
          </a:stretch>
        </p:blipFill>
        <p:spPr>
          <a:xfrm>
            <a:off x="4138863" y="2214822"/>
            <a:ext cx="3785937" cy="3743557"/>
          </a:xfrm>
          <a:prstGeom prst="rect">
            <a:avLst/>
          </a:prstGeom>
        </p:spPr>
      </p:pic>
    </p:spTree>
    <p:extLst>
      <p:ext uri="{BB962C8B-B14F-4D97-AF65-F5344CB8AC3E}">
        <p14:creationId xmlns:p14="http://schemas.microsoft.com/office/powerpoint/2010/main" val="756793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892B14-A6CE-970F-EFA3-C2176057C45B}"/>
              </a:ext>
            </a:extLst>
          </p:cNvPr>
          <p:cNvSpPr>
            <a:spLocks noGrp="1"/>
          </p:cNvSpPr>
          <p:nvPr>
            <p:ph type="title"/>
          </p:nvPr>
        </p:nvSpPr>
        <p:spPr>
          <a:xfrm>
            <a:off x="1294362" y="1982643"/>
            <a:ext cx="9603275" cy="3316556"/>
          </a:xfrm>
        </p:spPr>
        <p:txBody>
          <a:bodyPr>
            <a:normAutofit/>
          </a:bodyPr>
          <a:lstStyle/>
          <a:p>
            <a:pPr algn="ctr"/>
            <a:r>
              <a:rPr lang="en-US" sz="5400" b="1" i="0" dirty="0">
                <a:effectLst/>
              </a:rPr>
              <a:t>LSE_ESAUDE_UVIGO SPANISH SIGN LANGUAGE DATASET</a:t>
            </a:r>
            <a:endParaRPr lang="en-TR" sz="5400" b="1" dirty="0"/>
          </a:p>
        </p:txBody>
      </p:sp>
      <p:sp useBgFill="1">
        <p:nvSpPr>
          <p:cNvPr id="6" name="Rectangle 5">
            <a:extLst>
              <a:ext uri="{FF2B5EF4-FFF2-40B4-BE49-F238E27FC236}">
                <a16:creationId xmlns:a16="http://schemas.microsoft.com/office/drawing/2014/main" id="{B06F7C36-BD4E-1D03-D9B5-BAF9CAB9FFDD}"/>
              </a:ext>
            </a:extLst>
          </p:cNvPr>
          <p:cNvSpPr/>
          <p:nvPr/>
        </p:nvSpPr>
        <p:spPr>
          <a:xfrm>
            <a:off x="1356189" y="1705510"/>
            <a:ext cx="9760449" cy="22603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a:p>
        </p:txBody>
      </p:sp>
    </p:spTree>
    <p:extLst>
      <p:ext uri="{BB962C8B-B14F-4D97-AF65-F5344CB8AC3E}">
        <p14:creationId xmlns:p14="http://schemas.microsoft.com/office/powerpoint/2010/main" val="2900468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F85891-D08A-7BC0-9555-7921818B5010}"/>
              </a:ext>
            </a:extLst>
          </p:cNvPr>
          <p:cNvSpPr>
            <a:spLocks noGrp="1"/>
          </p:cNvSpPr>
          <p:nvPr>
            <p:ph type="title"/>
          </p:nvPr>
        </p:nvSpPr>
        <p:spPr/>
        <p:txBody>
          <a:bodyPr/>
          <a:lstStyle/>
          <a:p>
            <a:r>
              <a:rPr lang="tr-TR" dirty="0" err="1"/>
              <a:t>Feature</a:t>
            </a:r>
            <a:r>
              <a:rPr lang="tr-TR" dirty="0"/>
              <a:t> </a:t>
            </a:r>
            <a:r>
              <a:rPr lang="tr-TR" dirty="0" err="1"/>
              <a:t>Extractıon</a:t>
            </a:r>
            <a:endParaRPr lang="en-US" dirty="0"/>
          </a:p>
        </p:txBody>
      </p:sp>
      <p:sp>
        <p:nvSpPr>
          <p:cNvPr id="3" name="İçerik Yer Tutucusu 2">
            <a:extLst>
              <a:ext uri="{FF2B5EF4-FFF2-40B4-BE49-F238E27FC236}">
                <a16:creationId xmlns:a16="http://schemas.microsoft.com/office/drawing/2014/main" id="{56E63964-7F47-CECE-1992-94DC6AC6A33F}"/>
              </a:ext>
            </a:extLst>
          </p:cNvPr>
          <p:cNvSpPr>
            <a:spLocks noGrp="1"/>
          </p:cNvSpPr>
          <p:nvPr>
            <p:ph idx="1"/>
          </p:nvPr>
        </p:nvSpPr>
        <p:spPr/>
        <p:txBody>
          <a:bodyPr/>
          <a:lstStyle/>
          <a:p>
            <a:r>
              <a:rPr lang="tr-TR" dirty="0" err="1"/>
              <a:t>Previously</a:t>
            </a:r>
            <a:r>
              <a:rPr lang="tr-TR" dirty="0"/>
              <a:t> </a:t>
            </a:r>
            <a:r>
              <a:rPr lang="tr-TR" dirty="0" err="1"/>
              <a:t>obtained</a:t>
            </a:r>
            <a:r>
              <a:rPr lang="tr-TR" dirty="0"/>
              <a:t> </a:t>
            </a:r>
            <a:r>
              <a:rPr lang="tr-TR" dirty="0" err="1"/>
              <a:t>keypoint</a:t>
            </a:r>
            <a:r>
              <a:rPr lang="tr-TR" dirty="0"/>
              <a:t> </a:t>
            </a:r>
            <a:r>
              <a:rPr lang="tr-TR" dirty="0" err="1"/>
              <a:t>information</a:t>
            </a:r>
            <a:r>
              <a:rPr lang="tr-TR" dirty="0"/>
              <a:t> is </a:t>
            </a:r>
            <a:r>
              <a:rPr lang="tr-TR" dirty="0" err="1"/>
              <a:t>optimized</a:t>
            </a:r>
            <a:r>
              <a:rPr lang="tr-TR" dirty="0"/>
              <a:t> </a:t>
            </a:r>
            <a:r>
              <a:rPr lang="tr-TR" dirty="0" err="1"/>
              <a:t>for</a:t>
            </a:r>
            <a:r>
              <a:rPr lang="tr-TR" dirty="0"/>
              <a:t> </a:t>
            </a:r>
            <a:r>
              <a:rPr lang="tr-TR" dirty="0" err="1"/>
              <a:t>extracting</a:t>
            </a:r>
            <a:r>
              <a:rPr lang="tr-TR" dirty="0"/>
              <a:t> </a:t>
            </a:r>
            <a:r>
              <a:rPr lang="tr-TR" dirty="0" err="1"/>
              <a:t>pose</a:t>
            </a:r>
            <a:r>
              <a:rPr lang="tr-TR" dirty="0"/>
              <a:t> </a:t>
            </a:r>
            <a:r>
              <a:rPr lang="tr-TR" dirty="0" err="1"/>
              <a:t>features</a:t>
            </a:r>
            <a:r>
              <a:rPr lang="tr-TR" dirty="0"/>
              <a:t>.</a:t>
            </a:r>
          </a:p>
          <a:p>
            <a:r>
              <a:rPr lang="tr-TR" dirty="0" err="1"/>
              <a:t>The</a:t>
            </a:r>
            <a:r>
              <a:rPr lang="tr-TR" dirty="0"/>
              <a:t> </a:t>
            </a:r>
            <a:r>
              <a:rPr lang="tr-TR" dirty="0" err="1"/>
              <a:t>extracted</a:t>
            </a:r>
            <a:r>
              <a:rPr lang="tr-TR" dirty="0"/>
              <a:t> </a:t>
            </a:r>
            <a:r>
              <a:rPr lang="tr-TR" dirty="0" err="1"/>
              <a:t>features</a:t>
            </a:r>
            <a:r>
              <a:rPr lang="tr-TR" dirty="0"/>
              <a:t> </a:t>
            </a:r>
            <a:r>
              <a:rPr lang="tr-TR" dirty="0" err="1"/>
              <a:t>are</a:t>
            </a:r>
            <a:r>
              <a:rPr lang="tr-TR" dirty="0"/>
              <a:t> </a:t>
            </a:r>
            <a:r>
              <a:rPr lang="tr-TR" dirty="0" err="1"/>
              <a:t>averaged</a:t>
            </a:r>
            <a:r>
              <a:rPr lang="tr-TR" dirty="0"/>
              <a:t> </a:t>
            </a:r>
            <a:r>
              <a:rPr lang="tr-TR" dirty="0" err="1"/>
              <a:t>over</a:t>
            </a:r>
            <a:r>
              <a:rPr lang="tr-TR" dirty="0"/>
              <a:t> a </a:t>
            </a:r>
            <a:r>
              <a:rPr lang="tr-TR" dirty="0" err="1"/>
              <a:t>certain</a:t>
            </a:r>
            <a:r>
              <a:rPr lang="tr-TR" dirty="0"/>
              <a:t> </a:t>
            </a:r>
            <a:r>
              <a:rPr lang="tr-TR" dirty="0" err="1"/>
              <a:t>number</a:t>
            </a:r>
            <a:r>
              <a:rPr lang="tr-TR" dirty="0"/>
              <a:t> of </a:t>
            </a:r>
            <a:r>
              <a:rPr lang="tr-TR" dirty="0" err="1"/>
              <a:t>frames</a:t>
            </a:r>
            <a:r>
              <a:rPr lang="tr-TR" dirty="0"/>
              <a:t> </a:t>
            </a:r>
            <a:r>
              <a:rPr lang="tr-TR" dirty="0" err="1"/>
              <a:t>with</a:t>
            </a:r>
            <a:r>
              <a:rPr lang="tr-TR" dirty="0"/>
              <a:t> a </a:t>
            </a:r>
            <a:r>
              <a:rPr lang="tr-TR" dirty="0" err="1"/>
              <a:t>specified</a:t>
            </a:r>
            <a:r>
              <a:rPr lang="tr-TR" dirty="0"/>
              <a:t> </a:t>
            </a:r>
            <a:r>
              <a:rPr lang="tr-TR" dirty="0" err="1"/>
              <a:t>stride</a:t>
            </a:r>
            <a:r>
              <a:rPr lang="tr-TR" dirty="0"/>
              <a:t>. (</a:t>
            </a:r>
            <a:r>
              <a:rPr lang="tr-TR" dirty="0" err="1"/>
              <a:t>Both</a:t>
            </a:r>
            <a:r>
              <a:rPr lang="tr-TR" dirty="0"/>
              <a:t> 1 in </a:t>
            </a:r>
            <a:r>
              <a:rPr lang="tr-TR" dirty="0" err="1"/>
              <a:t>our</a:t>
            </a:r>
            <a:r>
              <a:rPr lang="tr-TR" dirty="0"/>
              <a:t> </a:t>
            </a:r>
            <a:r>
              <a:rPr lang="tr-TR" dirty="0" err="1"/>
              <a:t>case</a:t>
            </a:r>
            <a:r>
              <a:rPr lang="tr-TR" dirty="0"/>
              <a:t>)</a:t>
            </a:r>
          </a:p>
          <a:p>
            <a:endParaRPr lang="en-US" dirty="0"/>
          </a:p>
        </p:txBody>
      </p:sp>
    </p:spTree>
    <p:extLst>
      <p:ext uri="{BB962C8B-B14F-4D97-AF65-F5344CB8AC3E}">
        <p14:creationId xmlns:p14="http://schemas.microsoft.com/office/powerpoint/2010/main" val="26023341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AC5F4E-ECDB-753B-5CC6-AF119AD3ECA1}"/>
              </a:ext>
            </a:extLst>
          </p:cNvPr>
          <p:cNvSpPr>
            <a:spLocks noGrp="1"/>
          </p:cNvSpPr>
          <p:nvPr>
            <p:ph type="title"/>
          </p:nvPr>
        </p:nvSpPr>
        <p:spPr/>
        <p:txBody>
          <a:bodyPr/>
          <a:lstStyle/>
          <a:p>
            <a:r>
              <a:rPr lang="tr-TR" dirty="0" err="1"/>
              <a:t>Pose</a:t>
            </a:r>
            <a:r>
              <a:rPr lang="tr-TR" dirty="0"/>
              <a:t> </a:t>
            </a:r>
            <a:r>
              <a:rPr lang="tr-TR" dirty="0" err="1"/>
              <a:t>Trımmıng</a:t>
            </a:r>
            <a:endParaRPr lang="en-US" dirty="0"/>
          </a:p>
        </p:txBody>
      </p:sp>
      <p:sp>
        <p:nvSpPr>
          <p:cNvPr id="3" name="İçerik Yer Tutucusu 2">
            <a:extLst>
              <a:ext uri="{FF2B5EF4-FFF2-40B4-BE49-F238E27FC236}">
                <a16:creationId xmlns:a16="http://schemas.microsoft.com/office/drawing/2014/main" id="{4701C71C-2DE3-9BC1-AFE5-DCFA41052972}"/>
              </a:ext>
            </a:extLst>
          </p:cNvPr>
          <p:cNvSpPr>
            <a:spLocks noGrp="1"/>
          </p:cNvSpPr>
          <p:nvPr>
            <p:ph idx="1"/>
          </p:nvPr>
        </p:nvSpPr>
        <p:spPr/>
        <p:txBody>
          <a:bodyPr/>
          <a:lstStyle/>
          <a:p>
            <a:pPr marL="0" indent="0">
              <a:buNone/>
            </a:pPr>
            <a:r>
              <a:rPr lang="tr-TR" dirty="0" err="1"/>
              <a:t>The</a:t>
            </a:r>
            <a:r>
              <a:rPr lang="tr-TR" dirty="0"/>
              <a:t> </a:t>
            </a:r>
            <a:r>
              <a:rPr lang="tr-TR" dirty="0" err="1"/>
              <a:t>pose</a:t>
            </a:r>
            <a:r>
              <a:rPr lang="tr-TR" dirty="0"/>
              <a:t> </a:t>
            </a:r>
            <a:r>
              <a:rPr lang="tr-TR" dirty="0" err="1"/>
              <a:t>information</a:t>
            </a:r>
            <a:r>
              <a:rPr lang="tr-TR" dirty="0"/>
              <a:t> </a:t>
            </a:r>
            <a:r>
              <a:rPr lang="tr-TR" dirty="0" err="1"/>
              <a:t>extracted</a:t>
            </a:r>
            <a:r>
              <a:rPr lang="tr-TR" dirty="0"/>
              <a:t> </a:t>
            </a:r>
            <a:r>
              <a:rPr lang="tr-TR" dirty="0" err="1"/>
              <a:t>before</a:t>
            </a:r>
            <a:r>
              <a:rPr lang="tr-TR" dirty="0"/>
              <a:t> </a:t>
            </a:r>
            <a:r>
              <a:rPr lang="tr-TR" dirty="0" err="1"/>
              <a:t>are</a:t>
            </a:r>
            <a:r>
              <a:rPr lang="tr-TR" dirty="0"/>
              <a:t> </a:t>
            </a:r>
            <a:r>
              <a:rPr lang="tr-TR" dirty="0" err="1"/>
              <a:t>used</a:t>
            </a:r>
            <a:r>
              <a:rPr lang="tr-TR" dirty="0"/>
              <a:t> </a:t>
            </a:r>
            <a:r>
              <a:rPr lang="tr-TR" dirty="0" err="1"/>
              <a:t>to</a:t>
            </a:r>
            <a:r>
              <a:rPr lang="en-US" dirty="0"/>
              <a:t> determine the valid data range based on specific conditions,</a:t>
            </a:r>
            <a:r>
              <a:rPr lang="tr-TR" dirty="0"/>
              <a:t> </a:t>
            </a:r>
            <a:r>
              <a:rPr lang="en-US" dirty="0"/>
              <a:t>and the results</a:t>
            </a:r>
            <a:r>
              <a:rPr lang="tr-TR" dirty="0"/>
              <a:t> </a:t>
            </a:r>
            <a:r>
              <a:rPr lang="tr-TR" dirty="0" err="1"/>
              <a:t>are</a:t>
            </a:r>
            <a:r>
              <a:rPr lang="tr-TR" dirty="0"/>
              <a:t> </a:t>
            </a:r>
            <a:r>
              <a:rPr lang="tr-TR" dirty="0" err="1"/>
              <a:t>saved</a:t>
            </a:r>
            <a:r>
              <a:rPr lang="en-US" dirty="0"/>
              <a:t> in a text file with the name, start, end, and length information for each file.</a:t>
            </a:r>
            <a:endParaRPr lang="tr-TR" dirty="0"/>
          </a:p>
          <a:p>
            <a:pPr marL="0" indent="0">
              <a:buNone/>
            </a:pPr>
            <a:r>
              <a:rPr lang="tr-TR" dirty="0" err="1"/>
              <a:t>This</a:t>
            </a:r>
            <a:r>
              <a:rPr lang="tr-TR" dirty="0"/>
              <a:t> </a:t>
            </a:r>
            <a:r>
              <a:rPr lang="tr-TR" dirty="0" err="1"/>
              <a:t>process</a:t>
            </a:r>
            <a:r>
              <a:rPr lang="tr-TR" dirty="0"/>
              <a:t> </a:t>
            </a:r>
            <a:r>
              <a:rPr lang="tr-TR" dirty="0" err="1"/>
              <a:t>ensures</a:t>
            </a:r>
            <a:r>
              <a:rPr lang="tr-TR" dirty="0"/>
              <a:t> </a:t>
            </a:r>
            <a:r>
              <a:rPr lang="tr-TR" dirty="0" err="1"/>
              <a:t>noisy</a:t>
            </a:r>
            <a:r>
              <a:rPr lang="tr-TR" dirty="0"/>
              <a:t> </a:t>
            </a:r>
            <a:r>
              <a:rPr lang="tr-TR" dirty="0" err="1"/>
              <a:t>parts</a:t>
            </a:r>
            <a:r>
              <a:rPr lang="tr-TR" dirty="0"/>
              <a:t> </a:t>
            </a:r>
            <a:r>
              <a:rPr lang="tr-TR" dirty="0" err="1"/>
              <a:t>are</a:t>
            </a:r>
            <a:r>
              <a:rPr lang="tr-TR" dirty="0"/>
              <a:t> </a:t>
            </a:r>
            <a:r>
              <a:rPr lang="tr-TR" dirty="0" err="1"/>
              <a:t>trimmed</a:t>
            </a:r>
            <a:r>
              <a:rPr lang="tr-TR" dirty="0"/>
              <a:t> </a:t>
            </a:r>
            <a:r>
              <a:rPr lang="tr-TR" dirty="0" err="1"/>
              <a:t>from</a:t>
            </a:r>
            <a:r>
              <a:rPr lang="tr-TR" dirty="0"/>
              <a:t> </a:t>
            </a:r>
            <a:r>
              <a:rPr lang="tr-TR" dirty="0" err="1"/>
              <a:t>the</a:t>
            </a:r>
            <a:r>
              <a:rPr lang="tr-TR" dirty="0"/>
              <a:t> </a:t>
            </a:r>
            <a:r>
              <a:rPr lang="tr-TR" dirty="0" err="1"/>
              <a:t>training</a:t>
            </a:r>
            <a:r>
              <a:rPr lang="tr-TR" dirty="0"/>
              <a:t> </a:t>
            </a:r>
            <a:r>
              <a:rPr lang="tr-TR" dirty="0" err="1"/>
              <a:t>videos</a:t>
            </a:r>
            <a:r>
              <a:rPr lang="tr-TR" dirty="0"/>
              <a:t>, </a:t>
            </a:r>
            <a:r>
              <a:rPr lang="tr-TR" dirty="0" err="1"/>
              <a:t>increasing</a:t>
            </a:r>
            <a:r>
              <a:rPr lang="tr-TR" dirty="0"/>
              <a:t> </a:t>
            </a:r>
            <a:r>
              <a:rPr lang="tr-TR" dirty="0" err="1"/>
              <a:t>the</a:t>
            </a:r>
            <a:r>
              <a:rPr lang="tr-TR" dirty="0"/>
              <a:t> </a:t>
            </a:r>
            <a:r>
              <a:rPr lang="tr-TR" dirty="0" err="1"/>
              <a:t>accuracy</a:t>
            </a:r>
            <a:r>
              <a:rPr lang="tr-TR" dirty="0"/>
              <a:t> of </a:t>
            </a:r>
            <a:r>
              <a:rPr lang="tr-TR" dirty="0" err="1"/>
              <a:t>predictions</a:t>
            </a:r>
            <a:r>
              <a:rPr lang="tr-TR" dirty="0"/>
              <a:t>.</a:t>
            </a:r>
            <a:endParaRPr lang="en-US" dirty="0"/>
          </a:p>
        </p:txBody>
      </p:sp>
    </p:spTree>
    <p:extLst>
      <p:ext uri="{BB962C8B-B14F-4D97-AF65-F5344CB8AC3E}">
        <p14:creationId xmlns:p14="http://schemas.microsoft.com/office/powerpoint/2010/main" val="3811013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AC5F4E-ECDB-753B-5CC6-AF119AD3ECA1}"/>
              </a:ext>
            </a:extLst>
          </p:cNvPr>
          <p:cNvSpPr>
            <a:spLocks noGrp="1"/>
          </p:cNvSpPr>
          <p:nvPr>
            <p:ph type="title"/>
          </p:nvPr>
        </p:nvSpPr>
        <p:spPr/>
        <p:txBody>
          <a:bodyPr/>
          <a:lstStyle/>
          <a:p>
            <a:r>
              <a:rPr lang="tr-TR" dirty="0" err="1"/>
              <a:t>Pose</a:t>
            </a:r>
            <a:r>
              <a:rPr lang="tr-TR" dirty="0"/>
              <a:t> </a:t>
            </a:r>
            <a:r>
              <a:rPr lang="tr-TR" dirty="0" err="1"/>
              <a:t>Trımmıng</a:t>
            </a:r>
            <a:endParaRPr lang="en-US" dirty="0"/>
          </a:p>
        </p:txBody>
      </p:sp>
      <p:pic>
        <p:nvPicPr>
          <p:cNvPr id="8" name="Resim 7">
            <a:extLst>
              <a:ext uri="{FF2B5EF4-FFF2-40B4-BE49-F238E27FC236}">
                <a16:creationId xmlns:a16="http://schemas.microsoft.com/office/drawing/2014/main" id="{ACD1938C-DDF6-3EA1-6590-5AC090EB6180}"/>
              </a:ext>
            </a:extLst>
          </p:cNvPr>
          <p:cNvPicPr>
            <a:picLocks noChangeAspect="1"/>
          </p:cNvPicPr>
          <p:nvPr/>
        </p:nvPicPr>
        <p:blipFill>
          <a:blip r:embed="rId2"/>
          <a:stretch>
            <a:fillRect/>
          </a:stretch>
        </p:blipFill>
        <p:spPr>
          <a:xfrm>
            <a:off x="5237899" y="1981959"/>
            <a:ext cx="2030633" cy="4071522"/>
          </a:xfrm>
          <a:prstGeom prst="rect">
            <a:avLst/>
          </a:prstGeom>
        </p:spPr>
      </p:pic>
    </p:spTree>
    <p:extLst>
      <p:ext uri="{BB962C8B-B14F-4D97-AF65-F5344CB8AC3E}">
        <p14:creationId xmlns:p14="http://schemas.microsoft.com/office/powerpoint/2010/main" val="14527110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D7BE98-892B-F8BB-978D-D46384CFD437}"/>
              </a:ext>
            </a:extLst>
          </p:cNvPr>
          <p:cNvSpPr>
            <a:spLocks noGrp="1"/>
          </p:cNvSpPr>
          <p:nvPr>
            <p:ph type="title"/>
          </p:nvPr>
        </p:nvSpPr>
        <p:spPr/>
        <p:txBody>
          <a:bodyPr/>
          <a:lstStyle/>
          <a:p>
            <a:r>
              <a:rPr lang="tr-TR" dirty="0" err="1"/>
              <a:t>Fınal</a:t>
            </a:r>
            <a:r>
              <a:rPr lang="tr-TR" dirty="0"/>
              <a:t> </a:t>
            </a:r>
            <a:r>
              <a:rPr lang="tr-TR" dirty="0" err="1"/>
              <a:t>predıctıons</a:t>
            </a:r>
            <a:endParaRPr lang="en-US" dirty="0"/>
          </a:p>
        </p:txBody>
      </p:sp>
      <p:sp>
        <p:nvSpPr>
          <p:cNvPr id="3" name="İçerik Yer Tutucusu 2">
            <a:extLst>
              <a:ext uri="{FF2B5EF4-FFF2-40B4-BE49-F238E27FC236}">
                <a16:creationId xmlns:a16="http://schemas.microsoft.com/office/drawing/2014/main" id="{0D2348C0-74DB-36AF-F04E-60D83C7A6723}"/>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Calculates distances between query and </a:t>
            </a:r>
            <a:r>
              <a:rPr lang="tr-TR" b="0" i="0" dirty="0">
                <a:effectLst/>
                <a:latin typeface="Söhne"/>
              </a:rPr>
              <a:t>test</a:t>
            </a:r>
            <a:r>
              <a:rPr lang="en-US" b="0" i="0" dirty="0">
                <a:effectLst/>
                <a:latin typeface="Söhne"/>
              </a:rPr>
              <a:t> features</a:t>
            </a:r>
            <a:r>
              <a:rPr lang="tr-TR" b="0" i="0" dirty="0">
                <a:effectLst/>
                <a:latin typeface="Söhne"/>
              </a:rPr>
              <a:t>.</a:t>
            </a:r>
            <a:endParaRPr lang="en-US" b="0" i="0" dirty="0">
              <a:effectLst/>
              <a:latin typeface="Söhne"/>
            </a:endParaRPr>
          </a:p>
          <a:p>
            <a:pPr algn="l">
              <a:buFont typeface="Arial" panose="020B0604020202020204" pitchFamily="34" charset="0"/>
              <a:buChar char="•"/>
            </a:pPr>
            <a:r>
              <a:rPr lang="en-US" b="0" i="0" dirty="0">
                <a:effectLst/>
                <a:latin typeface="Söhne"/>
              </a:rPr>
              <a:t>Builds a directed graph to represent alignments</a:t>
            </a:r>
            <a:r>
              <a:rPr lang="tr-TR" b="0" i="0" dirty="0">
                <a:effectLst/>
                <a:latin typeface="Söhne"/>
              </a:rPr>
              <a:t>.</a:t>
            </a:r>
            <a:endParaRPr lang="en-US" b="0" i="0" dirty="0">
              <a:effectLst/>
              <a:latin typeface="Söhne"/>
            </a:endParaRPr>
          </a:p>
          <a:p>
            <a:pPr algn="l">
              <a:buFont typeface="Arial" panose="020B0604020202020204" pitchFamily="34" charset="0"/>
              <a:buChar char="•"/>
            </a:pPr>
            <a:r>
              <a:rPr lang="en-US" b="0" i="0" dirty="0">
                <a:effectLst/>
                <a:latin typeface="Söhne"/>
              </a:rPr>
              <a:t>Determines optimal alignment using the longest path in the graph</a:t>
            </a:r>
            <a:r>
              <a:rPr lang="tr-TR" b="0" i="0" dirty="0">
                <a:effectLst/>
                <a:latin typeface="Söhne"/>
              </a:rPr>
              <a:t>.</a:t>
            </a:r>
            <a:endParaRPr lang="en-US" b="0" i="0" dirty="0">
              <a:effectLst/>
              <a:latin typeface="Söhne"/>
            </a:endParaRPr>
          </a:p>
          <a:p>
            <a:pPr algn="l">
              <a:buFont typeface="Arial" panose="020B0604020202020204" pitchFamily="34" charset="0"/>
              <a:buChar char="•"/>
            </a:pPr>
            <a:r>
              <a:rPr lang="en-US" b="0" i="0" dirty="0">
                <a:effectLst/>
                <a:latin typeface="Söhne"/>
              </a:rPr>
              <a:t>Computes alignment score based on feature distances</a:t>
            </a:r>
            <a:r>
              <a:rPr lang="tr-TR" b="0" i="0" dirty="0">
                <a:effectLst/>
                <a:latin typeface="Söhne"/>
              </a:rPr>
              <a:t>.</a:t>
            </a:r>
            <a:endParaRPr lang="en-US" b="0" i="0" dirty="0">
              <a:effectLst/>
              <a:latin typeface="Söhne"/>
            </a:endParaRPr>
          </a:p>
        </p:txBody>
      </p:sp>
    </p:spTree>
    <p:extLst>
      <p:ext uri="{BB962C8B-B14F-4D97-AF65-F5344CB8AC3E}">
        <p14:creationId xmlns:p14="http://schemas.microsoft.com/office/powerpoint/2010/main" val="10364762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D7BE98-892B-F8BB-978D-D46384CFD437}"/>
              </a:ext>
            </a:extLst>
          </p:cNvPr>
          <p:cNvSpPr>
            <a:spLocks noGrp="1"/>
          </p:cNvSpPr>
          <p:nvPr>
            <p:ph type="title"/>
          </p:nvPr>
        </p:nvSpPr>
        <p:spPr/>
        <p:txBody>
          <a:bodyPr/>
          <a:lstStyle/>
          <a:p>
            <a:r>
              <a:rPr lang="tr-TR" dirty="0" err="1"/>
              <a:t>Fınal</a:t>
            </a:r>
            <a:r>
              <a:rPr lang="tr-TR" dirty="0"/>
              <a:t> </a:t>
            </a:r>
            <a:r>
              <a:rPr lang="tr-TR" dirty="0" err="1"/>
              <a:t>predıctıons</a:t>
            </a:r>
            <a:endParaRPr lang="en-US" dirty="0"/>
          </a:p>
        </p:txBody>
      </p:sp>
      <p:pic>
        <p:nvPicPr>
          <p:cNvPr id="11" name="İçerik Yer Tutucusu 10">
            <a:extLst>
              <a:ext uri="{FF2B5EF4-FFF2-40B4-BE49-F238E27FC236}">
                <a16:creationId xmlns:a16="http://schemas.microsoft.com/office/drawing/2014/main" id="{4B7D37D0-6E33-3FC9-12B0-452786332172}"/>
              </a:ext>
            </a:extLst>
          </p:cNvPr>
          <p:cNvPicPr>
            <a:picLocks noGrp="1" noChangeAspect="1"/>
          </p:cNvPicPr>
          <p:nvPr>
            <p:ph idx="1"/>
          </p:nvPr>
        </p:nvPicPr>
        <p:blipFill>
          <a:blip r:embed="rId2"/>
          <a:stretch>
            <a:fillRect/>
          </a:stretch>
        </p:blipFill>
        <p:spPr>
          <a:xfrm>
            <a:off x="4738509" y="2733999"/>
            <a:ext cx="2295795" cy="1663280"/>
          </a:xfrm>
        </p:spPr>
      </p:pic>
      <p:pic>
        <p:nvPicPr>
          <p:cNvPr id="9" name="Resim 8">
            <a:extLst>
              <a:ext uri="{FF2B5EF4-FFF2-40B4-BE49-F238E27FC236}">
                <a16:creationId xmlns:a16="http://schemas.microsoft.com/office/drawing/2014/main" id="{E7D4A164-355B-0561-4AF4-FE6F54B0D42B}"/>
              </a:ext>
            </a:extLst>
          </p:cNvPr>
          <p:cNvPicPr>
            <a:picLocks noChangeAspect="1"/>
          </p:cNvPicPr>
          <p:nvPr/>
        </p:nvPicPr>
        <p:blipFill>
          <a:blip r:embed="rId3"/>
          <a:stretch>
            <a:fillRect/>
          </a:stretch>
        </p:blipFill>
        <p:spPr>
          <a:xfrm>
            <a:off x="2096309" y="2744818"/>
            <a:ext cx="2195530" cy="1663280"/>
          </a:xfrm>
          <a:prstGeom prst="rect">
            <a:avLst/>
          </a:prstGeom>
        </p:spPr>
      </p:pic>
      <p:pic>
        <p:nvPicPr>
          <p:cNvPr id="13" name="Resim 12">
            <a:extLst>
              <a:ext uri="{FF2B5EF4-FFF2-40B4-BE49-F238E27FC236}">
                <a16:creationId xmlns:a16="http://schemas.microsoft.com/office/drawing/2014/main" id="{D3167B07-AF24-42C9-138B-C24249F249F3}"/>
              </a:ext>
            </a:extLst>
          </p:cNvPr>
          <p:cNvPicPr>
            <a:picLocks noChangeAspect="1"/>
          </p:cNvPicPr>
          <p:nvPr/>
        </p:nvPicPr>
        <p:blipFill>
          <a:blip r:embed="rId4"/>
          <a:stretch>
            <a:fillRect/>
          </a:stretch>
        </p:blipFill>
        <p:spPr>
          <a:xfrm>
            <a:off x="7549398" y="2724798"/>
            <a:ext cx="2195529" cy="1681682"/>
          </a:xfrm>
          <a:prstGeom prst="rect">
            <a:avLst/>
          </a:prstGeom>
        </p:spPr>
      </p:pic>
    </p:spTree>
    <p:extLst>
      <p:ext uri="{BB962C8B-B14F-4D97-AF65-F5344CB8AC3E}">
        <p14:creationId xmlns:p14="http://schemas.microsoft.com/office/powerpoint/2010/main" val="1484816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D7BE98-892B-F8BB-978D-D46384CFD437}"/>
              </a:ext>
            </a:extLst>
          </p:cNvPr>
          <p:cNvSpPr>
            <a:spLocks noGrp="1"/>
          </p:cNvSpPr>
          <p:nvPr>
            <p:ph type="title"/>
          </p:nvPr>
        </p:nvSpPr>
        <p:spPr/>
        <p:txBody>
          <a:bodyPr/>
          <a:lstStyle/>
          <a:p>
            <a:r>
              <a:rPr lang="tr-TR" dirty="0"/>
              <a:t>RESULTS</a:t>
            </a:r>
            <a:endParaRPr lang="en-US" dirty="0"/>
          </a:p>
        </p:txBody>
      </p:sp>
      <p:sp>
        <p:nvSpPr>
          <p:cNvPr id="3" name="İçerik Yer Tutucusu 2">
            <a:extLst>
              <a:ext uri="{FF2B5EF4-FFF2-40B4-BE49-F238E27FC236}">
                <a16:creationId xmlns:a16="http://schemas.microsoft.com/office/drawing/2014/main" id="{0D2348C0-74DB-36AF-F04E-60D83C7A6723}"/>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tr-TR" b="0" i="0" dirty="0" err="1">
                <a:effectLst/>
                <a:latin typeface="Söhne"/>
              </a:rPr>
              <a:t>Dataset</a:t>
            </a:r>
            <a:r>
              <a:rPr lang="tr-TR" b="0" i="0" dirty="0">
                <a:effectLst/>
                <a:latin typeface="Söhne"/>
              </a:rPr>
              <a:t>: LSE_ESAUDE_UVIGO Spanish </a:t>
            </a:r>
            <a:r>
              <a:rPr lang="tr-TR" b="0" i="0" dirty="0" err="1">
                <a:effectLst/>
                <a:latin typeface="Söhne"/>
              </a:rPr>
              <a:t>Sign</a:t>
            </a:r>
            <a:r>
              <a:rPr lang="tr-TR" b="0" i="0" dirty="0">
                <a:effectLst/>
                <a:latin typeface="Söhne"/>
              </a:rPr>
              <a:t> Language </a:t>
            </a:r>
            <a:r>
              <a:rPr lang="tr-TR" b="0" i="0" dirty="0" err="1">
                <a:effectLst/>
                <a:latin typeface="Söhne"/>
              </a:rPr>
              <a:t>Dataset</a:t>
            </a:r>
            <a:endParaRPr lang="tr-TR" b="0" i="0" dirty="0">
              <a:effectLst/>
              <a:latin typeface="Söhne"/>
            </a:endParaRPr>
          </a:p>
          <a:p>
            <a:pPr marL="742950" lvl="1" indent="-285750" algn="l">
              <a:buFont typeface="Arial" panose="020B0604020202020204" pitchFamily="34" charset="0"/>
              <a:buChar char="•"/>
            </a:pPr>
            <a:r>
              <a:rPr lang="tr-TR" b="0" i="0" dirty="0">
                <a:effectLst/>
                <a:latin typeface="Söhne"/>
              </a:rPr>
              <a:t>20 </a:t>
            </a:r>
            <a:r>
              <a:rPr lang="tr-TR" b="0" i="0" dirty="0" err="1">
                <a:effectLst/>
                <a:latin typeface="Söhne"/>
              </a:rPr>
              <a:t>isolated</a:t>
            </a:r>
            <a:r>
              <a:rPr lang="tr-TR" b="0" i="0" dirty="0">
                <a:effectLst/>
                <a:latin typeface="Söhne"/>
              </a:rPr>
              <a:t> </a:t>
            </a:r>
            <a:r>
              <a:rPr lang="tr-TR" b="0" i="0" dirty="0" err="1">
                <a:effectLst/>
                <a:latin typeface="Söhne"/>
              </a:rPr>
              <a:t>sign</a:t>
            </a:r>
            <a:r>
              <a:rPr lang="tr-TR" b="0" i="0" dirty="0">
                <a:effectLst/>
                <a:latin typeface="Söhne"/>
              </a:rPr>
              <a:t> </a:t>
            </a:r>
            <a:r>
              <a:rPr lang="tr-TR" b="0" i="0" dirty="0" err="1">
                <a:effectLst/>
                <a:latin typeface="Söhne"/>
              </a:rPr>
              <a:t>videos</a:t>
            </a:r>
            <a:r>
              <a:rPr lang="tr-TR" b="0" i="0" dirty="0">
                <a:effectLst/>
                <a:latin typeface="Söhne"/>
              </a:rPr>
              <a:t> </a:t>
            </a:r>
            <a:r>
              <a:rPr lang="tr-TR" b="0" i="0" dirty="0" err="1">
                <a:effectLst/>
                <a:latin typeface="Söhne"/>
              </a:rPr>
              <a:t>for</a:t>
            </a:r>
            <a:r>
              <a:rPr lang="tr-TR" b="0" i="0" dirty="0">
                <a:effectLst/>
                <a:latin typeface="Söhne"/>
              </a:rPr>
              <a:t> </a:t>
            </a:r>
            <a:r>
              <a:rPr lang="tr-TR" b="0" i="0" dirty="0" err="1">
                <a:effectLst/>
                <a:latin typeface="Söhne"/>
              </a:rPr>
              <a:t>training</a:t>
            </a:r>
            <a:r>
              <a:rPr lang="tr-TR" b="0" i="0" dirty="0">
                <a:effectLst/>
                <a:latin typeface="Söhne"/>
              </a:rPr>
              <a:t> (</a:t>
            </a:r>
            <a:r>
              <a:rPr lang="tr-TR" b="0" i="0" dirty="0" err="1">
                <a:effectLst/>
                <a:latin typeface="Söhne"/>
              </a:rPr>
              <a:t>query</a:t>
            </a:r>
            <a:r>
              <a:rPr lang="tr-TR" b="0" i="0" dirty="0">
                <a:effectLst/>
                <a:latin typeface="Söhne"/>
              </a:rPr>
              <a:t> </a:t>
            </a:r>
            <a:r>
              <a:rPr lang="tr-TR" b="0" i="0" dirty="0" err="1">
                <a:effectLst/>
                <a:latin typeface="Söhne"/>
              </a:rPr>
              <a:t>videos</a:t>
            </a:r>
            <a:r>
              <a:rPr lang="tr-TR" b="0" i="0" dirty="0">
                <a:effectLst/>
                <a:latin typeface="Söhne"/>
              </a:rPr>
              <a:t>)</a:t>
            </a:r>
          </a:p>
          <a:p>
            <a:pPr marL="742950" lvl="1" indent="-285750" algn="l">
              <a:buFont typeface="Arial" panose="020B0604020202020204" pitchFamily="34" charset="0"/>
              <a:buChar char="•"/>
            </a:pPr>
            <a:r>
              <a:rPr lang="tr-TR" b="0" i="0" dirty="0">
                <a:effectLst/>
                <a:latin typeface="Söhne"/>
              </a:rPr>
              <a:t>607 test </a:t>
            </a:r>
            <a:r>
              <a:rPr lang="tr-TR" b="0" i="0" dirty="0" err="1">
                <a:effectLst/>
                <a:latin typeface="Söhne"/>
              </a:rPr>
              <a:t>sign</a:t>
            </a:r>
            <a:r>
              <a:rPr lang="tr-TR" b="0" i="0" dirty="0">
                <a:effectLst/>
                <a:latin typeface="Söhne"/>
              </a:rPr>
              <a:t> </a:t>
            </a:r>
            <a:r>
              <a:rPr lang="tr-TR" b="0" i="0" dirty="0" err="1">
                <a:effectLst/>
                <a:latin typeface="Söhne"/>
              </a:rPr>
              <a:t>videos</a:t>
            </a:r>
            <a:r>
              <a:rPr lang="tr-TR" b="0" i="0" dirty="0">
                <a:effectLst/>
                <a:latin typeface="Söhne"/>
              </a:rPr>
              <a:t> </a:t>
            </a:r>
            <a:r>
              <a:rPr lang="tr-TR" b="0" i="0" dirty="0" err="1">
                <a:effectLst/>
                <a:latin typeface="Söhne"/>
              </a:rPr>
              <a:t>for</a:t>
            </a:r>
            <a:r>
              <a:rPr lang="tr-TR" b="0" i="0" dirty="0">
                <a:effectLst/>
                <a:latin typeface="Söhne"/>
              </a:rPr>
              <a:t> </a:t>
            </a:r>
            <a:r>
              <a:rPr lang="tr-TR" b="0" i="0" dirty="0" err="1">
                <a:effectLst/>
                <a:latin typeface="Söhne"/>
              </a:rPr>
              <a:t>evaluation</a:t>
            </a:r>
            <a:endParaRPr lang="tr-TR" b="0" i="0" dirty="0">
              <a:effectLst/>
              <a:latin typeface="Söhne"/>
            </a:endParaRPr>
          </a:p>
          <a:p>
            <a:pPr algn="l">
              <a:buFont typeface="Arial" panose="020B0604020202020204" pitchFamily="34" charset="0"/>
              <a:buChar char="•"/>
            </a:pPr>
            <a:r>
              <a:rPr lang="tr-TR" b="0" i="0" dirty="0" err="1">
                <a:effectLst/>
                <a:latin typeface="Söhne"/>
              </a:rPr>
              <a:t>Methodology</a:t>
            </a:r>
            <a:r>
              <a:rPr lang="tr-TR" b="0" i="0" dirty="0">
                <a:effectLst/>
                <a:latin typeface="Söhne"/>
              </a:rPr>
              <a:t>:</a:t>
            </a:r>
          </a:p>
          <a:p>
            <a:pPr marL="742950" lvl="1" indent="-285750" algn="l">
              <a:buFont typeface="Arial" panose="020B0604020202020204" pitchFamily="34" charset="0"/>
              <a:buChar char="•"/>
            </a:pPr>
            <a:r>
              <a:rPr lang="tr-TR" b="0" i="0" dirty="0" err="1">
                <a:effectLst/>
                <a:latin typeface="Söhne"/>
              </a:rPr>
              <a:t>Utilized</a:t>
            </a:r>
            <a:r>
              <a:rPr lang="tr-TR" b="0" i="0" dirty="0">
                <a:effectLst/>
                <a:latin typeface="Söhne"/>
              </a:rPr>
              <a:t> </a:t>
            </a:r>
            <a:r>
              <a:rPr lang="tr-TR" b="0" i="0" dirty="0" err="1">
                <a:effectLst/>
                <a:latin typeface="Söhne"/>
              </a:rPr>
              <a:t>OpenPose</a:t>
            </a:r>
            <a:r>
              <a:rPr lang="tr-TR" b="0" i="0" dirty="0">
                <a:effectLst/>
                <a:latin typeface="Söhne"/>
              </a:rPr>
              <a:t> </a:t>
            </a:r>
            <a:r>
              <a:rPr lang="tr-TR" b="0" i="0" dirty="0" err="1">
                <a:effectLst/>
                <a:latin typeface="Söhne"/>
              </a:rPr>
              <a:t>and</a:t>
            </a:r>
            <a:r>
              <a:rPr lang="tr-TR" b="0" i="0" dirty="0">
                <a:effectLst/>
                <a:latin typeface="Söhne"/>
              </a:rPr>
              <a:t> </a:t>
            </a:r>
            <a:r>
              <a:rPr lang="tr-TR" b="0" i="0" dirty="0" err="1">
                <a:effectLst/>
                <a:latin typeface="Söhne"/>
              </a:rPr>
              <a:t>MMPose</a:t>
            </a:r>
            <a:r>
              <a:rPr lang="tr-TR" b="0" i="0" dirty="0">
                <a:effectLst/>
                <a:latin typeface="Söhne"/>
              </a:rPr>
              <a:t> </a:t>
            </a:r>
            <a:r>
              <a:rPr lang="tr-TR" b="0" i="0" dirty="0" err="1">
                <a:effectLst/>
                <a:latin typeface="Söhne"/>
              </a:rPr>
              <a:t>for</a:t>
            </a:r>
            <a:r>
              <a:rPr lang="tr-TR" b="0" i="0" dirty="0">
                <a:effectLst/>
                <a:latin typeface="Söhne"/>
              </a:rPr>
              <a:t> </a:t>
            </a:r>
            <a:r>
              <a:rPr lang="tr-TR" b="0" i="0" dirty="0" err="1">
                <a:effectLst/>
                <a:latin typeface="Söhne"/>
              </a:rPr>
              <a:t>pose</a:t>
            </a:r>
            <a:r>
              <a:rPr lang="tr-TR" b="0" i="0" dirty="0">
                <a:effectLst/>
                <a:latin typeface="Söhne"/>
              </a:rPr>
              <a:t> </a:t>
            </a:r>
            <a:r>
              <a:rPr lang="tr-TR" b="0" i="0" dirty="0" err="1">
                <a:effectLst/>
                <a:latin typeface="Söhne"/>
              </a:rPr>
              <a:t>detection</a:t>
            </a:r>
            <a:r>
              <a:rPr lang="tr-TR" b="0" i="0" dirty="0">
                <a:effectLst/>
                <a:latin typeface="Söhne"/>
              </a:rPr>
              <a:t> in </a:t>
            </a:r>
            <a:r>
              <a:rPr lang="tr-TR" b="0" i="0" dirty="0" err="1">
                <a:effectLst/>
                <a:latin typeface="Söhne"/>
              </a:rPr>
              <a:t>query</a:t>
            </a:r>
            <a:r>
              <a:rPr lang="tr-TR" b="0" i="0" dirty="0">
                <a:effectLst/>
                <a:latin typeface="Söhne"/>
              </a:rPr>
              <a:t> </a:t>
            </a:r>
            <a:r>
              <a:rPr lang="tr-TR" b="0" i="0" dirty="0" err="1">
                <a:effectLst/>
                <a:latin typeface="Söhne"/>
              </a:rPr>
              <a:t>videos</a:t>
            </a:r>
            <a:endParaRPr lang="tr-TR" b="0" i="0" dirty="0">
              <a:effectLst/>
              <a:latin typeface="Söhne"/>
            </a:endParaRPr>
          </a:p>
          <a:p>
            <a:pPr marL="742950" lvl="1" indent="-285750" algn="l">
              <a:buFont typeface="Arial" panose="020B0604020202020204" pitchFamily="34" charset="0"/>
              <a:buChar char="•"/>
            </a:pPr>
            <a:r>
              <a:rPr lang="tr-TR" b="0" i="0" dirty="0" err="1">
                <a:effectLst/>
                <a:latin typeface="Söhne"/>
              </a:rPr>
              <a:t>Estimated</a:t>
            </a:r>
            <a:r>
              <a:rPr lang="tr-TR" b="0" i="0" dirty="0">
                <a:effectLst/>
                <a:latin typeface="Söhne"/>
              </a:rPr>
              <a:t> </a:t>
            </a:r>
            <a:r>
              <a:rPr lang="tr-TR" b="0" i="0" dirty="0" err="1">
                <a:effectLst/>
                <a:latin typeface="Söhne"/>
              </a:rPr>
              <a:t>starting</a:t>
            </a:r>
            <a:r>
              <a:rPr lang="tr-TR" b="0" i="0" dirty="0">
                <a:effectLst/>
                <a:latin typeface="Söhne"/>
              </a:rPr>
              <a:t> </a:t>
            </a:r>
            <a:r>
              <a:rPr lang="tr-TR" b="0" i="0" dirty="0" err="1">
                <a:effectLst/>
                <a:latin typeface="Söhne"/>
              </a:rPr>
              <a:t>and</a:t>
            </a:r>
            <a:r>
              <a:rPr lang="tr-TR" b="0" i="0" dirty="0">
                <a:effectLst/>
                <a:latin typeface="Söhne"/>
              </a:rPr>
              <a:t> </a:t>
            </a:r>
            <a:r>
              <a:rPr lang="tr-TR" b="0" i="0" dirty="0" err="1">
                <a:effectLst/>
                <a:latin typeface="Söhne"/>
              </a:rPr>
              <a:t>ending</a:t>
            </a:r>
            <a:r>
              <a:rPr lang="tr-TR" b="0" i="0" dirty="0">
                <a:effectLst/>
                <a:latin typeface="Söhne"/>
              </a:rPr>
              <a:t> </a:t>
            </a:r>
            <a:r>
              <a:rPr lang="tr-TR" b="0" i="0" dirty="0" err="1">
                <a:effectLst/>
                <a:latin typeface="Söhne"/>
              </a:rPr>
              <a:t>frames</a:t>
            </a:r>
            <a:r>
              <a:rPr lang="tr-TR" b="0" i="0" dirty="0">
                <a:effectLst/>
                <a:latin typeface="Söhne"/>
              </a:rPr>
              <a:t> of </a:t>
            </a:r>
            <a:r>
              <a:rPr lang="tr-TR" b="0" i="0" dirty="0" err="1">
                <a:effectLst/>
                <a:latin typeface="Söhne"/>
              </a:rPr>
              <a:t>sign</a:t>
            </a:r>
            <a:r>
              <a:rPr lang="tr-TR" b="0" i="0" dirty="0">
                <a:effectLst/>
                <a:latin typeface="Söhne"/>
              </a:rPr>
              <a:t> </a:t>
            </a:r>
            <a:r>
              <a:rPr lang="tr-TR" b="0" i="0" dirty="0" err="1">
                <a:effectLst/>
                <a:latin typeface="Söhne"/>
              </a:rPr>
              <a:t>performed</a:t>
            </a:r>
            <a:r>
              <a:rPr lang="tr-TR" b="0" i="0" dirty="0">
                <a:effectLst/>
                <a:latin typeface="Söhne"/>
              </a:rPr>
              <a:t> in </a:t>
            </a:r>
            <a:r>
              <a:rPr lang="tr-TR" b="0" i="0" dirty="0" err="1">
                <a:effectLst/>
                <a:latin typeface="Söhne"/>
              </a:rPr>
              <a:t>query</a:t>
            </a:r>
            <a:r>
              <a:rPr lang="tr-TR" b="0" i="0" dirty="0">
                <a:effectLst/>
                <a:latin typeface="Söhne"/>
              </a:rPr>
              <a:t> </a:t>
            </a:r>
            <a:r>
              <a:rPr lang="tr-TR" b="0" i="0" dirty="0" err="1">
                <a:effectLst/>
                <a:latin typeface="Söhne"/>
              </a:rPr>
              <a:t>videos</a:t>
            </a:r>
            <a:endParaRPr lang="tr-TR" b="0" i="0" dirty="0">
              <a:effectLst/>
              <a:latin typeface="Söhne"/>
            </a:endParaRPr>
          </a:p>
          <a:p>
            <a:pPr marL="742950" lvl="1" indent="-285750" algn="l">
              <a:buFont typeface="Arial" panose="020B0604020202020204" pitchFamily="34" charset="0"/>
              <a:buChar char="•"/>
            </a:pPr>
            <a:r>
              <a:rPr lang="tr-TR" b="0" i="0" dirty="0" err="1">
                <a:effectLst/>
                <a:latin typeface="Söhne"/>
              </a:rPr>
              <a:t>Constructed</a:t>
            </a:r>
            <a:r>
              <a:rPr lang="tr-TR" b="0" i="0" dirty="0">
                <a:effectLst/>
                <a:latin typeface="Söhne"/>
              </a:rPr>
              <a:t> a </a:t>
            </a:r>
            <a:r>
              <a:rPr lang="tr-TR" b="0" i="0" dirty="0" err="1">
                <a:effectLst/>
                <a:latin typeface="Söhne"/>
              </a:rPr>
              <a:t>graph</a:t>
            </a:r>
            <a:r>
              <a:rPr lang="tr-TR" b="0" i="0" dirty="0">
                <a:effectLst/>
                <a:latin typeface="Söhne"/>
              </a:rPr>
              <a:t> </a:t>
            </a:r>
            <a:r>
              <a:rPr lang="tr-TR" b="0" i="0" dirty="0" err="1">
                <a:effectLst/>
                <a:latin typeface="Söhne"/>
              </a:rPr>
              <a:t>for</a:t>
            </a:r>
            <a:r>
              <a:rPr lang="tr-TR" b="0" i="0" dirty="0">
                <a:effectLst/>
                <a:latin typeface="Söhne"/>
              </a:rPr>
              <a:t> test video </a:t>
            </a:r>
            <a:r>
              <a:rPr lang="tr-TR" b="0" i="0" dirty="0" err="1">
                <a:effectLst/>
                <a:latin typeface="Söhne"/>
              </a:rPr>
              <a:t>labeling</a:t>
            </a:r>
            <a:r>
              <a:rPr lang="tr-TR" b="0" i="0" dirty="0">
                <a:effectLst/>
                <a:latin typeface="Söhne"/>
              </a:rPr>
              <a:t> </a:t>
            </a:r>
            <a:r>
              <a:rPr lang="tr-TR" b="0" i="0" dirty="0" err="1">
                <a:effectLst/>
                <a:latin typeface="Söhne"/>
              </a:rPr>
              <a:t>using</a:t>
            </a:r>
            <a:r>
              <a:rPr lang="tr-TR" b="0" i="0" dirty="0">
                <a:effectLst/>
                <a:latin typeface="Söhne"/>
              </a:rPr>
              <a:t> a </a:t>
            </a:r>
            <a:r>
              <a:rPr lang="tr-TR" b="0" i="0" dirty="0" err="1">
                <a:effectLst/>
                <a:latin typeface="Söhne"/>
              </a:rPr>
              <a:t>graph</a:t>
            </a:r>
            <a:r>
              <a:rPr lang="tr-TR" b="0" i="0" dirty="0">
                <a:effectLst/>
                <a:latin typeface="Söhne"/>
              </a:rPr>
              <a:t> </a:t>
            </a:r>
            <a:r>
              <a:rPr lang="tr-TR" b="0" i="0" dirty="0" err="1">
                <a:effectLst/>
                <a:latin typeface="Söhne"/>
              </a:rPr>
              <a:t>construction</a:t>
            </a:r>
            <a:r>
              <a:rPr lang="tr-TR" b="0" i="0" dirty="0">
                <a:effectLst/>
                <a:latin typeface="Söhne"/>
              </a:rPr>
              <a:t> </a:t>
            </a:r>
            <a:r>
              <a:rPr lang="tr-TR" b="0" i="0" dirty="0" err="1">
                <a:effectLst/>
                <a:latin typeface="Söhne"/>
              </a:rPr>
              <a:t>algorithm</a:t>
            </a:r>
            <a:endParaRPr lang="tr-TR" b="0" i="0" dirty="0">
              <a:effectLst/>
              <a:latin typeface="Söhne"/>
            </a:endParaRPr>
          </a:p>
          <a:p>
            <a:pPr algn="l">
              <a:buFont typeface="Arial" panose="020B0604020202020204" pitchFamily="34" charset="0"/>
              <a:buChar char="•"/>
            </a:pPr>
            <a:r>
              <a:rPr lang="tr-TR" b="0" i="0" dirty="0" err="1">
                <a:effectLst/>
                <a:latin typeface="Söhne"/>
              </a:rPr>
              <a:t>Performance</a:t>
            </a:r>
            <a:r>
              <a:rPr lang="tr-TR" b="0" i="0" dirty="0">
                <a:effectLst/>
                <a:latin typeface="Söhne"/>
              </a:rPr>
              <a:t>:</a:t>
            </a:r>
          </a:p>
          <a:p>
            <a:pPr marL="742950" lvl="1" indent="-285750" algn="l">
              <a:buFont typeface="Arial" panose="020B0604020202020204" pitchFamily="34" charset="0"/>
              <a:buChar char="•"/>
            </a:pPr>
            <a:r>
              <a:rPr lang="tr-TR" b="0" i="0" dirty="0" err="1">
                <a:effectLst/>
                <a:latin typeface="Söhne"/>
              </a:rPr>
              <a:t>Average</a:t>
            </a:r>
            <a:r>
              <a:rPr lang="tr-TR" b="0" i="0" dirty="0">
                <a:effectLst/>
                <a:latin typeface="Söhne"/>
              </a:rPr>
              <a:t> </a:t>
            </a:r>
            <a:r>
              <a:rPr lang="tr-TR" b="0" i="0" dirty="0" err="1">
                <a:effectLst/>
                <a:latin typeface="Söhne"/>
              </a:rPr>
              <a:t>number</a:t>
            </a:r>
            <a:r>
              <a:rPr lang="tr-TR" b="0" i="0" dirty="0">
                <a:effectLst/>
                <a:latin typeface="Söhne"/>
              </a:rPr>
              <a:t> of </a:t>
            </a:r>
            <a:r>
              <a:rPr lang="tr-TR" b="0" i="0" dirty="0" err="1">
                <a:effectLst/>
                <a:latin typeface="Söhne"/>
              </a:rPr>
              <a:t>successfully</a:t>
            </a:r>
            <a:r>
              <a:rPr lang="tr-TR" b="0" i="0" dirty="0">
                <a:effectLst/>
                <a:latin typeface="Söhne"/>
              </a:rPr>
              <a:t> </a:t>
            </a:r>
            <a:r>
              <a:rPr lang="tr-TR" b="0" i="0" dirty="0" err="1">
                <a:effectLst/>
                <a:latin typeface="Söhne"/>
              </a:rPr>
              <a:t>predicted</a:t>
            </a:r>
            <a:r>
              <a:rPr lang="tr-TR" b="0" i="0" dirty="0">
                <a:effectLst/>
                <a:latin typeface="Söhne"/>
              </a:rPr>
              <a:t> test </a:t>
            </a:r>
            <a:r>
              <a:rPr lang="tr-TR" b="0" i="0" dirty="0" err="1">
                <a:effectLst/>
                <a:latin typeface="Söhne"/>
              </a:rPr>
              <a:t>videos</a:t>
            </a:r>
            <a:r>
              <a:rPr lang="tr-TR" b="0" i="0" dirty="0">
                <a:effectLst/>
                <a:latin typeface="Söhne"/>
              </a:rPr>
              <a:t>: 360 </a:t>
            </a:r>
            <a:r>
              <a:rPr lang="tr-TR" b="0" i="0" dirty="0" err="1">
                <a:effectLst/>
                <a:latin typeface="Söhne"/>
              </a:rPr>
              <a:t>out</a:t>
            </a:r>
            <a:r>
              <a:rPr lang="tr-TR" b="0" i="0" dirty="0">
                <a:effectLst/>
                <a:latin typeface="Söhne"/>
              </a:rPr>
              <a:t> of 607</a:t>
            </a:r>
          </a:p>
          <a:p>
            <a:pPr marL="742950" lvl="1" indent="-285750" algn="l">
              <a:buFont typeface="Arial" panose="020B0604020202020204" pitchFamily="34" charset="0"/>
              <a:buChar char="•"/>
            </a:pPr>
            <a:r>
              <a:rPr lang="tr-TR" b="0" i="0" dirty="0" err="1">
                <a:effectLst/>
                <a:latin typeface="Söhne"/>
              </a:rPr>
              <a:t>Average</a:t>
            </a:r>
            <a:r>
              <a:rPr lang="tr-TR" b="0" i="0" dirty="0">
                <a:effectLst/>
                <a:latin typeface="Söhne"/>
              </a:rPr>
              <a:t> F1 </a:t>
            </a:r>
            <a:r>
              <a:rPr lang="tr-TR" b="0" i="0" dirty="0" err="1">
                <a:effectLst/>
                <a:latin typeface="Söhne"/>
              </a:rPr>
              <a:t>score</a:t>
            </a:r>
            <a:r>
              <a:rPr lang="tr-TR" b="0" i="0" dirty="0">
                <a:effectLst/>
                <a:latin typeface="Söhne"/>
              </a:rPr>
              <a:t>: 0.595802</a:t>
            </a:r>
          </a:p>
        </p:txBody>
      </p:sp>
    </p:spTree>
    <p:extLst>
      <p:ext uri="{BB962C8B-B14F-4D97-AF65-F5344CB8AC3E}">
        <p14:creationId xmlns:p14="http://schemas.microsoft.com/office/powerpoint/2010/main" val="381549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5A5CF-E1E6-C234-A41C-0A426D8865D9}"/>
              </a:ext>
            </a:extLst>
          </p:cNvPr>
          <p:cNvSpPr>
            <a:spLocks noGrp="1"/>
          </p:cNvSpPr>
          <p:nvPr>
            <p:ph type="title"/>
          </p:nvPr>
        </p:nvSpPr>
        <p:spPr/>
        <p:txBody>
          <a:bodyPr/>
          <a:lstStyle/>
          <a:p>
            <a:r>
              <a:rPr lang="en-US" i="0" dirty="0">
                <a:effectLst/>
              </a:rPr>
              <a:t>LSE_ESAUDE_UVIGO SPANISH SIGN LANGUAGE DATASET: content</a:t>
            </a:r>
            <a:endParaRPr lang="en-TR" dirty="0"/>
          </a:p>
        </p:txBody>
      </p:sp>
      <p:sp>
        <p:nvSpPr>
          <p:cNvPr id="3" name="Content Placeholder 2">
            <a:extLst>
              <a:ext uri="{FF2B5EF4-FFF2-40B4-BE49-F238E27FC236}">
                <a16:creationId xmlns:a16="http://schemas.microsoft.com/office/drawing/2014/main" id="{61CD5E9D-3583-9D79-95BC-C5FAD7049134}"/>
              </a:ext>
            </a:extLst>
          </p:cNvPr>
          <p:cNvSpPr>
            <a:spLocks noGrp="1"/>
          </p:cNvSpPr>
          <p:nvPr>
            <p:ph idx="1"/>
          </p:nvPr>
        </p:nvSpPr>
        <p:spPr/>
        <p:txBody>
          <a:bodyPr>
            <a:normAutofit fontScale="85000" lnSpcReduction="10000"/>
          </a:bodyPr>
          <a:lstStyle/>
          <a:p>
            <a:r>
              <a:rPr lang="en-US" dirty="0"/>
              <a:t>The </a:t>
            </a:r>
            <a:r>
              <a:rPr lang="en-US" dirty="0" err="1"/>
              <a:t>LSE_eSaude_UVIGO</a:t>
            </a:r>
            <a:r>
              <a:rPr lang="en-US" dirty="0"/>
              <a:t> dataset consists of sign language videos signed by 10 individuals and partially annotated with 100 signs.</a:t>
            </a:r>
          </a:p>
          <a:p>
            <a:r>
              <a:rPr lang="en-US" dirty="0"/>
              <a:t>Unlike common datasets collected from real-time translation or subtitled broadcasting, this dataset focuses on sign language expressions related to the health domain in Spanish Sign Language.</a:t>
            </a:r>
          </a:p>
          <a:p>
            <a:r>
              <a:rPr lang="en-US" dirty="0"/>
              <a:t>The dataset emphasizes expressivity and naturalness, enhancing the realism of the collected sign language data.</a:t>
            </a:r>
          </a:p>
          <a:p>
            <a:r>
              <a:rPr lang="en-US" dirty="0"/>
              <a:t>The videos were recorded at a frame rate of 25 frames per second (fps) under uniform illumination conditions in a studio environment.</a:t>
            </a:r>
          </a:p>
          <a:p>
            <a:r>
              <a:rPr lang="en-US" dirty="0"/>
              <a:t>The annotations in the dataset were meticulously created by deaf individuals and professional translators, ensuring accuracy and quality.</a:t>
            </a:r>
          </a:p>
        </p:txBody>
      </p:sp>
    </p:spTree>
    <p:extLst>
      <p:ext uri="{BB962C8B-B14F-4D97-AF65-F5344CB8AC3E}">
        <p14:creationId xmlns:p14="http://schemas.microsoft.com/office/powerpoint/2010/main" val="515382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5A5CF-E1E6-C234-A41C-0A426D8865D9}"/>
              </a:ext>
            </a:extLst>
          </p:cNvPr>
          <p:cNvSpPr>
            <a:spLocks noGrp="1"/>
          </p:cNvSpPr>
          <p:nvPr>
            <p:ph type="title"/>
          </p:nvPr>
        </p:nvSpPr>
        <p:spPr/>
        <p:txBody>
          <a:bodyPr/>
          <a:lstStyle/>
          <a:p>
            <a:r>
              <a:rPr lang="en-US" i="0" dirty="0">
                <a:effectLst/>
              </a:rPr>
              <a:t>LSE_ESAUDE_UVIGO SPANISH SIGN LANGUAGE DATASET: ANNOTATION</a:t>
            </a:r>
            <a:endParaRPr lang="en-TR" dirty="0"/>
          </a:p>
        </p:txBody>
      </p:sp>
      <p:sp>
        <p:nvSpPr>
          <p:cNvPr id="3" name="Content Placeholder 2">
            <a:extLst>
              <a:ext uri="{FF2B5EF4-FFF2-40B4-BE49-F238E27FC236}">
                <a16:creationId xmlns:a16="http://schemas.microsoft.com/office/drawing/2014/main" id="{61CD5E9D-3583-9D79-95BC-C5FAD7049134}"/>
              </a:ext>
            </a:extLst>
          </p:cNvPr>
          <p:cNvSpPr>
            <a:spLocks noGrp="1"/>
          </p:cNvSpPr>
          <p:nvPr>
            <p:ph idx="1"/>
          </p:nvPr>
        </p:nvSpPr>
        <p:spPr/>
        <p:txBody>
          <a:bodyPr>
            <a:normAutofit lnSpcReduction="10000"/>
          </a:bodyPr>
          <a:lstStyle/>
          <a:p>
            <a:r>
              <a:rPr lang="en-US" sz="1800" dirty="0"/>
              <a:t>The annotation process involves the use of two associated Tiers: '</a:t>
            </a:r>
            <a:r>
              <a:rPr lang="en-US" sz="1800" dirty="0" err="1"/>
              <a:t>M_Glosa</a:t>
            </a:r>
            <a:r>
              <a:rPr lang="en-US" sz="1800" dirty="0"/>
              <a:t>' and 'Var'.</a:t>
            </a:r>
          </a:p>
          <a:p>
            <a:r>
              <a:rPr lang="en-US" sz="1800" dirty="0"/>
              <a:t>The '</a:t>
            </a:r>
            <a:r>
              <a:rPr lang="en-US" sz="1800" dirty="0" err="1"/>
              <a:t>M_Glosa</a:t>
            </a:r>
            <a:r>
              <a:rPr lang="en-US" sz="1800" dirty="0"/>
              <a:t>' Tier is used to indicate the selected gloss locations within the videos, while the 'Var' Tier is used to denote variants of the signed gloss.</a:t>
            </a:r>
          </a:p>
          <a:p>
            <a:r>
              <a:rPr lang="en-US" sz="1800" dirty="0"/>
              <a:t>Linguistic variants include minor alterations such as changes in hand configuration, unusual non-dominant hand usage, shifts in location, and relaxed execution.</a:t>
            </a:r>
          </a:p>
          <a:p>
            <a:r>
              <a:rPr lang="en-US" sz="1800" dirty="0"/>
              <a:t>Non-linguistic variants encompass situations where a similar sign exists, signs are out of frame, blocked by body parts, or have very short durations.</a:t>
            </a:r>
          </a:p>
          <a:p>
            <a:r>
              <a:rPr lang="en-US" sz="1800" dirty="0"/>
              <a:t>Annotations include important information such as begin and end timestamps, excluding transitions between signs, and the use of '*' prefix to indicate linguistic and non-linguistic variants.</a:t>
            </a:r>
          </a:p>
        </p:txBody>
      </p:sp>
    </p:spTree>
    <p:extLst>
      <p:ext uri="{BB962C8B-B14F-4D97-AF65-F5344CB8AC3E}">
        <p14:creationId xmlns:p14="http://schemas.microsoft.com/office/powerpoint/2010/main" val="2449558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5A5CF-E1E6-C234-A41C-0A426D8865D9}"/>
              </a:ext>
            </a:extLst>
          </p:cNvPr>
          <p:cNvSpPr>
            <a:spLocks noGrp="1"/>
          </p:cNvSpPr>
          <p:nvPr>
            <p:ph type="title"/>
          </p:nvPr>
        </p:nvSpPr>
        <p:spPr/>
        <p:txBody>
          <a:bodyPr/>
          <a:lstStyle/>
          <a:p>
            <a:r>
              <a:rPr lang="en-US" i="0" dirty="0">
                <a:effectLst/>
              </a:rPr>
              <a:t>LSE_ESAUDE_UVIGO SPANISH SIGN LANGUAGE DATASET: </a:t>
            </a:r>
            <a:r>
              <a:rPr lang="en-US" i="0" dirty="0" err="1">
                <a:effectLst/>
              </a:rPr>
              <a:t>mssl</a:t>
            </a:r>
            <a:r>
              <a:rPr lang="en-US" i="0" dirty="0">
                <a:effectLst/>
              </a:rPr>
              <a:t> track</a:t>
            </a:r>
            <a:endParaRPr lang="en-TR" dirty="0"/>
          </a:p>
        </p:txBody>
      </p:sp>
      <p:sp>
        <p:nvSpPr>
          <p:cNvPr id="3" name="Content Placeholder 2">
            <a:extLst>
              <a:ext uri="{FF2B5EF4-FFF2-40B4-BE49-F238E27FC236}">
                <a16:creationId xmlns:a16="http://schemas.microsoft.com/office/drawing/2014/main" id="{61CD5E9D-3583-9D79-95BC-C5FAD7049134}"/>
              </a:ext>
            </a:extLst>
          </p:cNvPr>
          <p:cNvSpPr>
            <a:spLocks noGrp="1"/>
          </p:cNvSpPr>
          <p:nvPr>
            <p:ph idx="1"/>
          </p:nvPr>
        </p:nvSpPr>
        <p:spPr/>
        <p:txBody>
          <a:bodyPr>
            <a:normAutofit/>
          </a:bodyPr>
          <a:lstStyle/>
          <a:p>
            <a:pPr algn="l">
              <a:buFont typeface="Arial" panose="020B0604020202020204" pitchFamily="34" charset="0"/>
              <a:buChar char="•"/>
            </a:pPr>
            <a:r>
              <a:rPr lang="en-US" b="0" i="0" dirty="0">
                <a:effectLst/>
              </a:rPr>
              <a:t>The MSSL (multiple-shot supervised learning) track contains a training set, a validation set, and a testing set.</a:t>
            </a:r>
          </a:p>
          <a:p>
            <a:pPr algn="l">
              <a:buFont typeface="Arial" panose="020B0604020202020204" pitchFamily="34" charset="0"/>
              <a:buChar char="•"/>
            </a:pPr>
            <a:r>
              <a:rPr lang="en-US" b="0" i="0" dirty="0">
                <a:effectLst/>
              </a:rPr>
              <a:t>The MSSL training set (</a:t>
            </a:r>
            <a:r>
              <a:rPr lang="en-US" b="0" i="0" dirty="0" err="1">
                <a:effectLst/>
              </a:rPr>
              <a:t>MSSL_Train_Set</a:t>
            </a:r>
            <a:r>
              <a:rPr lang="en-US" b="0" i="0" dirty="0">
                <a:effectLst/>
              </a:rPr>
              <a:t>) consists of video files with annotations for 60 signs, amounting to a total duration of 2.5 hours.</a:t>
            </a:r>
          </a:p>
          <a:p>
            <a:pPr algn="l">
              <a:buFont typeface="Arial" panose="020B0604020202020204" pitchFamily="34" charset="0"/>
              <a:buChar char="•"/>
            </a:pPr>
            <a:r>
              <a:rPr lang="en-US" b="0" i="0" dirty="0">
                <a:effectLst/>
              </a:rPr>
              <a:t>The MSSL validation set (</a:t>
            </a:r>
            <a:r>
              <a:rPr lang="en-US" b="0" i="0" dirty="0" err="1">
                <a:effectLst/>
              </a:rPr>
              <a:t>MSSL_Val_Set</a:t>
            </a:r>
            <a:r>
              <a:rPr lang="en-US" b="0" i="0" dirty="0">
                <a:effectLst/>
              </a:rPr>
              <a:t>) includes video files with annotations for the same 60 signs, totaling 1.5 hours in duration.</a:t>
            </a:r>
          </a:p>
          <a:p>
            <a:pPr algn="l">
              <a:buFont typeface="Arial" panose="020B0604020202020204" pitchFamily="34" charset="0"/>
              <a:buChar char="•"/>
            </a:pPr>
            <a:r>
              <a:rPr lang="en-US" b="0" i="0" dirty="0">
                <a:effectLst/>
              </a:rPr>
              <a:t>The MSSL testing set (</a:t>
            </a:r>
            <a:r>
              <a:rPr lang="en-US" b="0" i="0" dirty="0" err="1">
                <a:effectLst/>
              </a:rPr>
              <a:t>MSSL_Test_Set</a:t>
            </a:r>
            <a:r>
              <a:rPr lang="en-US" b="0" i="0" dirty="0">
                <a:effectLst/>
              </a:rPr>
              <a:t>) comprises video files with annotations for the same 60 signs, with a total duration of 1.5 hours.</a:t>
            </a:r>
          </a:p>
        </p:txBody>
      </p:sp>
    </p:spTree>
    <p:extLst>
      <p:ext uri="{BB962C8B-B14F-4D97-AF65-F5344CB8AC3E}">
        <p14:creationId xmlns:p14="http://schemas.microsoft.com/office/powerpoint/2010/main" val="2515139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5A5CF-E1E6-C234-A41C-0A426D8865D9}"/>
              </a:ext>
            </a:extLst>
          </p:cNvPr>
          <p:cNvSpPr>
            <a:spLocks noGrp="1"/>
          </p:cNvSpPr>
          <p:nvPr>
            <p:ph type="title"/>
          </p:nvPr>
        </p:nvSpPr>
        <p:spPr/>
        <p:txBody>
          <a:bodyPr/>
          <a:lstStyle/>
          <a:p>
            <a:r>
              <a:rPr lang="en-US" i="0" dirty="0">
                <a:effectLst/>
              </a:rPr>
              <a:t>LSE_ESAUDE_UVIGO SPANISH SIGN LANGUAGE DATASET: </a:t>
            </a:r>
            <a:r>
              <a:rPr lang="en-US" i="0" dirty="0" err="1">
                <a:effectLst/>
              </a:rPr>
              <a:t>oslwl</a:t>
            </a:r>
            <a:r>
              <a:rPr lang="en-US" i="0" dirty="0">
                <a:effectLst/>
              </a:rPr>
              <a:t> track</a:t>
            </a:r>
            <a:endParaRPr lang="en-TR" dirty="0"/>
          </a:p>
        </p:txBody>
      </p:sp>
      <p:sp>
        <p:nvSpPr>
          <p:cNvPr id="3" name="Content Placeholder 2">
            <a:extLst>
              <a:ext uri="{FF2B5EF4-FFF2-40B4-BE49-F238E27FC236}">
                <a16:creationId xmlns:a16="http://schemas.microsoft.com/office/drawing/2014/main" id="{61CD5E9D-3583-9D79-95BC-C5FAD7049134}"/>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0" i="0" dirty="0">
                <a:effectLst/>
              </a:rPr>
              <a:t>The OSLWL (one-shot learning and weak labels) track also consists of a query set, a validation set, and a testing set.</a:t>
            </a:r>
          </a:p>
          <a:p>
            <a:pPr algn="l">
              <a:buFont typeface="Arial" panose="020B0604020202020204" pitchFamily="34" charset="0"/>
              <a:buChar char="•"/>
            </a:pPr>
            <a:r>
              <a:rPr lang="en-US" b="0" i="0" dirty="0">
                <a:effectLst/>
              </a:rPr>
              <a:t>The OSLWL query set (</a:t>
            </a:r>
            <a:r>
              <a:rPr lang="en-US" b="0" i="0" dirty="0" err="1">
                <a:effectLst/>
              </a:rPr>
              <a:t>OSLWL_Query_Set</a:t>
            </a:r>
            <a:r>
              <a:rPr lang="en-US" b="0" i="0" dirty="0">
                <a:effectLst/>
              </a:rPr>
              <a:t>) contains 40 short videos representing isolated signs. Among these, 20 videos were recorded by a deaf man included in the dataset, and the other 20 were recorded by a female interpreter not included in the dataset, providing more realistic query searches.</a:t>
            </a:r>
          </a:p>
          <a:p>
            <a:pPr algn="l">
              <a:buFont typeface="Arial" panose="020B0604020202020204" pitchFamily="34" charset="0"/>
              <a:buChar char="•"/>
            </a:pPr>
            <a:r>
              <a:rPr lang="en-US" b="0" i="0" dirty="0">
                <a:effectLst/>
              </a:rPr>
              <a:t>The OSLWL validation set (</a:t>
            </a:r>
            <a:r>
              <a:rPr lang="en-US" b="0" i="0" dirty="0" err="1">
                <a:effectLst/>
              </a:rPr>
              <a:t>OSLWL_Val_Set</a:t>
            </a:r>
            <a:r>
              <a:rPr lang="en-US" b="0" i="0" dirty="0">
                <a:effectLst/>
              </a:rPr>
              <a:t>) contains nearly 1500 video files, each with a 4-second duration. These videos simulate weak labels and represent 20 different signs. The filenames follow the format p##_s##_n###, indicating the signer code, the code of the sign to be retrieved, and a unique sequential number.</a:t>
            </a:r>
          </a:p>
          <a:p>
            <a:pPr algn="l">
              <a:buFont typeface="Arial" panose="020B0604020202020204" pitchFamily="34" charset="0"/>
              <a:buChar char="•"/>
            </a:pPr>
            <a:r>
              <a:rPr lang="en-US" b="0" i="0" dirty="0">
                <a:effectLst/>
              </a:rPr>
              <a:t>The OSLWL testing set (</a:t>
            </a:r>
            <a:r>
              <a:rPr lang="en-US" b="0" i="0" dirty="0" err="1">
                <a:effectLst/>
              </a:rPr>
              <a:t>OSLWL_Test_Set</a:t>
            </a:r>
            <a:r>
              <a:rPr lang="en-US" b="0" i="0" dirty="0">
                <a:effectLst/>
              </a:rPr>
              <a:t>) has a structure similar to the </a:t>
            </a:r>
            <a:r>
              <a:rPr lang="en-US" b="0" i="0" dirty="0" err="1">
                <a:effectLst/>
              </a:rPr>
              <a:t>OSLWL_Val_Set</a:t>
            </a:r>
            <a:r>
              <a:rPr lang="en-US" b="0" i="0" dirty="0">
                <a:effectLst/>
              </a:rPr>
              <a:t> but features different query signs and signers.</a:t>
            </a:r>
          </a:p>
        </p:txBody>
      </p:sp>
    </p:spTree>
    <p:extLst>
      <p:ext uri="{BB962C8B-B14F-4D97-AF65-F5344CB8AC3E}">
        <p14:creationId xmlns:p14="http://schemas.microsoft.com/office/powerpoint/2010/main" val="2458473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892B14-A6CE-970F-EFA3-C2176057C45B}"/>
              </a:ext>
            </a:extLst>
          </p:cNvPr>
          <p:cNvSpPr>
            <a:spLocks noGrp="1"/>
          </p:cNvSpPr>
          <p:nvPr>
            <p:ph type="title"/>
          </p:nvPr>
        </p:nvSpPr>
        <p:spPr>
          <a:xfrm>
            <a:off x="1294362" y="1982643"/>
            <a:ext cx="9603275" cy="3316556"/>
          </a:xfrm>
        </p:spPr>
        <p:txBody>
          <a:bodyPr>
            <a:normAutofit/>
          </a:bodyPr>
          <a:lstStyle/>
          <a:p>
            <a:pPr algn="ctr"/>
            <a:r>
              <a:rPr lang="en-US" sz="5400" b="1" dirty="0">
                <a:effectLst/>
                <a:ea typeface="Times New Roman" panose="02020603050405020304" pitchFamily="18" charset="0"/>
              </a:rPr>
              <a:t>SIGN LANGUAGE DETECTION models</a:t>
            </a:r>
            <a:r>
              <a:rPr lang="en-TR" sz="5400" b="1" dirty="0">
                <a:effectLst/>
              </a:rPr>
              <a:t> </a:t>
            </a:r>
            <a:endParaRPr lang="en-TR" sz="5400" b="1" dirty="0"/>
          </a:p>
        </p:txBody>
      </p:sp>
      <p:sp useBgFill="1">
        <p:nvSpPr>
          <p:cNvPr id="6" name="Rectangle 5">
            <a:extLst>
              <a:ext uri="{FF2B5EF4-FFF2-40B4-BE49-F238E27FC236}">
                <a16:creationId xmlns:a16="http://schemas.microsoft.com/office/drawing/2014/main" id="{B06F7C36-BD4E-1D03-D9B5-BAF9CAB9FFDD}"/>
              </a:ext>
            </a:extLst>
          </p:cNvPr>
          <p:cNvSpPr/>
          <p:nvPr/>
        </p:nvSpPr>
        <p:spPr>
          <a:xfrm>
            <a:off x="1356189" y="1705510"/>
            <a:ext cx="9760449" cy="22603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a:p>
        </p:txBody>
      </p:sp>
    </p:spTree>
    <p:extLst>
      <p:ext uri="{BB962C8B-B14F-4D97-AF65-F5344CB8AC3E}">
        <p14:creationId xmlns:p14="http://schemas.microsoft.com/office/powerpoint/2010/main" val="7556110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635</TotalTime>
  <Words>2858</Words>
  <Application>Microsoft Office PowerPoint</Application>
  <PresentationFormat>Geniş ekran</PresentationFormat>
  <Paragraphs>183</Paragraphs>
  <Slides>45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45</vt:i4>
      </vt:variant>
    </vt:vector>
  </HeadingPairs>
  <TitlesOfParts>
    <vt:vector size="50" baseType="lpstr">
      <vt:lpstr>Arial</vt:lpstr>
      <vt:lpstr>Gill Sans MT</vt:lpstr>
      <vt:lpstr>Söhne</vt:lpstr>
      <vt:lpstr>Wingdings</vt:lpstr>
      <vt:lpstr>Gallery</vt:lpstr>
      <vt:lpstr>Keyword Search For Sıgn Language (KWS)</vt:lpstr>
      <vt:lpstr>Sign Language</vt:lpstr>
      <vt:lpstr>Scope of thıs project</vt:lpstr>
      <vt:lpstr>LSE_ESAUDE_UVIGO SPANISH SIGN LANGUAGE DATASET</vt:lpstr>
      <vt:lpstr>LSE_ESAUDE_UVIGO SPANISH SIGN LANGUAGE DATASET: content</vt:lpstr>
      <vt:lpstr>LSE_ESAUDE_UVIGO SPANISH SIGN LANGUAGE DATASET: ANNOTATION</vt:lpstr>
      <vt:lpstr>LSE_ESAUDE_UVIGO SPANISH SIGN LANGUAGE DATASET: mssl track</vt:lpstr>
      <vt:lpstr>LSE_ESAUDE_UVIGO SPANISH SIGN LANGUAGE DATASET: oslwl track</vt:lpstr>
      <vt:lpstr>SIGN LANGUAGE DETECTION models </vt:lpstr>
      <vt:lpstr>Selection of Sign Spotting Model</vt:lpstr>
      <vt:lpstr>Multiple Shot Supervised Learning (MSSL) Models</vt:lpstr>
      <vt:lpstr>MSSL MODEL 1: Model by ryanwong Model Architecture</vt:lpstr>
      <vt:lpstr>MSSL MODEL 1: Model by ryanwong Model Architecture</vt:lpstr>
      <vt:lpstr>MSSL MODEL 1: Model by ryanwong  TRAINING</vt:lpstr>
      <vt:lpstr>MSSL MODEL 1: Model by ryanwong EVALUATION </vt:lpstr>
      <vt:lpstr>MSSL MODEL 2: Model by th Model Architecture</vt:lpstr>
      <vt:lpstr>MSSL MODEL 2: Model by th Model Architecture</vt:lpstr>
      <vt:lpstr>MSSL MODEL 2: Model by th training and evaluatıon</vt:lpstr>
      <vt:lpstr>MSSL MODEL 3: Model by RANDOM_GUESS Model Architecture</vt:lpstr>
      <vt:lpstr>MSSL MODEL 3: Model by RANDOM_GUESS Model Architecture</vt:lpstr>
      <vt:lpstr>MSSL MODEL 3: Model by RANDOM_GUESS TRAINING AND EVALUATION</vt:lpstr>
      <vt:lpstr>ONE SHOT LEARNING AND WEAK LABELS (OSLWL) MODELS </vt:lpstr>
      <vt:lpstr>oslwL MODEL 1: Model by th Model Architecture</vt:lpstr>
      <vt:lpstr>oslwL MODEL 1: Model by th Model Architecture</vt:lpstr>
      <vt:lpstr>oslwL MODEL 2: Model by mıkedddd Model Architecture</vt:lpstr>
      <vt:lpstr>oslwL MODEL 2: Model by mıkedddd Model Architecture</vt:lpstr>
      <vt:lpstr>oslwL MODEL 2: Model by mıkedddd training and evaluatıon</vt:lpstr>
      <vt:lpstr>oslwL MODEL 3: Model by ryanwong Model Architecture</vt:lpstr>
      <vt:lpstr>oslwL MODEL 3: Model by ryanwong evaluatıon</vt:lpstr>
      <vt:lpstr>Model Decision</vt:lpstr>
      <vt:lpstr>Selected model</vt:lpstr>
      <vt:lpstr>Vıdeo deframe</vt:lpstr>
      <vt:lpstr>MMPOSE Pose Detectıon</vt:lpstr>
      <vt:lpstr>MMPOSE Pose Detectıon</vt:lpstr>
      <vt:lpstr>MMPOSE Pose Detectıon</vt:lpstr>
      <vt:lpstr>Openpose Keypoınt Extractıon</vt:lpstr>
      <vt:lpstr>Openpose Keypoınt Extractıon</vt:lpstr>
      <vt:lpstr>Cropped Hand Extractıon</vt:lpstr>
      <vt:lpstr>Cropped Hand Extractıon</vt:lpstr>
      <vt:lpstr>Feature Extractıon</vt:lpstr>
      <vt:lpstr>Pose Trımmıng</vt:lpstr>
      <vt:lpstr>Pose Trımmıng</vt:lpstr>
      <vt:lpstr>Fınal predıctıons</vt:lpstr>
      <vt:lpstr>Fınal predıctıons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Keyword Search For Sıgn Language (KWS)</dc:title>
  <dc:creator>Aras Güngöre</dc:creator>
  <cp:lastModifiedBy>batu polat</cp:lastModifiedBy>
  <cp:revision>7</cp:revision>
  <dcterms:created xsi:type="dcterms:W3CDTF">2023-06-07T20:11:08Z</dcterms:created>
  <dcterms:modified xsi:type="dcterms:W3CDTF">2023-06-08T06:48:23Z</dcterms:modified>
</cp:coreProperties>
</file>