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22"/>
  </p:notesMasterIdLst>
  <p:sldIdLst>
    <p:sldId id="256" r:id="rId2"/>
    <p:sldId id="259" r:id="rId3"/>
    <p:sldId id="281" r:id="rId4"/>
    <p:sldId id="283" r:id="rId5"/>
    <p:sldId id="261" r:id="rId6"/>
    <p:sldId id="267" r:id="rId7"/>
    <p:sldId id="268" r:id="rId8"/>
    <p:sldId id="269" r:id="rId9"/>
    <p:sldId id="270" r:id="rId10"/>
    <p:sldId id="271" r:id="rId11"/>
    <p:sldId id="272" r:id="rId12"/>
    <p:sldId id="273" r:id="rId13"/>
    <p:sldId id="282" r:id="rId14"/>
    <p:sldId id="274" r:id="rId15"/>
    <p:sldId id="275" r:id="rId16"/>
    <p:sldId id="276" r:id="rId17"/>
    <p:sldId id="277" r:id="rId18"/>
    <p:sldId id="278" r:id="rId19"/>
    <p:sldId id="279"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84"/>
    <p:restoredTop sz="94660"/>
  </p:normalViewPr>
  <p:slideViewPr>
    <p:cSldViewPr snapToGrid="0">
      <p:cViewPr varScale="1">
        <p:scale>
          <a:sx n="59" d="100"/>
          <a:sy n="59" d="100"/>
        </p:scale>
        <p:origin x="216"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B7F3-C712-4746-93AA-4FA16A115330}" type="datetimeFigureOut">
              <a:rPr lang="en-TR" smtClean="0"/>
              <a:t>7.06.2023</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A7653-7862-0443-B71B-A52C628F4746}" type="slidenum">
              <a:rPr lang="en-TR" smtClean="0"/>
              <a:t>‹#›</a:t>
            </a:fld>
            <a:endParaRPr lang="en-TR"/>
          </a:p>
        </p:txBody>
      </p:sp>
    </p:spTree>
    <p:extLst>
      <p:ext uri="{BB962C8B-B14F-4D97-AF65-F5344CB8AC3E}">
        <p14:creationId xmlns:p14="http://schemas.microsoft.com/office/powerpoint/2010/main" val="712785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74A7653-7862-0443-B71B-A52C628F4746}" type="slidenum">
              <a:rPr lang="en-TR" smtClean="0"/>
              <a:t>4</a:t>
            </a:fld>
            <a:endParaRPr lang="en-TR"/>
          </a:p>
        </p:txBody>
      </p:sp>
    </p:spTree>
    <p:extLst>
      <p:ext uri="{BB962C8B-B14F-4D97-AF65-F5344CB8AC3E}">
        <p14:creationId xmlns:p14="http://schemas.microsoft.com/office/powerpoint/2010/main" val="2791099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74A7653-7862-0443-B71B-A52C628F4746}" type="slidenum">
              <a:rPr lang="en-TR" smtClean="0"/>
              <a:t>13</a:t>
            </a:fld>
            <a:endParaRPr lang="en-TR"/>
          </a:p>
        </p:txBody>
      </p:sp>
    </p:spTree>
    <p:extLst>
      <p:ext uri="{BB962C8B-B14F-4D97-AF65-F5344CB8AC3E}">
        <p14:creationId xmlns:p14="http://schemas.microsoft.com/office/powerpoint/2010/main" val="1555128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74A7653-7862-0443-B71B-A52C628F4746}" type="slidenum">
              <a:rPr lang="en-TR" smtClean="0"/>
              <a:t>14</a:t>
            </a:fld>
            <a:endParaRPr lang="en-TR"/>
          </a:p>
        </p:txBody>
      </p:sp>
    </p:spTree>
    <p:extLst>
      <p:ext uri="{BB962C8B-B14F-4D97-AF65-F5344CB8AC3E}">
        <p14:creationId xmlns:p14="http://schemas.microsoft.com/office/powerpoint/2010/main" val="3201902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74A7653-7862-0443-B71B-A52C628F4746}" type="slidenum">
              <a:rPr lang="en-TR" smtClean="0"/>
              <a:t>15</a:t>
            </a:fld>
            <a:endParaRPr lang="en-TR"/>
          </a:p>
        </p:txBody>
      </p:sp>
    </p:spTree>
    <p:extLst>
      <p:ext uri="{BB962C8B-B14F-4D97-AF65-F5344CB8AC3E}">
        <p14:creationId xmlns:p14="http://schemas.microsoft.com/office/powerpoint/2010/main" val="3004861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74A7653-7862-0443-B71B-A52C628F4746}" type="slidenum">
              <a:rPr lang="en-TR" smtClean="0"/>
              <a:t>16</a:t>
            </a:fld>
            <a:endParaRPr lang="en-TR"/>
          </a:p>
        </p:txBody>
      </p:sp>
    </p:spTree>
    <p:extLst>
      <p:ext uri="{BB962C8B-B14F-4D97-AF65-F5344CB8AC3E}">
        <p14:creationId xmlns:p14="http://schemas.microsoft.com/office/powerpoint/2010/main" val="2924418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74A7653-7862-0443-B71B-A52C628F4746}" type="slidenum">
              <a:rPr lang="en-TR" smtClean="0"/>
              <a:t>17</a:t>
            </a:fld>
            <a:endParaRPr lang="en-TR"/>
          </a:p>
        </p:txBody>
      </p:sp>
    </p:spTree>
    <p:extLst>
      <p:ext uri="{BB962C8B-B14F-4D97-AF65-F5344CB8AC3E}">
        <p14:creationId xmlns:p14="http://schemas.microsoft.com/office/powerpoint/2010/main" val="985231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74A7653-7862-0443-B71B-A52C628F4746}" type="slidenum">
              <a:rPr lang="en-TR" smtClean="0"/>
              <a:t>18</a:t>
            </a:fld>
            <a:endParaRPr lang="en-TR"/>
          </a:p>
        </p:txBody>
      </p:sp>
    </p:spTree>
    <p:extLst>
      <p:ext uri="{BB962C8B-B14F-4D97-AF65-F5344CB8AC3E}">
        <p14:creationId xmlns:p14="http://schemas.microsoft.com/office/powerpoint/2010/main" val="117982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74A7653-7862-0443-B71B-A52C628F4746}" type="slidenum">
              <a:rPr lang="en-TR" smtClean="0"/>
              <a:t>19</a:t>
            </a:fld>
            <a:endParaRPr lang="en-TR"/>
          </a:p>
        </p:txBody>
      </p:sp>
    </p:spTree>
    <p:extLst>
      <p:ext uri="{BB962C8B-B14F-4D97-AF65-F5344CB8AC3E}">
        <p14:creationId xmlns:p14="http://schemas.microsoft.com/office/powerpoint/2010/main" val="1717377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74A7653-7862-0443-B71B-A52C628F4746}" type="slidenum">
              <a:rPr lang="en-TR" smtClean="0"/>
              <a:t>20</a:t>
            </a:fld>
            <a:endParaRPr lang="en-TR"/>
          </a:p>
        </p:txBody>
      </p:sp>
    </p:spTree>
    <p:extLst>
      <p:ext uri="{BB962C8B-B14F-4D97-AF65-F5344CB8AC3E}">
        <p14:creationId xmlns:p14="http://schemas.microsoft.com/office/powerpoint/2010/main" val="1205566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74A7653-7862-0443-B71B-A52C628F4746}" type="slidenum">
              <a:rPr lang="en-TR" smtClean="0"/>
              <a:t>5</a:t>
            </a:fld>
            <a:endParaRPr lang="en-TR"/>
          </a:p>
        </p:txBody>
      </p:sp>
    </p:spTree>
    <p:extLst>
      <p:ext uri="{BB962C8B-B14F-4D97-AF65-F5344CB8AC3E}">
        <p14:creationId xmlns:p14="http://schemas.microsoft.com/office/powerpoint/2010/main" val="3116964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74A7653-7862-0443-B71B-A52C628F4746}" type="slidenum">
              <a:rPr lang="en-TR" smtClean="0"/>
              <a:t>6</a:t>
            </a:fld>
            <a:endParaRPr lang="en-TR"/>
          </a:p>
        </p:txBody>
      </p:sp>
    </p:spTree>
    <p:extLst>
      <p:ext uri="{BB962C8B-B14F-4D97-AF65-F5344CB8AC3E}">
        <p14:creationId xmlns:p14="http://schemas.microsoft.com/office/powerpoint/2010/main" val="3413448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74A7653-7862-0443-B71B-A52C628F4746}" type="slidenum">
              <a:rPr lang="en-TR" smtClean="0"/>
              <a:t>7</a:t>
            </a:fld>
            <a:endParaRPr lang="en-TR"/>
          </a:p>
        </p:txBody>
      </p:sp>
    </p:spTree>
    <p:extLst>
      <p:ext uri="{BB962C8B-B14F-4D97-AF65-F5344CB8AC3E}">
        <p14:creationId xmlns:p14="http://schemas.microsoft.com/office/powerpoint/2010/main" val="151900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74A7653-7862-0443-B71B-A52C628F4746}" type="slidenum">
              <a:rPr lang="en-TR" smtClean="0"/>
              <a:t>8</a:t>
            </a:fld>
            <a:endParaRPr lang="en-TR"/>
          </a:p>
        </p:txBody>
      </p:sp>
    </p:spTree>
    <p:extLst>
      <p:ext uri="{BB962C8B-B14F-4D97-AF65-F5344CB8AC3E}">
        <p14:creationId xmlns:p14="http://schemas.microsoft.com/office/powerpoint/2010/main" val="3408373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74A7653-7862-0443-B71B-A52C628F4746}" type="slidenum">
              <a:rPr lang="en-TR" smtClean="0"/>
              <a:t>9</a:t>
            </a:fld>
            <a:endParaRPr lang="en-TR"/>
          </a:p>
        </p:txBody>
      </p:sp>
    </p:spTree>
    <p:extLst>
      <p:ext uri="{BB962C8B-B14F-4D97-AF65-F5344CB8AC3E}">
        <p14:creationId xmlns:p14="http://schemas.microsoft.com/office/powerpoint/2010/main" val="1273619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74A7653-7862-0443-B71B-A52C628F4746}" type="slidenum">
              <a:rPr lang="en-TR" smtClean="0"/>
              <a:t>10</a:t>
            </a:fld>
            <a:endParaRPr lang="en-TR"/>
          </a:p>
        </p:txBody>
      </p:sp>
    </p:spTree>
    <p:extLst>
      <p:ext uri="{BB962C8B-B14F-4D97-AF65-F5344CB8AC3E}">
        <p14:creationId xmlns:p14="http://schemas.microsoft.com/office/powerpoint/2010/main" val="4032093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74A7653-7862-0443-B71B-A52C628F4746}" type="slidenum">
              <a:rPr lang="en-TR" smtClean="0"/>
              <a:t>11</a:t>
            </a:fld>
            <a:endParaRPr lang="en-TR"/>
          </a:p>
        </p:txBody>
      </p:sp>
    </p:spTree>
    <p:extLst>
      <p:ext uri="{BB962C8B-B14F-4D97-AF65-F5344CB8AC3E}">
        <p14:creationId xmlns:p14="http://schemas.microsoft.com/office/powerpoint/2010/main" val="2359168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74A7653-7862-0443-B71B-A52C628F4746}" type="slidenum">
              <a:rPr lang="en-TR" smtClean="0"/>
              <a:t>12</a:t>
            </a:fld>
            <a:endParaRPr lang="en-TR"/>
          </a:p>
        </p:txBody>
      </p:sp>
    </p:spTree>
    <p:extLst>
      <p:ext uri="{BB962C8B-B14F-4D97-AF65-F5344CB8AC3E}">
        <p14:creationId xmlns:p14="http://schemas.microsoft.com/office/powerpoint/2010/main" val="2664960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6/7/23</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8183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6/7/23</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66209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6/7/23</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2356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6/7/23</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3444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6/7/23</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86481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6/7/23</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8060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6/7/23</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5029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6/7/23</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33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6/7/23</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73284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6/7/23</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11819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6/7/23</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4782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6/7/23</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95983768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9" r:id="rId4"/>
    <p:sldLayoutId id="2147483688" r:id="rId5"/>
    <p:sldLayoutId id="2147483687" r:id="rId6"/>
    <p:sldLayoutId id="2147483686"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10" Type="http://schemas.openxmlformats.org/officeDocument/2006/relationships/image" Target="../media/image13.jpg"/><Relationship Id="rId4" Type="http://schemas.openxmlformats.org/officeDocument/2006/relationships/image" Target="../media/image7.jpg"/><Relationship Id="rId9" Type="http://schemas.openxmlformats.org/officeDocument/2006/relationships/image" Target="../media/image1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EB882-B015-8CCD-361B-0C963B451A75}"/>
              </a:ext>
            </a:extLst>
          </p:cNvPr>
          <p:cNvSpPr>
            <a:spLocks noGrp="1"/>
          </p:cNvSpPr>
          <p:nvPr>
            <p:ph type="ctrTitle"/>
          </p:nvPr>
        </p:nvSpPr>
        <p:spPr>
          <a:xfrm>
            <a:off x="871870" y="749595"/>
            <a:ext cx="5645888" cy="3902149"/>
          </a:xfrm>
        </p:spPr>
        <p:txBody>
          <a:bodyPr anchor="t">
            <a:normAutofit fontScale="90000"/>
          </a:bodyPr>
          <a:lstStyle/>
          <a:p>
            <a:pPr algn="l"/>
            <a:r>
              <a:rPr lang="en-US" dirty="0"/>
              <a:t>C</a:t>
            </a:r>
            <a:r>
              <a:rPr lang="en-TR" dirty="0"/>
              <a:t>ar detectıon and brand RECOGNITION</a:t>
            </a:r>
          </a:p>
        </p:txBody>
      </p:sp>
      <p:sp>
        <p:nvSpPr>
          <p:cNvPr id="3" name="Subtitle 2">
            <a:extLst>
              <a:ext uri="{FF2B5EF4-FFF2-40B4-BE49-F238E27FC236}">
                <a16:creationId xmlns:a16="http://schemas.microsoft.com/office/drawing/2014/main" id="{294534CA-7DB6-02B6-058F-DE8E56623974}"/>
              </a:ext>
            </a:extLst>
          </p:cNvPr>
          <p:cNvSpPr>
            <a:spLocks noGrp="1"/>
          </p:cNvSpPr>
          <p:nvPr>
            <p:ph type="subTitle" idx="1"/>
          </p:nvPr>
        </p:nvSpPr>
        <p:spPr>
          <a:xfrm>
            <a:off x="871870" y="4651745"/>
            <a:ext cx="4890977" cy="999460"/>
          </a:xfrm>
        </p:spPr>
        <p:txBody>
          <a:bodyPr anchor="b">
            <a:normAutofit/>
          </a:bodyPr>
          <a:lstStyle/>
          <a:p>
            <a:pPr algn="l"/>
            <a:r>
              <a:rPr lang="en-TR" dirty="0"/>
              <a:t>Aras Güngöre</a:t>
            </a:r>
          </a:p>
        </p:txBody>
      </p:sp>
      <p:pic>
        <p:nvPicPr>
          <p:cNvPr id="4" name="Picture 3" descr="Light trail in front of a car">
            <a:extLst>
              <a:ext uri="{FF2B5EF4-FFF2-40B4-BE49-F238E27FC236}">
                <a16:creationId xmlns:a16="http://schemas.microsoft.com/office/drawing/2014/main" id="{1A4A63DA-6125-FB61-F3D5-179CC4554F31}"/>
              </a:ext>
            </a:extLst>
          </p:cNvPr>
          <p:cNvPicPr>
            <a:picLocks noChangeAspect="1"/>
          </p:cNvPicPr>
          <p:nvPr/>
        </p:nvPicPr>
        <p:blipFill rotWithShape="1">
          <a:blip r:embed="rId2"/>
          <a:srcRect l="20628" r="20834" b="-1"/>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13" name="Straight Connector 1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32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9103-7EE2-DC3E-7F67-F7FC864B2E44}"/>
              </a:ext>
            </a:extLst>
          </p:cNvPr>
          <p:cNvSpPr>
            <a:spLocks noGrp="1"/>
          </p:cNvSpPr>
          <p:nvPr>
            <p:ph type="title"/>
          </p:nvPr>
        </p:nvSpPr>
        <p:spPr/>
        <p:txBody>
          <a:bodyPr/>
          <a:lstStyle/>
          <a:p>
            <a:r>
              <a:rPr lang="en-TR" dirty="0"/>
              <a:t>traınıng</a:t>
            </a:r>
          </a:p>
        </p:txBody>
      </p:sp>
      <p:sp>
        <p:nvSpPr>
          <p:cNvPr id="3" name="Content Placeholder 2">
            <a:extLst>
              <a:ext uri="{FF2B5EF4-FFF2-40B4-BE49-F238E27FC236}">
                <a16:creationId xmlns:a16="http://schemas.microsoft.com/office/drawing/2014/main" id="{7981AD5A-CDF5-F339-56F2-C3863EA51532}"/>
              </a:ext>
            </a:extLst>
          </p:cNvPr>
          <p:cNvSpPr>
            <a:spLocks noGrp="1"/>
          </p:cNvSpPr>
          <p:nvPr>
            <p:ph idx="1"/>
          </p:nvPr>
        </p:nvSpPr>
        <p:spPr>
          <a:xfrm>
            <a:off x="711200" y="1743075"/>
            <a:ext cx="9906000" cy="4581524"/>
          </a:xfrm>
        </p:spPr>
        <p:txBody>
          <a:bodyPr/>
          <a:lstStyle/>
          <a:p>
            <a:r>
              <a:rPr lang="en-US" b="0" i="0" dirty="0">
                <a:solidFill>
                  <a:schemeClr val="tx1"/>
                </a:solidFill>
                <a:effectLst/>
                <a:latin typeface="Söhne"/>
              </a:rPr>
              <a:t>During the training phase, we use the combined training and testing sets from the Stanford Car Dataset to capture a higher performance and a wider variety of car models.</a:t>
            </a:r>
          </a:p>
          <a:p>
            <a:r>
              <a:rPr lang="en-US" dirty="0">
                <a:solidFill>
                  <a:schemeClr val="tx1"/>
                </a:solidFill>
                <a:latin typeface="Söhne"/>
              </a:rPr>
              <a:t>D</a:t>
            </a:r>
            <a:r>
              <a:rPr lang="en-US" b="0" i="0" dirty="0">
                <a:solidFill>
                  <a:schemeClr val="tx1"/>
                </a:solidFill>
                <a:effectLst/>
                <a:latin typeface="Söhne"/>
              </a:rPr>
              <a:t>ata augmentation techniques such as rotation, zooming, and horizontal/vertical shifts is used in preprocessing to increase the diversity of the training data and improve the model's ability to generalize.</a:t>
            </a:r>
          </a:p>
          <a:p>
            <a:r>
              <a:rPr lang="en-US" b="0" i="0" dirty="0">
                <a:solidFill>
                  <a:schemeClr val="tx1"/>
                </a:solidFill>
                <a:effectLst/>
                <a:latin typeface="Söhne"/>
              </a:rPr>
              <a:t>The model is trained using an Adam optimizer with a learning rate of 0.0001 and categorical cross-entropy as the loss function.</a:t>
            </a:r>
            <a:endParaRPr lang="en-US" dirty="0">
              <a:solidFill>
                <a:schemeClr val="tx1"/>
              </a:solidFill>
              <a:latin typeface="Söhne"/>
            </a:endParaRPr>
          </a:p>
          <a:p>
            <a:r>
              <a:rPr lang="en-US" b="0" i="0" dirty="0">
                <a:solidFill>
                  <a:schemeClr val="tx1"/>
                </a:solidFill>
                <a:effectLst/>
                <a:latin typeface="Söhne"/>
              </a:rPr>
              <a:t>This phase sees the model learn and refine its ability to recognize and classify car brands over a course of 10 epochs.</a:t>
            </a:r>
            <a:endParaRPr lang="en-TR" dirty="0">
              <a:solidFill>
                <a:schemeClr val="tx1"/>
              </a:solidFill>
            </a:endParaRPr>
          </a:p>
        </p:txBody>
      </p:sp>
    </p:spTree>
    <p:extLst>
      <p:ext uri="{BB962C8B-B14F-4D97-AF65-F5344CB8AC3E}">
        <p14:creationId xmlns:p14="http://schemas.microsoft.com/office/powerpoint/2010/main" val="3668126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9103-7EE2-DC3E-7F67-F7FC864B2E44}"/>
              </a:ext>
            </a:extLst>
          </p:cNvPr>
          <p:cNvSpPr>
            <a:spLocks noGrp="1"/>
          </p:cNvSpPr>
          <p:nvPr>
            <p:ph type="title"/>
          </p:nvPr>
        </p:nvSpPr>
        <p:spPr/>
        <p:txBody>
          <a:bodyPr/>
          <a:lstStyle/>
          <a:p>
            <a:r>
              <a:rPr lang="en-TR" dirty="0"/>
              <a:t>traınıng</a:t>
            </a:r>
          </a:p>
        </p:txBody>
      </p:sp>
      <p:pic>
        <p:nvPicPr>
          <p:cNvPr id="2052" name="Picture 4">
            <a:extLst>
              <a:ext uri="{FF2B5EF4-FFF2-40B4-BE49-F238E27FC236}">
                <a16:creationId xmlns:a16="http://schemas.microsoft.com/office/drawing/2014/main" id="{F816C83F-0660-F936-11CB-2334ABAD1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037" y="1542550"/>
            <a:ext cx="4680209" cy="478204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4F52974-9C79-EDB3-69D8-6EAFA172D0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147" y="1542550"/>
            <a:ext cx="4713418" cy="4782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235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9103-7EE2-DC3E-7F67-F7FC864B2E44}"/>
              </a:ext>
            </a:extLst>
          </p:cNvPr>
          <p:cNvSpPr>
            <a:spLocks noGrp="1"/>
          </p:cNvSpPr>
          <p:nvPr>
            <p:ph type="title"/>
          </p:nvPr>
        </p:nvSpPr>
        <p:spPr/>
        <p:txBody>
          <a:bodyPr/>
          <a:lstStyle/>
          <a:p>
            <a:r>
              <a:rPr lang="en-TR" dirty="0"/>
              <a:t>FINE-TUNING</a:t>
            </a:r>
          </a:p>
        </p:txBody>
      </p:sp>
      <p:sp>
        <p:nvSpPr>
          <p:cNvPr id="3" name="Content Placeholder 2">
            <a:extLst>
              <a:ext uri="{FF2B5EF4-FFF2-40B4-BE49-F238E27FC236}">
                <a16:creationId xmlns:a16="http://schemas.microsoft.com/office/drawing/2014/main" id="{7981AD5A-CDF5-F339-56F2-C3863EA51532}"/>
              </a:ext>
            </a:extLst>
          </p:cNvPr>
          <p:cNvSpPr>
            <a:spLocks noGrp="1"/>
          </p:cNvSpPr>
          <p:nvPr>
            <p:ph idx="1"/>
          </p:nvPr>
        </p:nvSpPr>
        <p:spPr>
          <a:xfrm>
            <a:off x="711200" y="1743075"/>
            <a:ext cx="6126922" cy="4581524"/>
          </a:xfrm>
        </p:spPr>
        <p:txBody>
          <a:bodyPr/>
          <a:lstStyle/>
          <a:p>
            <a:r>
              <a:rPr lang="en-US" b="0" i="0" dirty="0">
                <a:solidFill>
                  <a:schemeClr val="tx1"/>
                </a:solidFill>
                <a:effectLst/>
                <a:latin typeface="Söhne"/>
              </a:rPr>
              <a:t>To improve the model's predictive power, we executed a fine-tuning stage. </a:t>
            </a:r>
          </a:p>
          <a:p>
            <a:r>
              <a:rPr lang="en-US" b="0" i="0" dirty="0">
                <a:solidFill>
                  <a:schemeClr val="tx1"/>
                </a:solidFill>
                <a:effectLst/>
                <a:latin typeface="Söhne"/>
              </a:rPr>
              <a:t>Here, we unfreeze some of the upper layers of the </a:t>
            </a:r>
            <a:r>
              <a:rPr lang="en-US" b="0" i="0" dirty="0" err="1">
                <a:solidFill>
                  <a:schemeClr val="tx1"/>
                </a:solidFill>
                <a:effectLst/>
                <a:latin typeface="Söhne"/>
              </a:rPr>
              <a:t>ResNet</a:t>
            </a:r>
            <a:r>
              <a:rPr lang="en-US" b="0" i="0" dirty="0">
                <a:solidFill>
                  <a:schemeClr val="tx1"/>
                </a:solidFill>
                <a:effectLst/>
                <a:latin typeface="Söhne"/>
              </a:rPr>
              <a:t> model and retrain the model with a 10% reduced learning rate.</a:t>
            </a:r>
          </a:p>
          <a:p>
            <a:r>
              <a:rPr lang="en-US" b="0" i="0" dirty="0">
                <a:solidFill>
                  <a:schemeClr val="tx1"/>
                </a:solidFill>
                <a:effectLst/>
                <a:latin typeface="Söhne"/>
              </a:rPr>
              <a:t>This process is aimed at tailoring the model more closely to our specific task of car brand recognition.</a:t>
            </a:r>
            <a:endParaRPr lang="en-TR" dirty="0">
              <a:solidFill>
                <a:schemeClr val="tx1"/>
              </a:solidFill>
            </a:endParaRPr>
          </a:p>
        </p:txBody>
      </p:sp>
      <p:pic>
        <p:nvPicPr>
          <p:cNvPr id="7" name="Picture 6" descr="A screenshot of a computer program&#10;&#10;Description automatically generated with medium confidence">
            <a:extLst>
              <a:ext uri="{FF2B5EF4-FFF2-40B4-BE49-F238E27FC236}">
                <a16:creationId xmlns:a16="http://schemas.microsoft.com/office/drawing/2014/main" id="{FDFA9437-9132-2D05-FA19-BA6D5251D912}"/>
              </a:ext>
            </a:extLst>
          </p:cNvPr>
          <p:cNvPicPr>
            <a:picLocks noChangeAspect="1"/>
          </p:cNvPicPr>
          <p:nvPr/>
        </p:nvPicPr>
        <p:blipFill>
          <a:blip r:embed="rId3"/>
          <a:stretch>
            <a:fillRect/>
          </a:stretch>
        </p:blipFill>
        <p:spPr>
          <a:xfrm>
            <a:off x="6838122" y="1743075"/>
            <a:ext cx="5267243" cy="3372060"/>
          </a:xfrm>
          <a:prstGeom prst="rect">
            <a:avLst/>
          </a:prstGeom>
        </p:spPr>
      </p:pic>
    </p:spTree>
    <p:extLst>
      <p:ext uri="{BB962C8B-B14F-4D97-AF65-F5344CB8AC3E}">
        <p14:creationId xmlns:p14="http://schemas.microsoft.com/office/powerpoint/2010/main" val="3725713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9103-7EE2-DC3E-7F67-F7FC864B2E44}"/>
              </a:ext>
            </a:extLst>
          </p:cNvPr>
          <p:cNvSpPr>
            <a:spLocks noGrp="1"/>
          </p:cNvSpPr>
          <p:nvPr>
            <p:ph type="title"/>
          </p:nvPr>
        </p:nvSpPr>
        <p:spPr/>
        <p:txBody>
          <a:bodyPr/>
          <a:lstStyle/>
          <a:p>
            <a:r>
              <a:rPr lang="en-TR" dirty="0"/>
              <a:t>FINE-TUNING</a:t>
            </a:r>
          </a:p>
        </p:txBody>
      </p:sp>
      <p:sp>
        <p:nvSpPr>
          <p:cNvPr id="3" name="Content Placeholder 2">
            <a:extLst>
              <a:ext uri="{FF2B5EF4-FFF2-40B4-BE49-F238E27FC236}">
                <a16:creationId xmlns:a16="http://schemas.microsoft.com/office/drawing/2014/main" id="{7981AD5A-CDF5-F339-56F2-C3863EA51532}"/>
              </a:ext>
            </a:extLst>
          </p:cNvPr>
          <p:cNvSpPr>
            <a:spLocks noGrp="1"/>
          </p:cNvSpPr>
          <p:nvPr>
            <p:ph idx="1"/>
          </p:nvPr>
        </p:nvSpPr>
        <p:spPr>
          <a:xfrm>
            <a:off x="711200" y="1743075"/>
            <a:ext cx="9906000" cy="4581524"/>
          </a:xfrm>
        </p:spPr>
        <p:txBody>
          <a:bodyPr>
            <a:normAutofit fontScale="92500" lnSpcReduction="10000"/>
          </a:bodyPr>
          <a:lstStyle/>
          <a:p>
            <a:r>
              <a:rPr lang="en-US" b="0" i="0" dirty="0">
                <a:solidFill>
                  <a:schemeClr val="tx1"/>
                </a:solidFill>
                <a:effectLst/>
                <a:latin typeface="Söhne"/>
              </a:rPr>
              <a:t>The fine-tuned model is a Sequential model that consists of several layers, including the ResNet50 base model, max pooling layer, dropout layer, flatten layer, and two dense (fully connected) layers.</a:t>
            </a:r>
          </a:p>
          <a:p>
            <a:pPr algn="l"/>
            <a:r>
              <a:rPr lang="en-US" b="1" i="0" dirty="0">
                <a:solidFill>
                  <a:schemeClr val="tx1"/>
                </a:solidFill>
                <a:effectLst/>
                <a:latin typeface="Söhne"/>
              </a:rPr>
              <a:t>ResNet50 (Functional): </a:t>
            </a:r>
            <a:r>
              <a:rPr lang="en-US" b="0" i="0" dirty="0">
                <a:solidFill>
                  <a:schemeClr val="tx1"/>
                </a:solidFill>
                <a:effectLst/>
                <a:latin typeface="Söhne"/>
              </a:rPr>
              <a:t>This layer represents the ResNet50 base model, which has been pre-trained on a large dataset (ImageNet).</a:t>
            </a:r>
          </a:p>
          <a:p>
            <a:pPr algn="l"/>
            <a:r>
              <a:rPr lang="en-US" b="1" i="0" dirty="0">
                <a:solidFill>
                  <a:schemeClr val="tx1"/>
                </a:solidFill>
                <a:effectLst/>
                <a:latin typeface="Söhne"/>
              </a:rPr>
              <a:t>MaxPooling2D: </a:t>
            </a:r>
            <a:r>
              <a:rPr lang="en-US" b="0" i="0" dirty="0">
                <a:solidFill>
                  <a:schemeClr val="tx1"/>
                </a:solidFill>
                <a:effectLst/>
                <a:latin typeface="Söhne"/>
              </a:rPr>
              <a:t>This layer performs max pooling to </a:t>
            </a:r>
            <a:r>
              <a:rPr lang="en-US" b="0" i="0" dirty="0" err="1">
                <a:solidFill>
                  <a:schemeClr val="tx1"/>
                </a:solidFill>
                <a:effectLst/>
                <a:latin typeface="Söhne"/>
              </a:rPr>
              <a:t>downsample</a:t>
            </a:r>
            <a:r>
              <a:rPr lang="en-US" b="0" i="0" dirty="0">
                <a:solidFill>
                  <a:schemeClr val="tx1"/>
                </a:solidFill>
                <a:effectLst/>
                <a:latin typeface="Söhne"/>
              </a:rPr>
              <a:t> the feature map obtained from the ResNet50 base model.</a:t>
            </a:r>
          </a:p>
          <a:p>
            <a:pPr algn="l"/>
            <a:r>
              <a:rPr lang="en-US" b="1" i="0" dirty="0">
                <a:solidFill>
                  <a:schemeClr val="tx1"/>
                </a:solidFill>
                <a:effectLst/>
                <a:latin typeface="Söhne"/>
              </a:rPr>
              <a:t>Dropout: </a:t>
            </a:r>
            <a:r>
              <a:rPr lang="en-US" b="0" i="0" dirty="0">
                <a:solidFill>
                  <a:schemeClr val="tx1"/>
                </a:solidFill>
                <a:effectLst/>
                <a:latin typeface="Söhne"/>
              </a:rPr>
              <a:t>Dropout is a regularization technique that helps prevent overfitting by randomly dropping 20% of the neurons during training.</a:t>
            </a:r>
          </a:p>
          <a:p>
            <a:pPr algn="l"/>
            <a:r>
              <a:rPr lang="en-US" b="1" i="0" dirty="0">
                <a:solidFill>
                  <a:schemeClr val="tx1"/>
                </a:solidFill>
                <a:effectLst/>
                <a:latin typeface="Söhne"/>
              </a:rPr>
              <a:t>Flatten:</a:t>
            </a:r>
            <a:r>
              <a:rPr lang="en-US" b="0" i="0" dirty="0">
                <a:solidFill>
                  <a:schemeClr val="tx1"/>
                </a:solidFill>
                <a:effectLst/>
                <a:latin typeface="Söhne"/>
              </a:rPr>
              <a:t> This layer flattens the 4D feature map into a 1D vector.</a:t>
            </a:r>
          </a:p>
          <a:p>
            <a:pPr algn="l"/>
            <a:r>
              <a:rPr lang="en-US" b="1" i="0" dirty="0">
                <a:solidFill>
                  <a:schemeClr val="tx1"/>
                </a:solidFill>
                <a:effectLst/>
                <a:latin typeface="Söhne"/>
              </a:rPr>
              <a:t>Dense: </a:t>
            </a:r>
            <a:r>
              <a:rPr lang="en-US" b="0" i="0" dirty="0">
                <a:solidFill>
                  <a:schemeClr val="tx1"/>
                </a:solidFill>
                <a:effectLst/>
                <a:latin typeface="Söhne"/>
              </a:rPr>
              <a:t>First layer uses the </a:t>
            </a:r>
            <a:r>
              <a:rPr lang="en-US" b="0" i="0" dirty="0" err="1">
                <a:solidFill>
                  <a:schemeClr val="tx1"/>
                </a:solidFill>
                <a:effectLst/>
                <a:latin typeface="Söhne"/>
              </a:rPr>
              <a:t>ReLU</a:t>
            </a:r>
            <a:r>
              <a:rPr lang="en-US" b="0" i="0" dirty="0">
                <a:solidFill>
                  <a:schemeClr val="tx1"/>
                </a:solidFill>
                <a:effectLst/>
                <a:latin typeface="Söhne"/>
              </a:rPr>
              <a:t> activation function, second layer uses the </a:t>
            </a:r>
            <a:r>
              <a:rPr lang="en-US" b="0" i="0" dirty="0" err="1">
                <a:solidFill>
                  <a:schemeClr val="tx1"/>
                </a:solidFill>
                <a:effectLst/>
                <a:latin typeface="Söhne"/>
              </a:rPr>
              <a:t>softmax</a:t>
            </a:r>
            <a:r>
              <a:rPr lang="en-US" b="0" i="0" dirty="0">
                <a:solidFill>
                  <a:schemeClr val="tx1"/>
                </a:solidFill>
                <a:effectLst/>
                <a:latin typeface="Söhne"/>
              </a:rPr>
              <a:t> activation function to produce probabilities for each class.</a:t>
            </a:r>
          </a:p>
          <a:p>
            <a:pPr algn="l"/>
            <a:endParaRPr lang="en-US" b="0" i="0" dirty="0">
              <a:solidFill>
                <a:schemeClr val="tx1"/>
              </a:solidFill>
              <a:effectLst/>
              <a:latin typeface="Söhne"/>
            </a:endParaRPr>
          </a:p>
        </p:txBody>
      </p:sp>
    </p:spTree>
    <p:extLst>
      <p:ext uri="{BB962C8B-B14F-4D97-AF65-F5344CB8AC3E}">
        <p14:creationId xmlns:p14="http://schemas.microsoft.com/office/powerpoint/2010/main" val="12121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9103-7EE2-DC3E-7F67-F7FC864B2E44}"/>
              </a:ext>
            </a:extLst>
          </p:cNvPr>
          <p:cNvSpPr>
            <a:spLocks noGrp="1"/>
          </p:cNvSpPr>
          <p:nvPr>
            <p:ph type="title"/>
          </p:nvPr>
        </p:nvSpPr>
        <p:spPr/>
        <p:txBody>
          <a:bodyPr/>
          <a:lstStyle/>
          <a:p>
            <a:r>
              <a:rPr lang="en-TR" dirty="0"/>
              <a:t>FINE-TUNING</a:t>
            </a:r>
          </a:p>
        </p:txBody>
      </p:sp>
      <p:pic>
        <p:nvPicPr>
          <p:cNvPr id="3076" name="Picture 4">
            <a:extLst>
              <a:ext uri="{FF2B5EF4-FFF2-40B4-BE49-F238E27FC236}">
                <a16:creationId xmlns:a16="http://schemas.microsoft.com/office/drawing/2014/main" id="{77C066E9-17D5-AC14-A60B-CB2D4355C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380" y="1590838"/>
            <a:ext cx="4789714" cy="48939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80E94E-73B3-E72B-7A7D-7CF6B47E3D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926" y="1590838"/>
            <a:ext cx="4847604" cy="4918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359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9103-7EE2-DC3E-7F67-F7FC864B2E44}"/>
              </a:ext>
            </a:extLst>
          </p:cNvPr>
          <p:cNvSpPr>
            <a:spLocks noGrp="1"/>
          </p:cNvSpPr>
          <p:nvPr>
            <p:ph type="title"/>
          </p:nvPr>
        </p:nvSpPr>
        <p:spPr/>
        <p:txBody>
          <a:bodyPr/>
          <a:lstStyle/>
          <a:p>
            <a:r>
              <a:rPr lang="en-TR" dirty="0"/>
              <a:t>RESULTS</a:t>
            </a:r>
          </a:p>
        </p:txBody>
      </p:sp>
      <p:sp>
        <p:nvSpPr>
          <p:cNvPr id="3" name="Content Placeholder 2">
            <a:extLst>
              <a:ext uri="{FF2B5EF4-FFF2-40B4-BE49-F238E27FC236}">
                <a16:creationId xmlns:a16="http://schemas.microsoft.com/office/drawing/2014/main" id="{7981AD5A-CDF5-F339-56F2-C3863EA51532}"/>
              </a:ext>
            </a:extLst>
          </p:cNvPr>
          <p:cNvSpPr>
            <a:spLocks noGrp="1"/>
          </p:cNvSpPr>
          <p:nvPr>
            <p:ph idx="1"/>
          </p:nvPr>
        </p:nvSpPr>
        <p:spPr>
          <a:xfrm>
            <a:off x="711200" y="1743075"/>
            <a:ext cx="9906000" cy="4581524"/>
          </a:xfrm>
        </p:spPr>
        <p:txBody>
          <a:bodyPr/>
          <a:lstStyle/>
          <a:p>
            <a:r>
              <a:rPr lang="en-US" b="0" i="0" dirty="0">
                <a:solidFill>
                  <a:schemeClr val="tx1"/>
                </a:solidFill>
                <a:effectLst/>
                <a:latin typeface="Söhne"/>
              </a:rPr>
              <a:t>Our model produced impressive results, with accuracy improving consistently over epochs. The effectiveness of our model is demonstrated through its ability to accurately identify car brands from the Stanford Car Dataset.</a:t>
            </a:r>
            <a:endParaRPr lang="en-TR" dirty="0">
              <a:solidFill>
                <a:schemeClr val="tx1"/>
              </a:solidFill>
            </a:endParaRPr>
          </a:p>
        </p:txBody>
      </p:sp>
    </p:spTree>
    <p:extLst>
      <p:ext uri="{BB962C8B-B14F-4D97-AF65-F5344CB8AC3E}">
        <p14:creationId xmlns:p14="http://schemas.microsoft.com/office/powerpoint/2010/main" val="1759766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9103-7EE2-DC3E-7F67-F7FC864B2E44}"/>
              </a:ext>
            </a:extLst>
          </p:cNvPr>
          <p:cNvSpPr>
            <a:spLocks noGrp="1"/>
          </p:cNvSpPr>
          <p:nvPr>
            <p:ph type="title"/>
          </p:nvPr>
        </p:nvSpPr>
        <p:spPr/>
        <p:txBody>
          <a:bodyPr/>
          <a:lstStyle/>
          <a:p>
            <a:r>
              <a:rPr lang="en-TR" dirty="0"/>
              <a:t>RESULTS</a:t>
            </a:r>
          </a:p>
        </p:txBody>
      </p:sp>
      <p:pic>
        <p:nvPicPr>
          <p:cNvPr id="4098" name="Picture 2">
            <a:extLst>
              <a:ext uri="{FF2B5EF4-FFF2-40B4-BE49-F238E27FC236}">
                <a16:creationId xmlns:a16="http://schemas.microsoft.com/office/drawing/2014/main" id="{8752A36F-6D0D-1A10-FAE6-3A95ABC76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39" y="1838146"/>
            <a:ext cx="3398360" cy="21775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 shot of a computer program&#10;&#10;Description automatically generated with low confidence">
            <a:extLst>
              <a:ext uri="{FF2B5EF4-FFF2-40B4-BE49-F238E27FC236}">
                <a16:creationId xmlns:a16="http://schemas.microsoft.com/office/drawing/2014/main" id="{834261BB-95A3-C4D7-2FDD-A10F3D204948}"/>
              </a:ext>
            </a:extLst>
          </p:cNvPr>
          <p:cNvPicPr>
            <a:picLocks noChangeAspect="1"/>
          </p:cNvPicPr>
          <p:nvPr/>
        </p:nvPicPr>
        <p:blipFill>
          <a:blip r:embed="rId4"/>
          <a:stretch>
            <a:fillRect/>
          </a:stretch>
        </p:blipFill>
        <p:spPr>
          <a:xfrm>
            <a:off x="5382447" y="1915557"/>
            <a:ext cx="5870271" cy="1988317"/>
          </a:xfrm>
          <a:prstGeom prst="rect">
            <a:avLst/>
          </a:prstGeom>
        </p:spPr>
      </p:pic>
      <p:pic>
        <p:nvPicPr>
          <p:cNvPr id="4100" name="Picture 4">
            <a:extLst>
              <a:ext uri="{FF2B5EF4-FFF2-40B4-BE49-F238E27FC236}">
                <a16:creationId xmlns:a16="http://schemas.microsoft.com/office/drawing/2014/main" id="{A849DA7E-E05B-7773-34AB-0416DEC5F0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283" y="4302389"/>
            <a:ext cx="3398358" cy="21313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screen shot of a computer program&#10;&#10;Description automatically generated with low confidence">
            <a:extLst>
              <a:ext uri="{FF2B5EF4-FFF2-40B4-BE49-F238E27FC236}">
                <a16:creationId xmlns:a16="http://schemas.microsoft.com/office/drawing/2014/main" id="{62A35FCD-323B-D5C1-F0B6-CD43E3227708}"/>
              </a:ext>
            </a:extLst>
          </p:cNvPr>
          <p:cNvPicPr>
            <a:picLocks noChangeAspect="1"/>
          </p:cNvPicPr>
          <p:nvPr/>
        </p:nvPicPr>
        <p:blipFill>
          <a:blip r:embed="rId6"/>
          <a:stretch>
            <a:fillRect/>
          </a:stretch>
        </p:blipFill>
        <p:spPr>
          <a:xfrm>
            <a:off x="5382446" y="4465947"/>
            <a:ext cx="5870271" cy="1909224"/>
          </a:xfrm>
          <a:prstGeom prst="rect">
            <a:avLst/>
          </a:prstGeom>
        </p:spPr>
      </p:pic>
      <p:sp>
        <p:nvSpPr>
          <p:cNvPr id="10" name="Right Arrow 9">
            <a:extLst>
              <a:ext uri="{FF2B5EF4-FFF2-40B4-BE49-F238E27FC236}">
                <a16:creationId xmlns:a16="http://schemas.microsoft.com/office/drawing/2014/main" id="{D1471894-4983-4A79-383A-B00540680FEE}"/>
              </a:ext>
            </a:extLst>
          </p:cNvPr>
          <p:cNvSpPr/>
          <p:nvPr/>
        </p:nvSpPr>
        <p:spPr>
          <a:xfrm>
            <a:off x="4456176" y="2743655"/>
            <a:ext cx="853527" cy="3665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1" name="Right Arrow 10">
            <a:extLst>
              <a:ext uri="{FF2B5EF4-FFF2-40B4-BE49-F238E27FC236}">
                <a16:creationId xmlns:a16="http://schemas.microsoft.com/office/drawing/2014/main" id="{54BDAB36-01FE-52A4-E521-333053A863D7}"/>
              </a:ext>
            </a:extLst>
          </p:cNvPr>
          <p:cNvSpPr/>
          <p:nvPr/>
        </p:nvSpPr>
        <p:spPr>
          <a:xfrm>
            <a:off x="4433280" y="5184801"/>
            <a:ext cx="853527" cy="3665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Tree>
    <p:extLst>
      <p:ext uri="{BB962C8B-B14F-4D97-AF65-F5344CB8AC3E}">
        <p14:creationId xmlns:p14="http://schemas.microsoft.com/office/powerpoint/2010/main" val="3361972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9103-7EE2-DC3E-7F67-F7FC864B2E44}"/>
              </a:ext>
            </a:extLst>
          </p:cNvPr>
          <p:cNvSpPr>
            <a:spLocks noGrp="1"/>
          </p:cNvSpPr>
          <p:nvPr>
            <p:ph type="title"/>
          </p:nvPr>
        </p:nvSpPr>
        <p:spPr/>
        <p:txBody>
          <a:bodyPr/>
          <a:lstStyle/>
          <a:p>
            <a:r>
              <a:rPr lang="en-US" dirty="0"/>
              <a:t>P</a:t>
            </a:r>
            <a:r>
              <a:rPr lang="en-TR" dirty="0"/>
              <a:t>erformance metrıcs</a:t>
            </a:r>
          </a:p>
        </p:txBody>
      </p:sp>
      <p:sp>
        <p:nvSpPr>
          <p:cNvPr id="3" name="Content Placeholder 2">
            <a:extLst>
              <a:ext uri="{FF2B5EF4-FFF2-40B4-BE49-F238E27FC236}">
                <a16:creationId xmlns:a16="http://schemas.microsoft.com/office/drawing/2014/main" id="{7981AD5A-CDF5-F339-56F2-C3863EA51532}"/>
              </a:ext>
            </a:extLst>
          </p:cNvPr>
          <p:cNvSpPr>
            <a:spLocks noGrp="1"/>
          </p:cNvSpPr>
          <p:nvPr>
            <p:ph idx="1"/>
          </p:nvPr>
        </p:nvSpPr>
        <p:spPr>
          <a:xfrm>
            <a:off x="711200" y="1743075"/>
            <a:ext cx="9906000" cy="4581524"/>
          </a:xfrm>
        </p:spPr>
        <p:txBody>
          <a:bodyPr>
            <a:normAutofit/>
          </a:bodyPr>
          <a:lstStyle/>
          <a:p>
            <a:r>
              <a:rPr lang="en-US" b="0" i="0" dirty="0">
                <a:solidFill>
                  <a:schemeClr val="tx1"/>
                </a:solidFill>
                <a:effectLst/>
                <a:latin typeface="Söhne"/>
              </a:rPr>
              <a:t>To assess the performance of our model, we utilize a confusion matrix. The confusion matrix provides a detailed breakdown of the model's predictions and actual labels. This evaluation metric gives us insights into how well our model is able to classify different car brands.</a:t>
            </a:r>
          </a:p>
          <a:p>
            <a:pPr algn="l"/>
            <a:r>
              <a:rPr lang="en-US" b="0" i="0" dirty="0">
                <a:solidFill>
                  <a:schemeClr val="tx1"/>
                </a:solidFill>
                <a:effectLst/>
                <a:latin typeface="Söhne"/>
              </a:rPr>
              <a:t>In addition to the confusion matrix, we calculate precision, recall, and F1-score for each car brand. Precision measures the accuracy of positive predictions, recall measures the coverage of actual positives, and F1-score balances both precision and recall. By examining these metrics, we gain a comprehensive understanding of the model's performance in terms of both accuracy and class-specific measures.</a:t>
            </a:r>
          </a:p>
        </p:txBody>
      </p:sp>
    </p:spTree>
    <p:extLst>
      <p:ext uri="{BB962C8B-B14F-4D97-AF65-F5344CB8AC3E}">
        <p14:creationId xmlns:p14="http://schemas.microsoft.com/office/powerpoint/2010/main" val="355267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9103-7EE2-DC3E-7F67-F7FC864B2E44}"/>
              </a:ext>
            </a:extLst>
          </p:cNvPr>
          <p:cNvSpPr>
            <a:spLocks noGrp="1"/>
          </p:cNvSpPr>
          <p:nvPr>
            <p:ph type="title"/>
          </p:nvPr>
        </p:nvSpPr>
        <p:spPr>
          <a:xfrm>
            <a:off x="1143000" y="150583"/>
            <a:ext cx="9906000" cy="1382156"/>
          </a:xfrm>
        </p:spPr>
        <p:txBody>
          <a:bodyPr/>
          <a:lstStyle/>
          <a:p>
            <a:r>
              <a:rPr lang="en-US" dirty="0"/>
              <a:t>P</a:t>
            </a:r>
            <a:r>
              <a:rPr lang="en-TR" dirty="0"/>
              <a:t>erformance metrıcs</a:t>
            </a:r>
          </a:p>
        </p:txBody>
      </p:sp>
      <p:pic>
        <p:nvPicPr>
          <p:cNvPr id="4" name="Picture 3" descr="A screenshot of a computer&#10;&#10;Description automatically generated with medium confidence">
            <a:extLst>
              <a:ext uri="{FF2B5EF4-FFF2-40B4-BE49-F238E27FC236}">
                <a16:creationId xmlns:a16="http://schemas.microsoft.com/office/drawing/2014/main" id="{39326635-4FE4-A715-743D-2E093E00F81A}"/>
              </a:ext>
            </a:extLst>
          </p:cNvPr>
          <p:cNvPicPr>
            <a:picLocks noChangeAspect="1"/>
          </p:cNvPicPr>
          <p:nvPr/>
        </p:nvPicPr>
        <p:blipFill>
          <a:blip r:embed="rId3"/>
          <a:stretch>
            <a:fillRect/>
          </a:stretch>
        </p:blipFill>
        <p:spPr>
          <a:xfrm>
            <a:off x="526460" y="1308125"/>
            <a:ext cx="11139080" cy="5191474"/>
          </a:xfrm>
          <a:prstGeom prst="rect">
            <a:avLst/>
          </a:prstGeom>
        </p:spPr>
      </p:pic>
    </p:spTree>
    <p:extLst>
      <p:ext uri="{BB962C8B-B14F-4D97-AF65-F5344CB8AC3E}">
        <p14:creationId xmlns:p14="http://schemas.microsoft.com/office/powerpoint/2010/main" val="233385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9103-7EE2-DC3E-7F67-F7FC864B2E44}"/>
              </a:ext>
            </a:extLst>
          </p:cNvPr>
          <p:cNvSpPr>
            <a:spLocks noGrp="1"/>
          </p:cNvSpPr>
          <p:nvPr>
            <p:ph type="title"/>
          </p:nvPr>
        </p:nvSpPr>
        <p:spPr>
          <a:xfrm>
            <a:off x="1143000" y="186612"/>
            <a:ext cx="9906000" cy="1382156"/>
          </a:xfrm>
        </p:spPr>
        <p:txBody>
          <a:bodyPr/>
          <a:lstStyle/>
          <a:p>
            <a:r>
              <a:rPr lang="en-US" dirty="0"/>
              <a:t>P</a:t>
            </a:r>
            <a:r>
              <a:rPr lang="en-TR" dirty="0"/>
              <a:t>erformance metrıcs</a:t>
            </a:r>
          </a:p>
        </p:txBody>
      </p:sp>
      <p:pic>
        <p:nvPicPr>
          <p:cNvPr id="4098" name="Picture 2">
            <a:extLst>
              <a:ext uri="{FF2B5EF4-FFF2-40B4-BE49-F238E27FC236}">
                <a16:creationId xmlns:a16="http://schemas.microsoft.com/office/drawing/2014/main" id="{EE4FDD95-0B7D-7EC3-EDF5-2923B87D7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851" y="1158422"/>
            <a:ext cx="5253639" cy="5699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7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2D4EAD-EF64-628E-4870-972831639E6A}"/>
              </a:ext>
            </a:extLst>
          </p:cNvPr>
          <p:cNvSpPr>
            <a:spLocks noGrp="1"/>
          </p:cNvSpPr>
          <p:nvPr>
            <p:ph type="title"/>
          </p:nvPr>
        </p:nvSpPr>
        <p:spPr>
          <a:xfrm>
            <a:off x="5146159" y="685800"/>
            <a:ext cx="6238688" cy="1382233"/>
          </a:xfrm>
        </p:spPr>
        <p:txBody>
          <a:bodyPr>
            <a:normAutofit/>
          </a:bodyPr>
          <a:lstStyle/>
          <a:p>
            <a:r>
              <a:rPr lang="en-US" dirty="0" err="1"/>
              <a:t>ıntroductıon</a:t>
            </a:r>
            <a:endParaRPr lang="en-TR" dirty="0"/>
          </a:p>
        </p:txBody>
      </p:sp>
      <p:pic>
        <p:nvPicPr>
          <p:cNvPr id="5" name="Picture 4" descr="Long exposure of lights">
            <a:extLst>
              <a:ext uri="{FF2B5EF4-FFF2-40B4-BE49-F238E27FC236}">
                <a16:creationId xmlns:a16="http://schemas.microsoft.com/office/drawing/2014/main" id="{6E33326D-2AD9-2892-0EA9-1BC0BD097EBA}"/>
              </a:ext>
            </a:extLst>
          </p:cNvPr>
          <p:cNvPicPr>
            <a:picLocks noChangeAspect="1"/>
          </p:cNvPicPr>
          <p:nvPr/>
        </p:nvPicPr>
        <p:blipFill rotWithShape="1">
          <a:blip r:embed="rId2"/>
          <a:srcRect l="33530" r="18247"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4F80C6C1-E30B-47E5-953B-49E7D9912BC4}"/>
              </a:ext>
            </a:extLst>
          </p:cNvPr>
          <p:cNvSpPr>
            <a:spLocks noGrp="1"/>
          </p:cNvSpPr>
          <p:nvPr>
            <p:ph idx="1"/>
          </p:nvPr>
        </p:nvSpPr>
        <p:spPr>
          <a:xfrm>
            <a:off x="5146158" y="2301949"/>
            <a:ext cx="6238687" cy="4022650"/>
          </a:xfrm>
        </p:spPr>
        <p:txBody>
          <a:bodyPr>
            <a:normAutofit/>
          </a:bodyPr>
          <a:lstStyle/>
          <a:p>
            <a:pPr>
              <a:lnSpc>
                <a:spcPct val="90000"/>
              </a:lnSpc>
            </a:pPr>
            <a:r>
              <a:rPr lang="en-US" b="0" i="0" dirty="0">
                <a:effectLst/>
                <a:latin typeface="Söhne"/>
              </a:rPr>
              <a:t>Aim of this project is to build a robust and accurate machine learning model capable of identifying car brands from digital images.</a:t>
            </a:r>
          </a:p>
          <a:p>
            <a:pPr>
              <a:lnSpc>
                <a:spcPct val="90000"/>
              </a:lnSpc>
            </a:pPr>
            <a:r>
              <a:rPr lang="en-US" b="0" i="0" dirty="0">
                <a:effectLst/>
                <a:latin typeface="Söhne"/>
              </a:rPr>
              <a:t>Utilizing convolutional neural networks, specifically the ResNet50 architecture, we process, learn, and predict car brands. </a:t>
            </a:r>
          </a:p>
          <a:p>
            <a:pPr>
              <a:lnSpc>
                <a:spcPct val="90000"/>
              </a:lnSpc>
            </a:pPr>
            <a:r>
              <a:rPr lang="en-US" b="0" i="0" dirty="0">
                <a:effectLst/>
                <a:latin typeface="Söhne"/>
              </a:rPr>
              <a:t>The ResNet50 model, pre-trained on the ImageNet dataset, provides a strong basis for recognizing complex image features, aiding in the accurate classification of car brands.</a:t>
            </a:r>
            <a:endParaRPr lang="en-TR" dirty="0"/>
          </a:p>
        </p:txBody>
      </p:sp>
      <p:cxnSp>
        <p:nvCxnSpPr>
          <p:cNvPr id="11" name="Straight Connector 10">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714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9103-7EE2-DC3E-7F67-F7FC864B2E44}"/>
              </a:ext>
            </a:extLst>
          </p:cNvPr>
          <p:cNvSpPr>
            <a:spLocks noGrp="1"/>
          </p:cNvSpPr>
          <p:nvPr>
            <p:ph type="title"/>
          </p:nvPr>
        </p:nvSpPr>
        <p:spPr>
          <a:xfrm>
            <a:off x="1143000" y="186612"/>
            <a:ext cx="9906000" cy="1382156"/>
          </a:xfrm>
        </p:spPr>
        <p:txBody>
          <a:bodyPr/>
          <a:lstStyle/>
          <a:p>
            <a:r>
              <a:rPr lang="en-US" dirty="0"/>
              <a:t>P</a:t>
            </a:r>
            <a:r>
              <a:rPr lang="en-TR" dirty="0"/>
              <a:t>erformance metrıcs</a:t>
            </a:r>
          </a:p>
        </p:txBody>
      </p:sp>
      <p:pic>
        <p:nvPicPr>
          <p:cNvPr id="1026" name="Picture 2">
            <a:extLst>
              <a:ext uri="{FF2B5EF4-FFF2-40B4-BE49-F238E27FC236}">
                <a16:creationId xmlns:a16="http://schemas.microsoft.com/office/drawing/2014/main" id="{AD0E5472-E819-E1BA-F99C-E266AD768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787" y="1200027"/>
            <a:ext cx="6842425" cy="19330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78033D0-A9B1-3F24-F992-8CD198F623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787" y="3062084"/>
            <a:ext cx="6842425" cy="19330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3D06B50-80EF-15B8-AA49-0A10413FC4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4787" y="4921836"/>
            <a:ext cx="6842425" cy="193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36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2D4EAD-EF64-628E-4870-972831639E6A}"/>
              </a:ext>
            </a:extLst>
          </p:cNvPr>
          <p:cNvSpPr>
            <a:spLocks noGrp="1"/>
          </p:cNvSpPr>
          <p:nvPr>
            <p:ph type="title"/>
          </p:nvPr>
        </p:nvSpPr>
        <p:spPr>
          <a:xfrm>
            <a:off x="5146159" y="685800"/>
            <a:ext cx="6238688" cy="1382233"/>
          </a:xfrm>
        </p:spPr>
        <p:txBody>
          <a:bodyPr>
            <a:normAutofit/>
          </a:bodyPr>
          <a:lstStyle/>
          <a:p>
            <a:r>
              <a:rPr lang="en-US" dirty="0"/>
              <a:t>MOTIVATION</a:t>
            </a:r>
            <a:endParaRPr lang="en-TR" dirty="0"/>
          </a:p>
        </p:txBody>
      </p:sp>
      <p:pic>
        <p:nvPicPr>
          <p:cNvPr id="5" name="Picture 4" descr="Large car car park from above">
            <a:extLst>
              <a:ext uri="{FF2B5EF4-FFF2-40B4-BE49-F238E27FC236}">
                <a16:creationId xmlns:a16="http://schemas.microsoft.com/office/drawing/2014/main" id="{2F5DC162-9EC9-FEA6-2E95-117931CAA4C9}"/>
              </a:ext>
            </a:extLst>
          </p:cNvPr>
          <p:cNvPicPr>
            <a:picLocks noChangeAspect="1"/>
          </p:cNvPicPr>
          <p:nvPr/>
        </p:nvPicPr>
        <p:blipFill rotWithShape="1">
          <a:blip r:embed="rId2"/>
          <a:srcRect l="9906" r="42049" b="-1"/>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4F80C6C1-E30B-47E5-953B-49E7D9912BC4}"/>
              </a:ext>
            </a:extLst>
          </p:cNvPr>
          <p:cNvSpPr>
            <a:spLocks noGrp="1"/>
          </p:cNvSpPr>
          <p:nvPr>
            <p:ph idx="1"/>
          </p:nvPr>
        </p:nvSpPr>
        <p:spPr>
          <a:xfrm>
            <a:off x="5146158" y="2301949"/>
            <a:ext cx="6238687" cy="4022650"/>
          </a:xfrm>
        </p:spPr>
        <p:txBody>
          <a:bodyPr>
            <a:normAutofit/>
          </a:bodyPr>
          <a:lstStyle/>
          <a:p>
            <a:r>
              <a:rPr lang="en-US" b="0" i="0">
                <a:effectLst/>
                <a:latin typeface="Söhne"/>
              </a:rPr>
              <a:t>With the increasing number of vehicles on the roads, managing traffic and maintaining law and order has become more complex.</a:t>
            </a:r>
          </a:p>
          <a:p>
            <a:r>
              <a:rPr lang="en-US" b="0" i="0">
                <a:effectLst/>
                <a:latin typeface="Söhne"/>
              </a:rPr>
              <a:t>Automated car brand recognition systems can play a crucial role in modernizing and improving the efficiency of these tasks.</a:t>
            </a:r>
          </a:p>
          <a:p>
            <a:r>
              <a:rPr lang="en-US" b="0" i="0">
                <a:effectLst/>
                <a:latin typeface="Söhne"/>
              </a:rPr>
              <a:t>The project aims to develop a robust and accurate car brand recognition model that can contribute to traffic management, surveillance, security, and law enforcement.</a:t>
            </a:r>
            <a:endParaRPr lang="en-TR"/>
          </a:p>
        </p:txBody>
      </p:sp>
      <p:cxnSp>
        <p:nvCxnSpPr>
          <p:cNvPr id="11" name="Straight Connector 10">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7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9103-7EE2-DC3E-7F67-F7FC864B2E44}"/>
              </a:ext>
            </a:extLst>
          </p:cNvPr>
          <p:cNvSpPr>
            <a:spLocks noGrp="1"/>
          </p:cNvSpPr>
          <p:nvPr>
            <p:ph type="title"/>
          </p:nvPr>
        </p:nvSpPr>
        <p:spPr/>
        <p:txBody>
          <a:bodyPr/>
          <a:lstStyle/>
          <a:p>
            <a:r>
              <a:rPr lang="en-TR" dirty="0"/>
              <a:t>OVERALL DIAGRAM</a:t>
            </a:r>
          </a:p>
        </p:txBody>
      </p:sp>
      <p:pic>
        <p:nvPicPr>
          <p:cNvPr id="6" name="Picture 5" descr="A picture containing screenshot, text, font, circle&#10;&#10;Description automatically generated">
            <a:extLst>
              <a:ext uri="{FF2B5EF4-FFF2-40B4-BE49-F238E27FC236}">
                <a16:creationId xmlns:a16="http://schemas.microsoft.com/office/drawing/2014/main" id="{C722F05F-467C-4360-5FA9-5DF648DD97DA}"/>
              </a:ext>
            </a:extLst>
          </p:cNvPr>
          <p:cNvPicPr>
            <a:picLocks noChangeAspect="1"/>
          </p:cNvPicPr>
          <p:nvPr/>
        </p:nvPicPr>
        <p:blipFill>
          <a:blip r:embed="rId3"/>
          <a:stretch>
            <a:fillRect/>
          </a:stretch>
        </p:blipFill>
        <p:spPr>
          <a:xfrm>
            <a:off x="515202" y="2611229"/>
            <a:ext cx="11161596" cy="2855292"/>
          </a:xfrm>
          <a:prstGeom prst="rect">
            <a:avLst/>
          </a:prstGeom>
        </p:spPr>
      </p:pic>
    </p:spTree>
    <p:extLst>
      <p:ext uri="{BB962C8B-B14F-4D97-AF65-F5344CB8AC3E}">
        <p14:creationId xmlns:p14="http://schemas.microsoft.com/office/powerpoint/2010/main" val="175348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9103-7EE2-DC3E-7F67-F7FC864B2E44}"/>
              </a:ext>
            </a:extLst>
          </p:cNvPr>
          <p:cNvSpPr>
            <a:spLocks noGrp="1"/>
          </p:cNvSpPr>
          <p:nvPr>
            <p:ph type="title"/>
          </p:nvPr>
        </p:nvSpPr>
        <p:spPr/>
        <p:txBody>
          <a:bodyPr/>
          <a:lstStyle/>
          <a:p>
            <a:r>
              <a:rPr lang="en-TR" dirty="0"/>
              <a:t>dataset</a:t>
            </a:r>
          </a:p>
        </p:txBody>
      </p:sp>
      <p:sp>
        <p:nvSpPr>
          <p:cNvPr id="3" name="Content Placeholder 2">
            <a:extLst>
              <a:ext uri="{FF2B5EF4-FFF2-40B4-BE49-F238E27FC236}">
                <a16:creationId xmlns:a16="http://schemas.microsoft.com/office/drawing/2014/main" id="{7981AD5A-CDF5-F339-56F2-C3863EA51532}"/>
              </a:ext>
            </a:extLst>
          </p:cNvPr>
          <p:cNvSpPr>
            <a:spLocks noGrp="1"/>
          </p:cNvSpPr>
          <p:nvPr>
            <p:ph idx="1"/>
          </p:nvPr>
        </p:nvSpPr>
        <p:spPr>
          <a:xfrm>
            <a:off x="711200" y="1743075"/>
            <a:ext cx="9906000" cy="4581524"/>
          </a:xfrm>
        </p:spPr>
        <p:txBody>
          <a:bodyPr/>
          <a:lstStyle/>
          <a:p>
            <a:r>
              <a:rPr lang="en-US" b="0" i="0" dirty="0">
                <a:solidFill>
                  <a:schemeClr val="tx1"/>
                </a:solidFill>
                <a:effectLst/>
                <a:latin typeface="Söhne"/>
              </a:rPr>
              <a:t>Our foundation is the Stanford Car Dataset, which consists of over 16,000 images representing 196 classes of cars.</a:t>
            </a:r>
          </a:p>
          <a:p>
            <a:r>
              <a:rPr lang="en-US" b="0" i="0" dirty="0">
                <a:solidFill>
                  <a:schemeClr val="tx1"/>
                </a:solidFill>
                <a:effectLst/>
                <a:latin typeface="Söhne"/>
              </a:rPr>
              <a:t>With 8,144 training images and 8,041 testing images, this dataset offers an almost equal representation of each car class in both training and testing sets, ensuring a balanced learning environment for our model.</a:t>
            </a:r>
            <a:endParaRPr lang="en-TR" dirty="0">
              <a:solidFill>
                <a:schemeClr val="tx1"/>
              </a:solidFill>
            </a:endParaRPr>
          </a:p>
        </p:txBody>
      </p:sp>
      <p:pic>
        <p:nvPicPr>
          <p:cNvPr id="6146" name="Picture 2" descr="Stanford Cars Dataset | Kaggle">
            <a:extLst>
              <a:ext uri="{FF2B5EF4-FFF2-40B4-BE49-F238E27FC236}">
                <a16:creationId xmlns:a16="http://schemas.microsoft.com/office/drawing/2014/main" id="{A2723D28-0355-B431-5116-D65095F87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4033838"/>
            <a:ext cx="10880055" cy="2290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33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9103-7EE2-DC3E-7F67-F7FC864B2E44}"/>
              </a:ext>
            </a:extLst>
          </p:cNvPr>
          <p:cNvSpPr>
            <a:spLocks noGrp="1"/>
          </p:cNvSpPr>
          <p:nvPr>
            <p:ph type="title"/>
          </p:nvPr>
        </p:nvSpPr>
        <p:spPr/>
        <p:txBody>
          <a:bodyPr/>
          <a:lstStyle/>
          <a:p>
            <a:r>
              <a:rPr lang="en-TR" dirty="0"/>
              <a:t>dataset</a:t>
            </a:r>
          </a:p>
        </p:txBody>
      </p:sp>
      <p:pic>
        <p:nvPicPr>
          <p:cNvPr id="13" name="Picture 12" descr="A silver sports car parked in front of a building&#10;&#10;Description automatically generated with medium confidence">
            <a:extLst>
              <a:ext uri="{FF2B5EF4-FFF2-40B4-BE49-F238E27FC236}">
                <a16:creationId xmlns:a16="http://schemas.microsoft.com/office/drawing/2014/main" id="{9FBFB69B-13E5-2208-534E-DD28514DC971}"/>
              </a:ext>
            </a:extLst>
          </p:cNvPr>
          <p:cNvPicPr>
            <a:picLocks noChangeAspect="1"/>
          </p:cNvPicPr>
          <p:nvPr/>
        </p:nvPicPr>
        <p:blipFill>
          <a:blip r:embed="rId3"/>
          <a:stretch>
            <a:fillRect/>
          </a:stretch>
        </p:blipFill>
        <p:spPr>
          <a:xfrm>
            <a:off x="205526" y="2495177"/>
            <a:ext cx="1844860" cy="1151927"/>
          </a:xfrm>
          <a:prstGeom prst="rect">
            <a:avLst/>
          </a:prstGeom>
        </p:spPr>
      </p:pic>
      <p:sp>
        <p:nvSpPr>
          <p:cNvPr id="16" name="TextBox 15">
            <a:extLst>
              <a:ext uri="{FF2B5EF4-FFF2-40B4-BE49-F238E27FC236}">
                <a16:creationId xmlns:a16="http://schemas.microsoft.com/office/drawing/2014/main" id="{499F36C4-160E-8371-31C0-D7B35C8C7AE3}"/>
              </a:ext>
            </a:extLst>
          </p:cNvPr>
          <p:cNvSpPr txBox="1"/>
          <p:nvPr/>
        </p:nvSpPr>
        <p:spPr>
          <a:xfrm>
            <a:off x="1143001" y="3956179"/>
            <a:ext cx="2887824" cy="369332"/>
          </a:xfrm>
          <a:prstGeom prst="rect">
            <a:avLst/>
          </a:prstGeom>
          <a:noFill/>
        </p:spPr>
        <p:txBody>
          <a:bodyPr wrap="square" rtlCol="0">
            <a:spAutoFit/>
          </a:bodyPr>
          <a:lstStyle/>
          <a:p>
            <a:pPr algn="ctr"/>
            <a:r>
              <a:rPr lang="en-US" dirty="0"/>
              <a:t>Audi R8 Coupe 2012</a:t>
            </a:r>
            <a:endParaRPr lang="en-TR" dirty="0"/>
          </a:p>
        </p:txBody>
      </p:sp>
      <p:pic>
        <p:nvPicPr>
          <p:cNvPr id="18" name="Picture 17" descr="A red car parked on a concrete surface&#10;&#10;Description automatically generated with low confidence">
            <a:extLst>
              <a:ext uri="{FF2B5EF4-FFF2-40B4-BE49-F238E27FC236}">
                <a16:creationId xmlns:a16="http://schemas.microsoft.com/office/drawing/2014/main" id="{A3F27851-8D45-8976-CE60-AB6390505565}"/>
              </a:ext>
            </a:extLst>
          </p:cNvPr>
          <p:cNvPicPr>
            <a:picLocks noChangeAspect="1"/>
          </p:cNvPicPr>
          <p:nvPr/>
        </p:nvPicPr>
        <p:blipFill>
          <a:blip r:embed="rId4"/>
          <a:stretch>
            <a:fillRect/>
          </a:stretch>
        </p:blipFill>
        <p:spPr>
          <a:xfrm>
            <a:off x="7275283" y="2596172"/>
            <a:ext cx="2249782" cy="1071154"/>
          </a:xfrm>
          <a:prstGeom prst="rect">
            <a:avLst/>
          </a:prstGeom>
        </p:spPr>
      </p:pic>
      <p:sp>
        <p:nvSpPr>
          <p:cNvPr id="19" name="TextBox 18">
            <a:extLst>
              <a:ext uri="{FF2B5EF4-FFF2-40B4-BE49-F238E27FC236}">
                <a16:creationId xmlns:a16="http://schemas.microsoft.com/office/drawing/2014/main" id="{1453512F-BC84-3F69-C89C-FA69A02DE460}"/>
              </a:ext>
            </a:extLst>
          </p:cNvPr>
          <p:cNvSpPr txBox="1"/>
          <p:nvPr/>
        </p:nvSpPr>
        <p:spPr>
          <a:xfrm>
            <a:off x="8187287" y="3932409"/>
            <a:ext cx="2441694" cy="369332"/>
          </a:xfrm>
          <a:prstGeom prst="rect">
            <a:avLst/>
          </a:prstGeom>
          <a:noFill/>
        </p:spPr>
        <p:txBody>
          <a:bodyPr wrap="none" rtlCol="0">
            <a:spAutoFit/>
          </a:bodyPr>
          <a:lstStyle/>
          <a:p>
            <a:r>
              <a:rPr lang="en-US" dirty="0"/>
              <a:t>BMW 3 Series Sedan 2012</a:t>
            </a:r>
            <a:endParaRPr lang="en-TR" dirty="0"/>
          </a:p>
        </p:txBody>
      </p:sp>
      <p:pic>
        <p:nvPicPr>
          <p:cNvPr id="21" name="Picture 20" descr="A silver sports car with a white background&#10;&#10;Description automatically generated with low confidence">
            <a:extLst>
              <a:ext uri="{FF2B5EF4-FFF2-40B4-BE49-F238E27FC236}">
                <a16:creationId xmlns:a16="http://schemas.microsoft.com/office/drawing/2014/main" id="{45E34CD7-D435-63A1-654E-B58EF28B08C6}"/>
              </a:ext>
            </a:extLst>
          </p:cNvPr>
          <p:cNvPicPr>
            <a:picLocks noChangeAspect="1"/>
          </p:cNvPicPr>
          <p:nvPr/>
        </p:nvPicPr>
        <p:blipFill>
          <a:blip r:embed="rId5"/>
          <a:stretch>
            <a:fillRect/>
          </a:stretch>
        </p:blipFill>
        <p:spPr>
          <a:xfrm>
            <a:off x="2467705" y="4574594"/>
            <a:ext cx="2887824" cy="1443912"/>
          </a:xfrm>
          <a:prstGeom prst="rect">
            <a:avLst/>
          </a:prstGeom>
        </p:spPr>
      </p:pic>
      <p:sp>
        <p:nvSpPr>
          <p:cNvPr id="23" name="TextBox 22">
            <a:extLst>
              <a:ext uri="{FF2B5EF4-FFF2-40B4-BE49-F238E27FC236}">
                <a16:creationId xmlns:a16="http://schemas.microsoft.com/office/drawing/2014/main" id="{3227BF5B-1C14-D839-72A6-1BF6AE76E0D1}"/>
              </a:ext>
            </a:extLst>
          </p:cNvPr>
          <p:cNvSpPr txBox="1"/>
          <p:nvPr/>
        </p:nvSpPr>
        <p:spPr>
          <a:xfrm>
            <a:off x="4742574" y="6263341"/>
            <a:ext cx="3657600" cy="369332"/>
          </a:xfrm>
          <a:prstGeom prst="rect">
            <a:avLst/>
          </a:prstGeom>
          <a:noFill/>
        </p:spPr>
        <p:txBody>
          <a:bodyPr wrap="square">
            <a:spAutoFit/>
          </a:bodyPr>
          <a:lstStyle/>
          <a:p>
            <a:pPr algn="ctr"/>
            <a:r>
              <a:rPr lang="en-TR" dirty="0"/>
              <a:t>Mercedes-Benz SL-Class Coupe 2009</a:t>
            </a:r>
          </a:p>
        </p:txBody>
      </p:sp>
      <p:pic>
        <p:nvPicPr>
          <p:cNvPr id="4" name="Picture 3" descr="A white sports car on a road&#10;&#10;Description automatically generated with low confidence">
            <a:extLst>
              <a:ext uri="{FF2B5EF4-FFF2-40B4-BE49-F238E27FC236}">
                <a16:creationId xmlns:a16="http://schemas.microsoft.com/office/drawing/2014/main" id="{ECA92E00-A0F6-70F6-8DE8-884453EB8486}"/>
              </a:ext>
            </a:extLst>
          </p:cNvPr>
          <p:cNvPicPr>
            <a:picLocks noChangeAspect="1"/>
          </p:cNvPicPr>
          <p:nvPr/>
        </p:nvPicPr>
        <p:blipFill>
          <a:blip r:embed="rId6"/>
          <a:stretch>
            <a:fillRect/>
          </a:stretch>
        </p:blipFill>
        <p:spPr>
          <a:xfrm>
            <a:off x="2173147" y="2463960"/>
            <a:ext cx="2179873" cy="1230417"/>
          </a:xfrm>
          <a:prstGeom prst="rect">
            <a:avLst/>
          </a:prstGeom>
        </p:spPr>
      </p:pic>
      <p:pic>
        <p:nvPicPr>
          <p:cNvPr id="6" name="Picture 5" descr="A silver car driving on a road&#10;&#10;Description automatically generated with medium confidence">
            <a:extLst>
              <a:ext uri="{FF2B5EF4-FFF2-40B4-BE49-F238E27FC236}">
                <a16:creationId xmlns:a16="http://schemas.microsoft.com/office/drawing/2014/main" id="{35427DB2-2F35-3B58-8BB4-1B3C9B491689}"/>
              </a:ext>
            </a:extLst>
          </p:cNvPr>
          <p:cNvPicPr>
            <a:picLocks noChangeAspect="1"/>
          </p:cNvPicPr>
          <p:nvPr/>
        </p:nvPicPr>
        <p:blipFill>
          <a:blip r:embed="rId7"/>
          <a:stretch>
            <a:fillRect/>
          </a:stretch>
        </p:blipFill>
        <p:spPr>
          <a:xfrm>
            <a:off x="4475781" y="2470754"/>
            <a:ext cx="1845626" cy="1230417"/>
          </a:xfrm>
          <a:prstGeom prst="rect">
            <a:avLst/>
          </a:prstGeom>
        </p:spPr>
      </p:pic>
      <p:pic>
        <p:nvPicPr>
          <p:cNvPr id="10" name="Picture 9" descr="A picture containing vehicle, wheel, land vehicle, tire&#10;&#10;Description automatically generated">
            <a:extLst>
              <a:ext uri="{FF2B5EF4-FFF2-40B4-BE49-F238E27FC236}">
                <a16:creationId xmlns:a16="http://schemas.microsoft.com/office/drawing/2014/main" id="{E7149203-C275-8FBD-8A00-11BA22AD6C92}"/>
              </a:ext>
            </a:extLst>
          </p:cNvPr>
          <p:cNvPicPr>
            <a:picLocks noChangeAspect="1"/>
          </p:cNvPicPr>
          <p:nvPr/>
        </p:nvPicPr>
        <p:blipFill>
          <a:blip r:embed="rId8"/>
          <a:stretch>
            <a:fillRect/>
          </a:stretch>
        </p:blipFill>
        <p:spPr>
          <a:xfrm>
            <a:off x="9729042" y="2560199"/>
            <a:ext cx="1799879" cy="1124924"/>
          </a:xfrm>
          <a:prstGeom prst="rect">
            <a:avLst/>
          </a:prstGeom>
        </p:spPr>
      </p:pic>
      <p:pic>
        <p:nvPicPr>
          <p:cNvPr id="12" name="Picture 11" descr="A silver car on a road&#10;&#10;Description automatically generated with medium confidence">
            <a:extLst>
              <a:ext uri="{FF2B5EF4-FFF2-40B4-BE49-F238E27FC236}">
                <a16:creationId xmlns:a16="http://schemas.microsoft.com/office/drawing/2014/main" id="{8F049BAB-9E94-66FC-4865-570EFBA1A363}"/>
              </a:ext>
            </a:extLst>
          </p:cNvPr>
          <p:cNvPicPr>
            <a:picLocks noChangeAspect="1"/>
          </p:cNvPicPr>
          <p:nvPr/>
        </p:nvPicPr>
        <p:blipFill>
          <a:blip r:embed="rId9"/>
          <a:stretch>
            <a:fillRect/>
          </a:stretch>
        </p:blipFill>
        <p:spPr>
          <a:xfrm>
            <a:off x="5709540" y="4558915"/>
            <a:ext cx="1845626" cy="1389404"/>
          </a:xfrm>
          <a:prstGeom prst="rect">
            <a:avLst/>
          </a:prstGeom>
        </p:spPr>
      </p:pic>
      <p:pic>
        <p:nvPicPr>
          <p:cNvPr id="15" name="Picture 14" descr="A car on a race track&#10;&#10;Description automatically generated with low confidence">
            <a:extLst>
              <a:ext uri="{FF2B5EF4-FFF2-40B4-BE49-F238E27FC236}">
                <a16:creationId xmlns:a16="http://schemas.microsoft.com/office/drawing/2014/main" id="{F8347A94-6FEC-CCF8-6919-232A65DA0F29}"/>
              </a:ext>
            </a:extLst>
          </p:cNvPr>
          <p:cNvPicPr>
            <a:picLocks noChangeAspect="1"/>
          </p:cNvPicPr>
          <p:nvPr/>
        </p:nvPicPr>
        <p:blipFill>
          <a:blip r:embed="rId10"/>
          <a:stretch>
            <a:fillRect/>
          </a:stretch>
        </p:blipFill>
        <p:spPr>
          <a:xfrm>
            <a:off x="7909178" y="4401947"/>
            <a:ext cx="2249782" cy="1496105"/>
          </a:xfrm>
          <a:prstGeom prst="rect">
            <a:avLst/>
          </a:prstGeom>
        </p:spPr>
      </p:pic>
    </p:spTree>
    <p:extLst>
      <p:ext uri="{BB962C8B-B14F-4D97-AF65-F5344CB8AC3E}">
        <p14:creationId xmlns:p14="http://schemas.microsoft.com/office/powerpoint/2010/main" val="1894568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9103-7EE2-DC3E-7F67-F7FC864B2E44}"/>
              </a:ext>
            </a:extLst>
          </p:cNvPr>
          <p:cNvSpPr>
            <a:spLocks noGrp="1"/>
          </p:cNvSpPr>
          <p:nvPr>
            <p:ph type="title"/>
          </p:nvPr>
        </p:nvSpPr>
        <p:spPr/>
        <p:txBody>
          <a:bodyPr/>
          <a:lstStyle/>
          <a:p>
            <a:r>
              <a:rPr lang="en-TR" dirty="0"/>
              <a:t>PREPROCESSING</a:t>
            </a:r>
          </a:p>
        </p:txBody>
      </p:sp>
      <p:sp>
        <p:nvSpPr>
          <p:cNvPr id="3" name="Content Placeholder 2">
            <a:extLst>
              <a:ext uri="{FF2B5EF4-FFF2-40B4-BE49-F238E27FC236}">
                <a16:creationId xmlns:a16="http://schemas.microsoft.com/office/drawing/2014/main" id="{7981AD5A-CDF5-F339-56F2-C3863EA51532}"/>
              </a:ext>
            </a:extLst>
          </p:cNvPr>
          <p:cNvSpPr>
            <a:spLocks noGrp="1"/>
          </p:cNvSpPr>
          <p:nvPr>
            <p:ph idx="1"/>
          </p:nvPr>
        </p:nvSpPr>
        <p:spPr>
          <a:xfrm>
            <a:off x="711200" y="1743075"/>
            <a:ext cx="9906000" cy="4581524"/>
          </a:xfrm>
        </p:spPr>
        <p:txBody>
          <a:bodyPr>
            <a:normAutofit fontScale="85000" lnSpcReduction="10000"/>
          </a:bodyPr>
          <a:lstStyle/>
          <a:p>
            <a:r>
              <a:rPr lang="en-US" b="1" dirty="0">
                <a:solidFill>
                  <a:schemeClr val="tx1"/>
                </a:solidFill>
                <a:latin typeface="Söhne"/>
              </a:rPr>
              <a:t>Rotation: </a:t>
            </a:r>
            <a:r>
              <a:rPr lang="en-US" dirty="0">
                <a:solidFill>
                  <a:schemeClr val="tx1"/>
                </a:solidFill>
                <a:latin typeface="Söhne"/>
              </a:rPr>
              <a:t>Each i</a:t>
            </a:r>
            <a:r>
              <a:rPr lang="en-US" b="0" i="0" dirty="0">
                <a:solidFill>
                  <a:schemeClr val="tx1"/>
                </a:solidFill>
                <a:effectLst/>
                <a:latin typeface="Söhne"/>
              </a:rPr>
              <a:t>mage is rotated by a random amount within the range of -20 to 20 degrees. This helps the model generalize to images where the car may not be perfectly upright.</a:t>
            </a:r>
          </a:p>
          <a:p>
            <a:r>
              <a:rPr lang="en-US" b="1" dirty="0">
                <a:solidFill>
                  <a:schemeClr val="tx1"/>
                </a:solidFill>
                <a:latin typeface="Söhne"/>
              </a:rPr>
              <a:t>Zoom</a:t>
            </a:r>
            <a:r>
              <a:rPr lang="en-US" b="1" i="0" dirty="0">
                <a:solidFill>
                  <a:schemeClr val="tx1"/>
                </a:solidFill>
                <a:effectLst/>
                <a:latin typeface="Söhne"/>
              </a:rPr>
              <a:t>:</a:t>
            </a:r>
            <a:r>
              <a:rPr lang="en-US" b="0" i="0" dirty="0">
                <a:solidFill>
                  <a:schemeClr val="tx1"/>
                </a:solidFill>
                <a:effectLst/>
                <a:latin typeface="Söhne"/>
              </a:rPr>
              <a:t> Each image is zoomed in on by up to 10%, which can help the model learn to recognize cars even when they occupy a larger or smaller portion of the image than in the training data.</a:t>
            </a:r>
          </a:p>
          <a:p>
            <a:r>
              <a:rPr lang="en-US" b="1" i="0" dirty="0">
                <a:solidFill>
                  <a:schemeClr val="tx1"/>
                </a:solidFill>
                <a:effectLst/>
                <a:latin typeface="Söhne"/>
              </a:rPr>
              <a:t>Width/Height shift:</a:t>
            </a:r>
            <a:r>
              <a:rPr lang="en-US" b="0" i="0" dirty="0">
                <a:solidFill>
                  <a:schemeClr val="tx1"/>
                </a:solidFill>
                <a:effectLst/>
                <a:latin typeface="Söhne"/>
              </a:rPr>
              <a:t> Each image is shifted horizontally and vertically by a random amount up to 10% of the image's width and height, respectively. This helps the model learn to recognize cars even when they're not perfectly centered in the frame.</a:t>
            </a:r>
          </a:p>
          <a:p>
            <a:r>
              <a:rPr lang="en-US" b="1" dirty="0">
                <a:solidFill>
                  <a:schemeClr val="tx1"/>
                </a:solidFill>
                <a:latin typeface="Söhne"/>
              </a:rPr>
              <a:t>Normalization for ResNet50: </a:t>
            </a:r>
            <a:r>
              <a:rPr lang="en-US" b="0" i="0" dirty="0">
                <a:solidFill>
                  <a:schemeClr val="tx1"/>
                </a:solidFill>
                <a:effectLst/>
                <a:latin typeface="Söhne"/>
              </a:rPr>
              <a:t>The pixel values are zero-centered by subtracting the mean pixel value of each channel. This mean pixel value is calculated over the whole ImageNet training set. The channel-wise mean to subtract is [103.939, 116.779, 123.68] for BGR. This step is crucial because it makes the input features (pixel intensities) have zero mean, a common preprocessing step for machine learning.</a:t>
            </a:r>
          </a:p>
          <a:p>
            <a:endParaRPr lang="en-US" b="0" i="0" dirty="0">
              <a:solidFill>
                <a:schemeClr val="tx1"/>
              </a:solidFill>
              <a:effectLst/>
              <a:latin typeface="Söhne"/>
            </a:endParaRPr>
          </a:p>
          <a:p>
            <a:pPr marL="0" indent="0">
              <a:buNone/>
            </a:pPr>
            <a:endParaRPr lang="en-TR" dirty="0">
              <a:solidFill>
                <a:schemeClr val="tx1"/>
              </a:solidFill>
            </a:endParaRPr>
          </a:p>
        </p:txBody>
      </p:sp>
    </p:spTree>
    <p:extLst>
      <p:ext uri="{BB962C8B-B14F-4D97-AF65-F5344CB8AC3E}">
        <p14:creationId xmlns:p14="http://schemas.microsoft.com/office/powerpoint/2010/main" val="103799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9103-7EE2-DC3E-7F67-F7FC864B2E44}"/>
              </a:ext>
            </a:extLst>
          </p:cNvPr>
          <p:cNvSpPr>
            <a:spLocks noGrp="1"/>
          </p:cNvSpPr>
          <p:nvPr>
            <p:ph type="title"/>
          </p:nvPr>
        </p:nvSpPr>
        <p:spPr/>
        <p:txBody>
          <a:bodyPr/>
          <a:lstStyle/>
          <a:p>
            <a:r>
              <a:rPr lang="en-TR" dirty="0"/>
              <a:t>PREPROCESSING</a:t>
            </a:r>
          </a:p>
        </p:txBody>
      </p:sp>
      <p:pic>
        <p:nvPicPr>
          <p:cNvPr id="1026" name="Picture 2">
            <a:extLst>
              <a:ext uri="{FF2B5EF4-FFF2-40B4-BE49-F238E27FC236}">
                <a16:creationId xmlns:a16="http://schemas.microsoft.com/office/drawing/2014/main" id="{8BAE58B4-E7D9-5E79-03A2-E2F59D928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599" y="2628324"/>
            <a:ext cx="3051905" cy="1955590"/>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a:extLst>
              <a:ext uri="{FF2B5EF4-FFF2-40B4-BE49-F238E27FC236}">
                <a16:creationId xmlns:a16="http://schemas.microsoft.com/office/drawing/2014/main" id="{95374838-F29F-AD57-5F32-136466C288E3}"/>
              </a:ext>
            </a:extLst>
          </p:cNvPr>
          <p:cNvSpPr/>
          <p:nvPr/>
        </p:nvSpPr>
        <p:spPr>
          <a:xfrm>
            <a:off x="4313465" y="3367003"/>
            <a:ext cx="2090057" cy="5831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pic>
        <p:nvPicPr>
          <p:cNvPr id="10" name="Picture 9" descr="A collage of a red car&#10;&#10;Description automatically generated with medium confidence">
            <a:extLst>
              <a:ext uri="{FF2B5EF4-FFF2-40B4-BE49-F238E27FC236}">
                <a16:creationId xmlns:a16="http://schemas.microsoft.com/office/drawing/2014/main" id="{4E900008-9035-ACCD-5FB1-969F81B1CC5B}"/>
              </a:ext>
            </a:extLst>
          </p:cNvPr>
          <p:cNvPicPr>
            <a:picLocks noChangeAspect="1"/>
          </p:cNvPicPr>
          <p:nvPr/>
        </p:nvPicPr>
        <p:blipFill>
          <a:blip r:embed="rId4"/>
          <a:stretch>
            <a:fillRect/>
          </a:stretch>
        </p:blipFill>
        <p:spPr>
          <a:xfrm>
            <a:off x="6730483" y="1663538"/>
            <a:ext cx="5024777" cy="3530924"/>
          </a:xfrm>
          <a:prstGeom prst="rect">
            <a:avLst/>
          </a:prstGeom>
        </p:spPr>
      </p:pic>
      <p:sp>
        <p:nvSpPr>
          <p:cNvPr id="12" name="TextBox 11">
            <a:extLst>
              <a:ext uri="{FF2B5EF4-FFF2-40B4-BE49-F238E27FC236}">
                <a16:creationId xmlns:a16="http://schemas.microsoft.com/office/drawing/2014/main" id="{BD605189-2901-445E-3966-99A621EAC5B5}"/>
              </a:ext>
            </a:extLst>
          </p:cNvPr>
          <p:cNvSpPr txBox="1"/>
          <p:nvPr/>
        </p:nvSpPr>
        <p:spPr>
          <a:xfrm>
            <a:off x="934599" y="5009796"/>
            <a:ext cx="3051905" cy="369332"/>
          </a:xfrm>
          <a:prstGeom prst="rect">
            <a:avLst/>
          </a:prstGeom>
          <a:noFill/>
        </p:spPr>
        <p:txBody>
          <a:bodyPr wrap="square">
            <a:spAutoFit/>
          </a:bodyPr>
          <a:lstStyle/>
          <a:p>
            <a:pPr algn="ctr"/>
            <a:r>
              <a:rPr lang="en-TR" dirty="0"/>
              <a:t>Input Image</a:t>
            </a:r>
          </a:p>
        </p:txBody>
      </p:sp>
      <p:sp>
        <p:nvSpPr>
          <p:cNvPr id="13" name="TextBox 12">
            <a:extLst>
              <a:ext uri="{FF2B5EF4-FFF2-40B4-BE49-F238E27FC236}">
                <a16:creationId xmlns:a16="http://schemas.microsoft.com/office/drawing/2014/main" id="{9E9AE5DA-0DCB-FCA7-FB33-97FAAE0BF6FC}"/>
              </a:ext>
            </a:extLst>
          </p:cNvPr>
          <p:cNvSpPr txBox="1"/>
          <p:nvPr/>
        </p:nvSpPr>
        <p:spPr>
          <a:xfrm>
            <a:off x="6730484" y="5379128"/>
            <a:ext cx="5024776" cy="369332"/>
          </a:xfrm>
          <a:prstGeom prst="rect">
            <a:avLst/>
          </a:prstGeom>
          <a:noFill/>
        </p:spPr>
        <p:txBody>
          <a:bodyPr wrap="square">
            <a:spAutoFit/>
          </a:bodyPr>
          <a:lstStyle/>
          <a:p>
            <a:pPr algn="ctr"/>
            <a:r>
              <a:rPr lang="en-TR" dirty="0"/>
              <a:t>Preprocessed Images Over batch_size = 4</a:t>
            </a:r>
          </a:p>
        </p:txBody>
      </p:sp>
    </p:spTree>
    <p:extLst>
      <p:ext uri="{BB962C8B-B14F-4D97-AF65-F5344CB8AC3E}">
        <p14:creationId xmlns:p14="http://schemas.microsoft.com/office/powerpoint/2010/main" val="46632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9103-7EE2-DC3E-7F67-F7FC864B2E44}"/>
              </a:ext>
            </a:extLst>
          </p:cNvPr>
          <p:cNvSpPr>
            <a:spLocks noGrp="1"/>
          </p:cNvSpPr>
          <p:nvPr>
            <p:ph type="title"/>
          </p:nvPr>
        </p:nvSpPr>
        <p:spPr/>
        <p:txBody>
          <a:bodyPr/>
          <a:lstStyle/>
          <a:p>
            <a:r>
              <a:rPr lang="en-US" dirty="0"/>
              <a:t>M</a:t>
            </a:r>
            <a:r>
              <a:rPr lang="en-TR" dirty="0"/>
              <a:t>odel archıtecture</a:t>
            </a:r>
          </a:p>
        </p:txBody>
      </p:sp>
      <p:sp>
        <p:nvSpPr>
          <p:cNvPr id="3" name="Content Placeholder 2">
            <a:extLst>
              <a:ext uri="{FF2B5EF4-FFF2-40B4-BE49-F238E27FC236}">
                <a16:creationId xmlns:a16="http://schemas.microsoft.com/office/drawing/2014/main" id="{7981AD5A-CDF5-F339-56F2-C3863EA51532}"/>
              </a:ext>
            </a:extLst>
          </p:cNvPr>
          <p:cNvSpPr>
            <a:spLocks noGrp="1"/>
          </p:cNvSpPr>
          <p:nvPr>
            <p:ph idx="1"/>
          </p:nvPr>
        </p:nvSpPr>
        <p:spPr>
          <a:xfrm>
            <a:off x="711200" y="1743075"/>
            <a:ext cx="9906000" cy="4581524"/>
          </a:xfrm>
        </p:spPr>
        <p:txBody>
          <a:bodyPr/>
          <a:lstStyle/>
          <a:p>
            <a:r>
              <a:rPr lang="en-US" b="0" i="0" dirty="0">
                <a:solidFill>
                  <a:schemeClr val="tx1"/>
                </a:solidFill>
                <a:effectLst/>
                <a:latin typeface="Söhne"/>
              </a:rPr>
              <a:t>Our model of choice is the ResNet50, known for its outstanding performance in image classification tasks.</a:t>
            </a:r>
          </a:p>
          <a:p>
            <a:r>
              <a:rPr lang="en-US" b="0" i="0" dirty="0">
                <a:solidFill>
                  <a:schemeClr val="tx1"/>
                </a:solidFill>
                <a:effectLst/>
                <a:latin typeface="Söhne"/>
              </a:rPr>
              <a:t>This model contains 50 layers, including convolutions, batch normalization, and </a:t>
            </a:r>
            <a:r>
              <a:rPr lang="en-US" b="0" i="0" dirty="0" err="1">
                <a:solidFill>
                  <a:schemeClr val="tx1"/>
                </a:solidFill>
                <a:effectLst/>
                <a:latin typeface="Söhne"/>
              </a:rPr>
              <a:t>ReLU</a:t>
            </a:r>
            <a:r>
              <a:rPr lang="en-US" b="0" i="0" dirty="0">
                <a:solidFill>
                  <a:schemeClr val="tx1"/>
                </a:solidFill>
                <a:effectLst/>
                <a:latin typeface="Söhne"/>
              </a:rPr>
              <a:t> activations, structured in multiple stages each containing a convolution and Identity block.</a:t>
            </a:r>
          </a:p>
          <a:p>
            <a:r>
              <a:rPr lang="en-US" b="0" i="0" dirty="0">
                <a:solidFill>
                  <a:schemeClr val="tx1"/>
                </a:solidFill>
                <a:effectLst/>
                <a:latin typeface="Söhne"/>
              </a:rPr>
              <a:t>By using transfer learning, we are able to use the ResNet50 pre-trained on ImageNet as our base model, significantly reducing training time and computational resources.</a:t>
            </a:r>
            <a:endParaRPr lang="en-TR" dirty="0">
              <a:solidFill>
                <a:schemeClr val="tx1"/>
              </a:solidFill>
            </a:endParaRPr>
          </a:p>
        </p:txBody>
      </p:sp>
    </p:spTree>
    <p:extLst>
      <p:ext uri="{BB962C8B-B14F-4D97-AF65-F5344CB8AC3E}">
        <p14:creationId xmlns:p14="http://schemas.microsoft.com/office/powerpoint/2010/main" val="3352865808"/>
      </p:ext>
    </p:extLst>
  </p:cSld>
  <p:clrMapOvr>
    <a:masterClrMapping/>
  </p:clrMapOvr>
</p:sld>
</file>

<file path=ppt/theme/theme1.xml><?xml version="1.0" encoding="utf-8"?>
<a:theme xmlns:a="http://schemas.openxmlformats.org/drawingml/2006/main" name="AngleLinesVTI">
  <a:themeElements>
    <a:clrScheme name="AnalogousFromDarkSeedLeftStep">
      <a:dk1>
        <a:srgbClr val="000000"/>
      </a:dk1>
      <a:lt1>
        <a:srgbClr val="FFFFFF"/>
      </a:lt1>
      <a:dk2>
        <a:srgbClr val="412924"/>
      </a:dk2>
      <a:lt2>
        <a:srgbClr val="E6E2E8"/>
      </a:lt2>
      <a:accent1>
        <a:srgbClr val="4AB821"/>
      </a:accent1>
      <a:accent2>
        <a:srgbClr val="80B113"/>
      </a:accent2>
      <a:accent3>
        <a:srgbClr val="B1A11F"/>
      </a:accent3>
      <a:accent4>
        <a:srgbClr val="D57117"/>
      </a:accent4>
      <a:accent5>
        <a:srgbClr val="E73429"/>
      </a:accent5>
      <a:accent6>
        <a:srgbClr val="D5175B"/>
      </a:accent6>
      <a:hlink>
        <a:srgbClr val="BF5C3F"/>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{151DB62A-A743-4B49-8181-5FF1B6FA7CB0}tf10001079</Template>
  <TotalTime>469</TotalTime>
  <Words>1003</Words>
  <Application>Microsoft Macintosh PowerPoint</Application>
  <PresentationFormat>Widescreen</PresentationFormat>
  <Paragraphs>74</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Söhne</vt:lpstr>
      <vt:lpstr>Univers Condensed Light</vt:lpstr>
      <vt:lpstr>Walbaum Display Light</vt:lpstr>
      <vt:lpstr>AngleLinesVTI</vt:lpstr>
      <vt:lpstr>Car detectıon and brand RECOGNITION</vt:lpstr>
      <vt:lpstr>ıntroductıon</vt:lpstr>
      <vt:lpstr>MOTIVATION</vt:lpstr>
      <vt:lpstr>OVERALL DIAGRAM</vt:lpstr>
      <vt:lpstr>dataset</vt:lpstr>
      <vt:lpstr>dataset</vt:lpstr>
      <vt:lpstr>PREPROCESSING</vt:lpstr>
      <vt:lpstr>PREPROCESSING</vt:lpstr>
      <vt:lpstr>Model archıtecture</vt:lpstr>
      <vt:lpstr>traınıng</vt:lpstr>
      <vt:lpstr>traınıng</vt:lpstr>
      <vt:lpstr>FINE-TUNING</vt:lpstr>
      <vt:lpstr>FINE-TUNING</vt:lpstr>
      <vt:lpstr>FINE-TUNING</vt:lpstr>
      <vt:lpstr>RESULTS</vt:lpstr>
      <vt:lpstr>RESULTS</vt:lpstr>
      <vt:lpstr>Performance metrıcs</vt:lpstr>
      <vt:lpstr>Performance metrıcs</vt:lpstr>
      <vt:lpstr>Performance metrıcs</vt:lpstr>
      <vt:lpstr>Performance metrıcs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detectıon and brand RECOGNITION</dc:title>
  <dc:creator>Muhammet Yusuf Karaaslan</dc:creator>
  <cp:lastModifiedBy>Aras Güngöre</cp:lastModifiedBy>
  <cp:revision>25</cp:revision>
  <dcterms:created xsi:type="dcterms:W3CDTF">2023-03-17T06:48:04Z</dcterms:created>
  <dcterms:modified xsi:type="dcterms:W3CDTF">2023-06-07T13:38:53Z</dcterms:modified>
</cp:coreProperties>
</file>