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4" r:id="rId2"/>
    <p:sldId id="277" r:id="rId3"/>
    <p:sldId id="275" r:id="rId4"/>
    <p:sldId id="276" r:id="rId5"/>
    <p:sldId id="256" r:id="rId6"/>
    <p:sldId id="268" r:id="rId7"/>
    <p:sldId id="269" r:id="rId8"/>
    <p:sldId id="270" r:id="rId9"/>
    <p:sldId id="271" r:id="rId10"/>
    <p:sldId id="257" r:id="rId11"/>
    <p:sldId id="258" r:id="rId12"/>
    <p:sldId id="259" r:id="rId13"/>
    <p:sldId id="260" r:id="rId14"/>
    <p:sldId id="261" r:id="rId15"/>
    <p:sldId id="262" r:id="rId16"/>
    <p:sldId id="263" r:id="rId17"/>
    <p:sldId id="264" r:id="rId18"/>
    <p:sldId id="265" r:id="rId19"/>
    <p:sldId id="266" r:id="rId20"/>
    <p:sldId id="267"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109" d="100"/>
          <a:sy n="109" d="100"/>
        </p:scale>
        <p:origin x="7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B3FB6-FCDD-41BE-96E8-A440B66706AB}" type="datetimeFigureOut">
              <a:rPr lang="en-US" smtClean="0"/>
              <a:t>9/18/2022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69021-18E4-40CC-B964-A4F2E5D51047}" type="slidenum">
              <a:rPr lang="en-US" smtClean="0"/>
              <a:t>‹#›</a:t>
            </a:fld>
            <a:endParaRPr lang="en-US"/>
          </a:p>
        </p:txBody>
      </p:sp>
    </p:spTree>
    <p:extLst>
      <p:ext uri="{BB962C8B-B14F-4D97-AF65-F5344CB8AC3E}">
        <p14:creationId xmlns:p14="http://schemas.microsoft.com/office/powerpoint/2010/main" val="246123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dirty="0" smtClean="0"/>
              <a:t>As the strategic value of software increases for many companies, the industry looks for techniques to automate the production of software and to improve quality and reduce cost and time-to-market.</a:t>
            </a:r>
          </a:p>
        </p:txBody>
      </p:sp>
      <p:sp>
        <p:nvSpPr>
          <p:cNvPr id="4" name="Slide Number Placeholder 3"/>
          <p:cNvSpPr>
            <a:spLocks noGrp="1"/>
          </p:cNvSpPr>
          <p:nvPr>
            <p:ph type="sldNum" sz="quarter" idx="10"/>
          </p:nvPr>
        </p:nvSpPr>
        <p:spPr/>
        <p:txBody>
          <a:bodyPr/>
          <a:lstStyle/>
          <a:p>
            <a:fld id="{5A969021-18E4-40CC-B964-A4F2E5D51047}" type="slidenum">
              <a:rPr lang="en-US" smtClean="0"/>
              <a:t>4</a:t>
            </a:fld>
            <a:endParaRPr lang="en-US"/>
          </a:p>
        </p:txBody>
      </p:sp>
    </p:spTree>
    <p:extLst>
      <p:ext uri="{BB962C8B-B14F-4D97-AF65-F5344CB8AC3E}">
        <p14:creationId xmlns:p14="http://schemas.microsoft.com/office/powerpoint/2010/main" val="46714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classes describe the type of objects, while objects are usable instances of classes. Each Object was built from the same set of blueprints and therefore contains the same components (properties and methods). The standard meaning is that an object is an instance of a class and object - Objects have states and behaviors.</a:t>
            </a:r>
            <a:endParaRPr lang="en-US" dirty="0"/>
          </a:p>
        </p:txBody>
      </p:sp>
      <p:sp>
        <p:nvSpPr>
          <p:cNvPr id="4" name="Slide Number Placeholder 3"/>
          <p:cNvSpPr>
            <a:spLocks noGrp="1"/>
          </p:cNvSpPr>
          <p:nvPr>
            <p:ph type="sldNum" sz="quarter" idx="10"/>
          </p:nvPr>
        </p:nvSpPr>
        <p:spPr/>
        <p:txBody>
          <a:bodyPr/>
          <a:lstStyle/>
          <a:p>
            <a:fld id="{5A969021-18E4-40CC-B964-A4F2E5D51047}" type="slidenum">
              <a:rPr lang="en-US" smtClean="0"/>
              <a:t>13</a:t>
            </a:fld>
            <a:endParaRPr lang="en-US"/>
          </a:p>
        </p:txBody>
      </p:sp>
    </p:spTree>
    <p:extLst>
      <p:ext uri="{BB962C8B-B14F-4D97-AF65-F5344CB8AC3E}">
        <p14:creationId xmlns:p14="http://schemas.microsoft.com/office/powerpoint/2010/main" val="337027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69021-18E4-40CC-B964-A4F2E5D51047}" type="slidenum">
              <a:rPr lang="en-US" smtClean="0"/>
              <a:t>20</a:t>
            </a:fld>
            <a:endParaRPr lang="en-US"/>
          </a:p>
        </p:txBody>
      </p:sp>
    </p:spTree>
    <p:extLst>
      <p:ext uri="{BB962C8B-B14F-4D97-AF65-F5344CB8AC3E}">
        <p14:creationId xmlns:p14="http://schemas.microsoft.com/office/powerpoint/2010/main" val="267243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0C81ED-F9A3-42DE-B8E8-E9C82954016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199970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C81ED-F9A3-42DE-B8E8-E9C82954016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54971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C81ED-F9A3-42DE-B8E8-E9C82954016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46446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C81ED-F9A3-42DE-B8E8-E9C82954016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367006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0C81ED-F9A3-42DE-B8E8-E9C82954016B}"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8642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0C81ED-F9A3-42DE-B8E8-E9C82954016B}"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236139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0C81ED-F9A3-42DE-B8E8-E9C82954016B}" type="datetimeFigureOut">
              <a:rPr lang="en-US" smtClean="0"/>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293546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0C81ED-F9A3-42DE-B8E8-E9C82954016B}" type="datetimeFigureOut">
              <a:rPr lang="en-US" smtClean="0"/>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6547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C81ED-F9A3-42DE-B8E8-E9C82954016B}" type="datetimeFigureOut">
              <a:rPr lang="en-US" smtClean="0"/>
              <a:t>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314164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0C81ED-F9A3-42DE-B8E8-E9C82954016B}"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325420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0C81ED-F9A3-42DE-B8E8-E9C82954016B}"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ECAF5-450D-4A0C-879F-439036FD8A01}" type="slidenum">
              <a:rPr lang="en-US" smtClean="0"/>
              <a:t>‹#›</a:t>
            </a:fld>
            <a:endParaRPr lang="en-US"/>
          </a:p>
        </p:txBody>
      </p:sp>
    </p:spTree>
    <p:extLst>
      <p:ext uri="{BB962C8B-B14F-4D97-AF65-F5344CB8AC3E}">
        <p14:creationId xmlns:p14="http://schemas.microsoft.com/office/powerpoint/2010/main" val="129326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C81ED-F9A3-42DE-B8E8-E9C82954016B}" type="datetimeFigureOut">
              <a:rPr lang="en-US" smtClean="0"/>
              <a:t>9/18/2022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ECAF5-450D-4A0C-879F-439036FD8A01}" type="slidenum">
              <a:rPr lang="en-US" smtClean="0"/>
              <a:t>‹#›</a:t>
            </a:fld>
            <a:endParaRPr lang="en-US"/>
          </a:p>
        </p:txBody>
      </p:sp>
    </p:spTree>
    <p:extLst>
      <p:ext uri="{BB962C8B-B14F-4D97-AF65-F5344CB8AC3E}">
        <p14:creationId xmlns:p14="http://schemas.microsoft.com/office/powerpoint/2010/main" val="63440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30download.ir/fa/entry/1263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32792" y="888022"/>
            <a:ext cx="9144000" cy="5565531"/>
          </a:xfrm>
        </p:spPr>
        <p:txBody>
          <a:bodyPr>
            <a:normAutofit/>
          </a:bodyPr>
          <a:lstStyle/>
          <a:p>
            <a:r>
              <a:rPr lang="en-US" sz="4000" b="1" smtClean="0">
                <a:solidFill>
                  <a:schemeClr val="accent1">
                    <a:lumMod val="50000"/>
                  </a:schemeClr>
                </a:solidFill>
              </a:rPr>
              <a:t>&lt;&lt;Software Engineering Lab&gt;&gt;</a:t>
            </a:r>
            <a:endParaRPr lang="en-US" sz="4000" b="1" dirty="0" smtClean="0">
              <a:solidFill>
                <a:schemeClr val="accent1">
                  <a:lumMod val="50000"/>
                </a:schemeClr>
              </a:solidFill>
            </a:endParaRPr>
          </a:p>
          <a:p>
            <a:endParaRPr lang="en-US" sz="4000" dirty="0" smtClean="0">
              <a:solidFill>
                <a:srgbClr val="FF0000"/>
              </a:solidFill>
            </a:endParaRPr>
          </a:p>
          <a:p>
            <a:r>
              <a:rPr lang="en-US" sz="3200" i="1" u="sng" dirty="0" smtClean="0">
                <a:solidFill>
                  <a:srgbClr val="FF0000"/>
                </a:solidFill>
              </a:rPr>
              <a:t>Instructor : Dr. </a:t>
            </a:r>
            <a:r>
              <a:rPr lang="en-US" sz="3200" i="1" u="sng" dirty="0" err="1" smtClean="0">
                <a:solidFill>
                  <a:srgbClr val="FF0000"/>
                </a:solidFill>
              </a:rPr>
              <a:t>Arash</a:t>
            </a:r>
            <a:r>
              <a:rPr lang="en-US" sz="3200" i="1" u="sng" dirty="0" smtClean="0">
                <a:solidFill>
                  <a:srgbClr val="FF0000"/>
                </a:solidFill>
              </a:rPr>
              <a:t> </a:t>
            </a:r>
            <a:r>
              <a:rPr lang="en-US" sz="3200" i="1" u="sng" dirty="0" err="1" smtClean="0">
                <a:solidFill>
                  <a:srgbClr val="FF0000"/>
                </a:solidFill>
              </a:rPr>
              <a:t>Kosari</a:t>
            </a:r>
            <a:endParaRPr lang="en-US" sz="3200" i="1" u="sng" dirty="0" smtClean="0">
              <a:solidFill>
                <a:srgbClr val="FF0000"/>
              </a:solidFill>
            </a:endParaRPr>
          </a:p>
          <a:p>
            <a:endParaRPr lang="en-US" sz="4000" dirty="0" smtClean="0">
              <a:solidFill>
                <a:srgbClr val="FF0000"/>
              </a:solidFill>
            </a:endParaRPr>
          </a:p>
          <a:p>
            <a:endParaRPr lang="en-US" sz="2000" dirty="0">
              <a:solidFill>
                <a:srgbClr val="FF0000"/>
              </a:solidFill>
            </a:endParaRPr>
          </a:p>
          <a:p>
            <a:endParaRPr lang="en-US" sz="2000" dirty="0" smtClean="0">
              <a:solidFill>
                <a:srgbClr val="FF0000"/>
              </a:solidFill>
            </a:endParaRPr>
          </a:p>
          <a:p>
            <a:endParaRPr lang="en-US" sz="2000" dirty="0">
              <a:solidFill>
                <a:srgbClr val="FF0000"/>
              </a:solidFill>
            </a:endParaRPr>
          </a:p>
        </p:txBody>
      </p:sp>
      <p:sp>
        <p:nvSpPr>
          <p:cNvPr id="4" name="Rectangle 3"/>
          <p:cNvSpPr/>
          <p:nvPr/>
        </p:nvSpPr>
        <p:spPr>
          <a:xfrm>
            <a:off x="656491" y="4681671"/>
            <a:ext cx="11104685" cy="2031325"/>
          </a:xfrm>
          <a:prstGeom prst="rect">
            <a:avLst/>
          </a:prstGeom>
        </p:spPr>
        <p:txBody>
          <a:bodyPr wrap="square">
            <a:spAutoFit/>
          </a:bodyPr>
          <a:lstStyle/>
          <a:p>
            <a:r>
              <a:rPr lang="en-US" dirty="0" smtClean="0"/>
              <a:t>M. Fowler. Analysis Patterns: Reusable Object Models. Addison-Wesley, 1996.</a:t>
            </a:r>
          </a:p>
          <a:p>
            <a:r>
              <a:rPr lang="en-US" dirty="0" smtClean="0"/>
              <a:t>M. Fowler. Refactoring: Improving the Design of Existing Code. Addison-Wesley, 1999.</a:t>
            </a:r>
          </a:p>
          <a:p>
            <a:r>
              <a:rPr lang="en-US" dirty="0" smtClean="0"/>
              <a:t>M. Fowler. UML Distilled. 3rd Edition, Addison-Wesley, 2004.</a:t>
            </a:r>
          </a:p>
          <a:p>
            <a:r>
              <a:rPr lang="en-US" dirty="0" smtClean="0"/>
              <a:t>E. Gamma, R. Helm, R. Johnson, J. </a:t>
            </a:r>
            <a:r>
              <a:rPr lang="en-US" dirty="0" err="1" smtClean="0"/>
              <a:t>Vlissides</a:t>
            </a:r>
            <a:r>
              <a:rPr lang="en-US" dirty="0" smtClean="0"/>
              <a:t>. Design Patterns: Elements of Reusable Object-Oriented Software. Addison-Wesley, 1995.</a:t>
            </a:r>
          </a:p>
          <a:p>
            <a:r>
              <a:rPr lang="en-US" dirty="0" smtClean="0"/>
              <a:t>C. </a:t>
            </a:r>
            <a:r>
              <a:rPr lang="en-US" dirty="0" err="1" smtClean="0"/>
              <a:t>Larman</a:t>
            </a:r>
            <a:r>
              <a:rPr lang="en-US" dirty="0" smtClean="0"/>
              <a:t>. Applying UML and Patterns: An Introduction to Object-Oriented Analysis and Design and Iterative Development. 3rd Edition, Prentice-Hall, 2004.</a:t>
            </a:r>
            <a:endParaRPr lang="en-US" dirty="0"/>
          </a:p>
        </p:txBody>
      </p:sp>
      <p:sp>
        <p:nvSpPr>
          <p:cNvPr id="5" name="Rectangle 4"/>
          <p:cNvSpPr/>
          <p:nvPr/>
        </p:nvSpPr>
        <p:spPr>
          <a:xfrm>
            <a:off x="656491" y="4312339"/>
            <a:ext cx="1279068" cy="369332"/>
          </a:xfrm>
          <a:prstGeom prst="rect">
            <a:avLst/>
          </a:prstGeom>
        </p:spPr>
        <p:txBody>
          <a:bodyPr wrap="none">
            <a:spAutoFit/>
          </a:bodyPr>
          <a:lstStyle/>
          <a:p>
            <a:r>
              <a:rPr lang="en-US" dirty="0" smtClean="0"/>
              <a:t>References:</a:t>
            </a:r>
            <a:endParaRPr lang="en-US" dirty="0"/>
          </a:p>
        </p:txBody>
      </p:sp>
    </p:spTree>
    <p:extLst>
      <p:ext uri="{BB962C8B-B14F-4D97-AF65-F5344CB8AC3E}">
        <p14:creationId xmlns:p14="http://schemas.microsoft.com/office/powerpoint/2010/main" val="2788874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577"/>
            <a:ext cx="10515600" cy="769992"/>
          </a:xfrm>
        </p:spPr>
        <p:txBody>
          <a:bodyPr>
            <a:normAutofit/>
          </a:bodyPr>
          <a:lstStyle/>
          <a:p>
            <a:r>
              <a:rPr lang="en-US" sz="3600" b="1" dirty="0" smtClean="0">
                <a:solidFill>
                  <a:srgbClr val="FF0000"/>
                </a:solidFill>
              </a:rPr>
              <a:t>What is Package Diagram?</a:t>
            </a:r>
            <a:endParaRPr lang="en-US" sz="3600" b="1" dirty="0">
              <a:solidFill>
                <a:srgbClr val="FF0000"/>
              </a:solidFill>
            </a:endParaRPr>
          </a:p>
        </p:txBody>
      </p:sp>
      <p:sp>
        <p:nvSpPr>
          <p:cNvPr id="3" name="Content Placeholder 2"/>
          <p:cNvSpPr>
            <a:spLocks noGrp="1"/>
          </p:cNvSpPr>
          <p:nvPr>
            <p:ph idx="1"/>
          </p:nvPr>
        </p:nvSpPr>
        <p:spPr>
          <a:xfrm>
            <a:off x="838199" y="983570"/>
            <a:ext cx="10901855" cy="5193394"/>
          </a:xfrm>
        </p:spPr>
        <p:txBody>
          <a:bodyPr>
            <a:normAutofit/>
          </a:bodyPr>
          <a:lstStyle/>
          <a:p>
            <a:r>
              <a:rPr lang="en-US" sz="2400" dirty="0"/>
              <a:t>Package diagram, a kind of structural diagram, shows the arrangement and organization of model elements in middle to large scale project. Package diagram can show both structure and dependencies between sub-systems or modules, showing different views of a system, for example, as multi-layered (aka multi-tiered) application - multi-layered application model.</a:t>
            </a:r>
          </a:p>
        </p:txBody>
      </p:sp>
      <p:pic>
        <p:nvPicPr>
          <p:cNvPr id="1026" name="Picture 2" descr="Package Diagram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48" y="2819575"/>
            <a:ext cx="7141504" cy="377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03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885" y="246185"/>
            <a:ext cx="10515600" cy="5904401"/>
          </a:xfrm>
        </p:spPr>
        <p:txBody>
          <a:bodyPr/>
          <a:lstStyle/>
          <a:p>
            <a:r>
              <a:rPr lang="en-US" b="1" dirty="0">
                <a:solidFill>
                  <a:srgbClr val="FF0000"/>
                </a:solidFill>
              </a:rPr>
              <a:t>Purpose of Package Diagrams</a:t>
            </a:r>
          </a:p>
          <a:p>
            <a:pPr marL="0" indent="0">
              <a:buNone/>
            </a:pPr>
            <a:r>
              <a:rPr lang="en-US" sz="2000" dirty="0" smtClean="0"/>
              <a:t>- Package </a:t>
            </a:r>
            <a:r>
              <a:rPr lang="en-US" sz="2000" dirty="0"/>
              <a:t>diagrams are used to structure high level system elements. Packages are used for organizing large system which contains diagrams, documents and other key deliverables.</a:t>
            </a:r>
          </a:p>
          <a:p>
            <a:pPr marL="0" indent="0">
              <a:buNone/>
            </a:pPr>
            <a:r>
              <a:rPr lang="en-US" sz="2000" dirty="0" smtClean="0"/>
              <a:t>- Package </a:t>
            </a:r>
            <a:r>
              <a:rPr lang="en-US" sz="2000" dirty="0"/>
              <a:t>Diagram can be used to simplify complex class diagrams, it can group classes into packages.</a:t>
            </a:r>
          </a:p>
          <a:p>
            <a:pPr marL="0" indent="0">
              <a:buNone/>
            </a:pPr>
            <a:r>
              <a:rPr lang="en-US" sz="2000" dirty="0" smtClean="0"/>
              <a:t>- A </a:t>
            </a:r>
            <a:r>
              <a:rPr lang="en-US" sz="2000" dirty="0"/>
              <a:t>package is a collection of logically related UML elements.</a:t>
            </a:r>
          </a:p>
          <a:p>
            <a:pPr marL="0" indent="0">
              <a:buNone/>
            </a:pPr>
            <a:r>
              <a:rPr lang="en-US" sz="2000" dirty="0" smtClean="0"/>
              <a:t>- Packages </a:t>
            </a:r>
            <a:r>
              <a:rPr lang="en-US" sz="2000" dirty="0"/>
              <a:t>are depicted as file folders and can be used on any of the UML diagrams.</a:t>
            </a:r>
          </a:p>
          <a:p>
            <a:endParaRPr lang="en-US" dirty="0"/>
          </a:p>
        </p:txBody>
      </p:sp>
      <p:pic>
        <p:nvPicPr>
          <p:cNvPr id="2050" name="Picture 2" descr="Package Diagram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321" y="2981309"/>
            <a:ext cx="4996717" cy="361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1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068"/>
            <a:ext cx="10515600" cy="6418385"/>
          </a:xfrm>
        </p:spPr>
        <p:txBody>
          <a:bodyPr/>
          <a:lstStyle/>
          <a:p>
            <a:r>
              <a:rPr lang="en-US" b="1" dirty="0">
                <a:solidFill>
                  <a:srgbClr val="FF0000"/>
                </a:solidFill>
              </a:rPr>
              <a:t>Package Diagram at a Glance</a:t>
            </a:r>
          </a:p>
          <a:p>
            <a:pPr marL="0" indent="0">
              <a:buNone/>
            </a:pPr>
            <a:r>
              <a:rPr lang="en-US" sz="2000" dirty="0"/>
              <a:t>Package diagram is used to simplify complex class diagrams, you can group classes into packages. A package is a collection of logically related UML elements.</a:t>
            </a:r>
          </a:p>
          <a:p>
            <a:pPr marL="0" indent="0">
              <a:buNone/>
            </a:pPr>
            <a:r>
              <a:rPr lang="en-US" sz="2000" dirty="0"/>
              <a:t>The diagram below is a business model in which the classes are grouped into packages:</a:t>
            </a:r>
          </a:p>
          <a:p>
            <a:r>
              <a:rPr lang="en-US" sz="2000" dirty="0"/>
              <a:t>Packages appear as rectangles with small tabs at the top.</a:t>
            </a:r>
          </a:p>
          <a:p>
            <a:r>
              <a:rPr lang="en-US" sz="2000" dirty="0"/>
              <a:t>The package name is on the tab or inside the rectangle.</a:t>
            </a:r>
          </a:p>
          <a:p>
            <a:r>
              <a:rPr lang="en-US" sz="2000" dirty="0"/>
              <a:t>The dotted arrows are dependencies.</a:t>
            </a:r>
          </a:p>
          <a:p>
            <a:r>
              <a:rPr lang="en-US" sz="2000" dirty="0"/>
              <a:t>One package depends on another if changes in the other could possibly force changes in the first.</a:t>
            </a:r>
          </a:p>
          <a:p>
            <a:endParaRPr lang="en-US" dirty="0"/>
          </a:p>
        </p:txBody>
      </p:sp>
      <p:pic>
        <p:nvPicPr>
          <p:cNvPr id="4" name="Picture 3"/>
          <p:cNvPicPr>
            <a:picLocks noChangeAspect="1"/>
          </p:cNvPicPr>
          <p:nvPr/>
        </p:nvPicPr>
        <p:blipFill>
          <a:blip r:embed="rId2"/>
          <a:stretch>
            <a:fillRect/>
          </a:stretch>
        </p:blipFill>
        <p:spPr>
          <a:xfrm>
            <a:off x="3771900" y="3587260"/>
            <a:ext cx="5372100" cy="3189043"/>
          </a:xfrm>
          <a:prstGeom prst="rect">
            <a:avLst/>
          </a:prstGeom>
        </p:spPr>
      </p:pic>
    </p:spTree>
    <p:extLst>
      <p:ext uri="{BB962C8B-B14F-4D97-AF65-F5344CB8AC3E}">
        <p14:creationId xmlns:p14="http://schemas.microsoft.com/office/powerpoint/2010/main" val="121261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744"/>
          </a:xfrm>
        </p:spPr>
        <p:txBody>
          <a:bodyPr>
            <a:normAutofit fontScale="90000"/>
          </a:bodyPr>
          <a:lstStyle/>
          <a:p>
            <a:r>
              <a:rPr lang="en-US" sz="3200" b="1" dirty="0">
                <a:solidFill>
                  <a:srgbClr val="FF0000"/>
                </a:solidFill>
              </a:rPr>
              <a:t>UML Class Diagram</a:t>
            </a:r>
            <a:br>
              <a:rPr lang="en-US" sz="3200" b="1" dirty="0">
                <a:solidFill>
                  <a:srgbClr val="FF0000"/>
                </a:solidFill>
              </a:rPr>
            </a:br>
            <a:endParaRPr lang="en-US" sz="3200" dirty="0">
              <a:solidFill>
                <a:srgbClr val="FF0000"/>
              </a:solidFill>
            </a:endParaRPr>
          </a:p>
        </p:txBody>
      </p:sp>
      <p:sp>
        <p:nvSpPr>
          <p:cNvPr id="3" name="Content Placeholder 2"/>
          <p:cNvSpPr>
            <a:spLocks noGrp="1"/>
          </p:cNvSpPr>
          <p:nvPr>
            <p:ph idx="1"/>
          </p:nvPr>
        </p:nvSpPr>
        <p:spPr>
          <a:xfrm>
            <a:off x="838200" y="879231"/>
            <a:ext cx="10515600" cy="5297732"/>
          </a:xfrm>
        </p:spPr>
        <p:txBody>
          <a:bodyPr>
            <a:normAutofit/>
          </a:bodyPr>
          <a:lstStyle/>
          <a:p>
            <a:pPr marL="0" indent="0">
              <a:buNone/>
            </a:pPr>
            <a:r>
              <a:rPr lang="en-US" sz="2000" dirty="0"/>
              <a:t>The </a:t>
            </a:r>
            <a:r>
              <a:rPr lang="en-US" sz="2000" dirty="0">
                <a:hlinkClick r:id="rId3"/>
              </a:rPr>
              <a:t>UML</a:t>
            </a:r>
            <a:r>
              <a:rPr lang="en-US" sz="2000" dirty="0"/>
              <a:t> Class diagram is a graphical notation used to construct and visualize object oriented systems. A class diagram in the Unified Modeling Language (UML) is a type of static structure diagram that describes the structure of a system by showing the system's:</a:t>
            </a:r>
          </a:p>
          <a:p>
            <a:r>
              <a:rPr lang="en-US" sz="2000" dirty="0"/>
              <a:t>classes,</a:t>
            </a:r>
          </a:p>
          <a:p>
            <a:r>
              <a:rPr lang="en-US" sz="2000" dirty="0"/>
              <a:t>their attributes,</a:t>
            </a:r>
          </a:p>
          <a:p>
            <a:r>
              <a:rPr lang="en-US" sz="2000" dirty="0"/>
              <a:t>operations (or methods),</a:t>
            </a:r>
          </a:p>
          <a:p>
            <a:r>
              <a:rPr lang="en-US" sz="2000" dirty="0"/>
              <a:t>and the relationships among objects</a:t>
            </a:r>
            <a:r>
              <a:rPr lang="en-US" sz="2000" dirty="0" smtClean="0"/>
              <a:t>.</a:t>
            </a:r>
          </a:p>
          <a:p>
            <a:pPr marL="0" indent="0">
              <a:buNone/>
            </a:pPr>
            <a:r>
              <a:rPr lang="en-US" sz="2000" dirty="0" smtClean="0"/>
              <a:t>------------------------------------------------------</a:t>
            </a:r>
            <a:endParaRPr lang="en-US" sz="2000" dirty="0"/>
          </a:p>
          <a:p>
            <a:r>
              <a:rPr lang="en-US" sz="2400" b="1" dirty="0">
                <a:solidFill>
                  <a:srgbClr val="FF0000"/>
                </a:solidFill>
              </a:rPr>
              <a:t>What is a Class?</a:t>
            </a:r>
          </a:p>
          <a:p>
            <a:r>
              <a:rPr lang="en-US" sz="2400" dirty="0"/>
              <a:t>A Class is a blueprint for an object. Objects and classes go hand in hand. We can't talk about one without talking about the other. And the entire point of Object-Oriented Design is not about objects, it's about classes, because we use classes to create objects. So a class describes what an object will be, but it isn't the object itself.</a:t>
            </a:r>
          </a:p>
          <a:p>
            <a:pPr marL="0" indent="0">
              <a:buNone/>
            </a:pPr>
            <a:endParaRPr lang="en-US" sz="2400" dirty="0"/>
          </a:p>
          <a:p>
            <a:endParaRPr lang="en-US" sz="2400" dirty="0"/>
          </a:p>
        </p:txBody>
      </p:sp>
    </p:spTree>
    <p:extLst>
      <p:ext uri="{BB962C8B-B14F-4D97-AF65-F5344CB8AC3E}">
        <p14:creationId xmlns:p14="http://schemas.microsoft.com/office/powerpoint/2010/main" val="204654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977"/>
            <a:ext cx="10515600" cy="5921986"/>
          </a:xfrm>
        </p:spPr>
        <p:txBody>
          <a:bodyPr/>
          <a:lstStyle/>
          <a:p>
            <a:r>
              <a:rPr lang="en-US" sz="2400" dirty="0" smtClean="0">
                <a:solidFill>
                  <a:srgbClr val="FF0000"/>
                </a:solidFill>
              </a:rPr>
              <a:t>Example</a:t>
            </a:r>
          </a:p>
          <a:p>
            <a:pPr marL="0" indent="0">
              <a:buNone/>
            </a:pPr>
            <a:r>
              <a:rPr lang="en-US" sz="2000" dirty="0" smtClean="0"/>
              <a:t>A dog has states - color, name, breed as well as behaviors -wagging, barking, eating. An object is an instance of a class.</a:t>
            </a:r>
          </a:p>
          <a:p>
            <a:pPr marL="0" indent="0">
              <a:buNone/>
            </a:pPr>
            <a:endParaRPr lang="en-US" sz="2000" dirty="0"/>
          </a:p>
        </p:txBody>
      </p:sp>
      <p:pic>
        <p:nvPicPr>
          <p:cNvPr id="4" name="Picture 3"/>
          <p:cNvPicPr>
            <a:picLocks noChangeAspect="1"/>
          </p:cNvPicPr>
          <p:nvPr/>
        </p:nvPicPr>
        <p:blipFill>
          <a:blip r:embed="rId2"/>
          <a:stretch>
            <a:fillRect/>
          </a:stretch>
        </p:blipFill>
        <p:spPr>
          <a:xfrm>
            <a:off x="2787894" y="1751649"/>
            <a:ext cx="6417651" cy="4522916"/>
          </a:xfrm>
          <a:prstGeom prst="rect">
            <a:avLst/>
          </a:prstGeom>
        </p:spPr>
      </p:pic>
    </p:spTree>
    <p:extLst>
      <p:ext uri="{BB962C8B-B14F-4D97-AF65-F5344CB8AC3E}">
        <p14:creationId xmlns:p14="http://schemas.microsoft.com/office/powerpoint/2010/main" val="139426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179" y="172671"/>
            <a:ext cx="10515600" cy="6148998"/>
          </a:xfrm>
        </p:spPr>
        <p:txBody>
          <a:bodyPr/>
          <a:lstStyle/>
          <a:p>
            <a:r>
              <a:rPr lang="en-US" sz="2400" dirty="0">
                <a:solidFill>
                  <a:srgbClr val="FF0000"/>
                </a:solidFill>
              </a:rPr>
              <a:t>UML Class Notation</a:t>
            </a:r>
          </a:p>
          <a:p>
            <a:pPr marL="0" indent="0">
              <a:buNone/>
            </a:pPr>
            <a:r>
              <a:rPr lang="en-US" sz="2000" dirty="0" smtClean="0"/>
              <a:t>A </a:t>
            </a:r>
            <a:r>
              <a:rPr lang="en-US" sz="2000" dirty="0"/>
              <a:t>class represent a concept which encapsulates state (</a:t>
            </a:r>
            <a:r>
              <a:rPr lang="en-US" sz="2000" b="1" dirty="0"/>
              <a:t>attributes</a:t>
            </a:r>
            <a:r>
              <a:rPr lang="en-US" sz="2000" dirty="0"/>
              <a:t>) and behavior (</a:t>
            </a:r>
            <a:r>
              <a:rPr lang="en-US" sz="2000" b="1" dirty="0"/>
              <a:t>operations</a:t>
            </a:r>
            <a:r>
              <a:rPr lang="en-US" sz="2000" dirty="0"/>
              <a:t>). Each attribute has a type. Each </a:t>
            </a:r>
            <a:r>
              <a:rPr lang="en-US" sz="2000" b="1" dirty="0"/>
              <a:t>operation</a:t>
            </a:r>
            <a:r>
              <a:rPr lang="en-US" sz="2000" dirty="0"/>
              <a:t> has a </a:t>
            </a:r>
            <a:r>
              <a:rPr lang="en-US" sz="2000" b="1" dirty="0"/>
              <a:t>signature</a:t>
            </a:r>
            <a:r>
              <a:rPr lang="en-US" sz="2000" dirty="0"/>
              <a:t>. </a:t>
            </a:r>
            <a:r>
              <a:rPr lang="en-US" sz="2000" i="1" dirty="0"/>
              <a:t>The class name is the </a:t>
            </a:r>
            <a:r>
              <a:rPr lang="en-US" sz="2000" b="1" i="1" dirty="0"/>
              <a:t>only mandatory information</a:t>
            </a:r>
            <a:r>
              <a:rPr lang="en-US" sz="2000" dirty="0"/>
              <a:t>.</a:t>
            </a:r>
          </a:p>
          <a:p>
            <a:endParaRPr lang="en-US" sz="2000" dirty="0"/>
          </a:p>
        </p:txBody>
      </p:sp>
      <p:pic>
        <p:nvPicPr>
          <p:cNvPr id="4" name="Picture 3"/>
          <p:cNvPicPr>
            <a:picLocks noChangeAspect="1"/>
          </p:cNvPicPr>
          <p:nvPr/>
        </p:nvPicPr>
        <p:blipFill>
          <a:blip r:embed="rId2"/>
          <a:stretch>
            <a:fillRect/>
          </a:stretch>
        </p:blipFill>
        <p:spPr>
          <a:xfrm>
            <a:off x="2326744" y="1322397"/>
            <a:ext cx="5783672" cy="1904380"/>
          </a:xfrm>
          <a:prstGeom prst="rect">
            <a:avLst/>
          </a:prstGeom>
        </p:spPr>
      </p:pic>
      <p:sp>
        <p:nvSpPr>
          <p:cNvPr id="5" name="Rectangle 4"/>
          <p:cNvSpPr/>
          <p:nvPr/>
        </p:nvSpPr>
        <p:spPr>
          <a:xfrm>
            <a:off x="410063" y="3164681"/>
            <a:ext cx="11594123" cy="3693319"/>
          </a:xfrm>
          <a:prstGeom prst="rect">
            <a:avLst/>
          </a:prstGeom>
        </p:spPr>
        <p:txBody>
          <a:bodyPr wrap="square">
            <a:spAutoFit/>
          </a:bodyPr>
          <a:lstStyle/>
          <a:p>
            <a:r>
              <a:rPr lang="en-US" dirty="0" smtClean="0">
                <a:solidFill>
                  <a:srgbClr val="FF0000"/>
                </a:solidFill>
              </a:rPr>
              <a:t>- Class Name:</a:t>
            </a:r>
          </a:p>
          <a:p>
            <a:r>
              <a:rPr lang="en-US" dirty="0" smtClean="0"/>
              <a:t>The name of the class appears in the first partition.</a:t>
            </a:r>
          </a:p>
          <a:p>
            <a:endParaRPr lang="en-US" dirty="0" smtClean="0"/>
          </a:p>
          <a:p>
            <a:r>
              <a:rPr lang="en-US" dirty="0" smtClean="0">
                <a:solidFill>
                  <a:srgbClr val="FF0000"/>
                </a:solidFill>
              </a:rPr>
              <a:t>- Class Attributes:</a:t>
            </a:r>
          </a:p>
          <a:p>
            <a:r>
              <a:rPr lang="en-US" dirty="0" smtClean="0"/>
              <a:t>Attributes are shown in the second partition.</a:t>
            </a:r>
          </a:p>
          <a:p>
            <a:r>
              <a:rPr lang="en-US" dirty="0" smtClean="0"/>
              <a:t>The attribute type is shown after the colon.</a:t>
            </a:r>
          </a:p>
          <a:p>
            <a:r>
              <a:rPr lang="en-US" dirty="0" smtClean="0"/>
              <a:t>Attributes map onto member variables (data members) in code.</a:t>
            </a:r>
          </a:p>
          <a:p>
            <a:endParaRPr lang="en-US" dirty="0" smtClean="0"/>
          </a:p>
          <a:p>
            <a:r>
              <a:rPr lang="en-US" dirty="0" smtClean="0">
                <a:solidFill>
                  <a:srgbClr val="FF0000"/>
                </a:solidFill>
              </a:rPr>
              <a:t>- Class Operations (Methods):</a:t>
            </a:r>
          </a:p>
          <a:p>
            <a:r>
              <a:rPr lang="en-US" dirty="0" smtClean="0"/>
              <a:t>Operations are shown in the third partition. They are services the class provides.</a:t>
            </a:r>
          </a:p>
          <a:p>
            <a:r>
              <a:rPr lang="en-US" dirty="0" smtClean="0"/>
              <a:t>The return type of a method is shown after the colon at the end of the method signature.</a:t>
            </a:r>
          </a:p>
          <a:p>
            <a:r>
              <a:rPr lang="en-US" dirty="0" smtClean="0"/>
              <a:t>The return type of method parameters are shown after the colon following the parameter name. Operations map onto class methods in code</a:t>
            </a:r>
            <a:endParaRPr lang="en-US" dirty="0"/>
          </a:p>
        </p:txBody>
      </p:sp>
    </p:spTree>
    <p:extLst>
      <p:ext uri="{BB962C8B-B14F-4D97-AF65-F5344CB8AC3E}">
        <p14:creationId xmlns:p14="http://schemas.microsoft.com/office/powerpoint/2010/main" val="299894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56475" y="490964"/>
            <a:ext cx="5778953" cy="1663806"/>
          </a:xfrm>
          <a:prstGeom prst="rect">
            <a:avLst/>
          </a:prstGeom>
        </p:spPr>
      </p:pic>
      <p:pic>
        <p:nvPicPr>
          <p:cNvPr id="5" name="Picture 4"/>
          <p:cNvPicPr>
            <a:picLocks noChangeAspect="1"/>
          </p:cNvPicPr>
          <p:nvPr/>
        </p:nvPicPr>
        <p:blipFill>
          <a:blip r:embed="rId3"/>
          <a:stretch>
            <a:fillRect/>
          </a:stretch>
        </p:blipFill>
        <p:spPr>
          <a:xfrm>
            <a:off x="2997809" y="3650395"/>
            <a:ext cx="4167921" cy="1646154"/>
          </a:xfrm>
          <a:prstGeom prst="rect">
            <a:avLst/>
          </a:prstGeom>
        </p:spPr>
      </p:pic>
      <p:sp>
        <p:nvSpPr>
          <p:cNvPr id="6" name="Rectangle 5"/>
          <p:cNvSpPr/>
          <p:nvPr/>
        </p:nvSpPr>
        <p:spPr>
          <a:xfrm>
            <a:off x="175844" y="2753479"/>
            <a:ext cx="11682045" cy="677108"/>
          </a:xfrm>
          <a:prstGeom prst="rect">
            <a:avLst/>
          </a:prstGeom>
        </p:spPr>
        <p:txBody>
          <a:bodyPr wrap="square">
            <a:spAutoFit/>
          </a:bodyPr>
          <a:lstStyle/>
          <a:p>
            <a:r>
              <a:rPr lang="en-US" sz="2000" dirty="0" smtClean="0">
                <a:solidFill>
                  <a:srgbClr val="FF0000"/>
                </a:solidFill>
              </a:rPr>
              <a:t>Class Visibility</a:t>
            </a:r>
          </a:p>
          <a:p>
            <a:r>
              <a:rPr lang="en-US" dirty="0" smtClean="0"/>
              <a:t>The +, - and # symbols before an attribute and operation name in a class denote the visibility of the attribute and operation.</a:t>
            </a:r>
            <a:endParaRPr lang="en-US" dirty="0"/>
          </a:p>
        </p:txBody>
      </p:sp>
      <p:sp>
        <p:nvSpPr>
          <p:cNvPr id="7" name="Rectangle 6"/>
          <p:cNvSpPr/>
          <p:nvPr/>
        </p:nvSpPr>
        <p:spPr>
          <a:xfrm>
            <a:off x="3593123" y="5516357"/>
            <a:ext cx="6096000" cy="923330"/>
          </a:xfrm>
          <a:prstGeom prst="rect">
            <a:avLst/>
          </a:prstGeom>
        </p:spPr>
        <p:txBody>
          <a:bodyPr>
            <a:spAutoFit/>
          </a:bodyPr>
          <a:lstStyle/>
          <a:p>
            <a:r>
              <a:rPr lang="en-US" dirty="0" smtClean="0"/>
              <a:t>+ denotes public attributes or operations</a:t>
            </a:r>
          </a:p>
          <a:p>
            <a:r>
              <a:rPr lang="en-US" dirty="0" smtClean="0"/>
              <a:t>- denotes private attributes or operations</a:t>
            </a:r>
          </a:p>
          <a:p>
            <a:r>
              <a:rPr lang="en-US" dirty="0" smtClean="0"/>
              <a:t># denotes protected attributes or operations</a:t>
            </a:r>
            <a:endParaRPr lang="en-US" dirty="0"/>
          </a:p>
        </p:txBody>
      </p:sp>
    </p:spTree>
    <p:extLst>
      <p:ext uri="{BB962C8B-B14F-4D97-AF65-F5344CB8AC3E}">
        <p14:creationId xmlns:p14="http://schemas.microsoft.com/office/powerpoint/2010/main" val="498255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5948363"/>
          </a:xfrm>
        </p:spPr>
        <p:txBody>
          <a:bodyPr/>
          <a:lstStyle/>
          <a:p>
            <a:r>
              <a:rPr lang="en-US" sz="2400" dirty="0" smtClean="0">
                <a:solidFill>
                  <a:srgbClr val="FF0000"/>
                </a:solidFill>
              </a:rPr>
              <a:t>Relationships </a:t>
            </a:r>
            <a:r>
              <a:rPr lang="en-US" sz="2400" dirty="0">
                <a:solidFill>
                  <a:srgbClr val="FF0000"/>
                </a:solidFill>
              </a:rPr>
              <a:t>between classes</a:t>
            </a:r>
          </a:p>
          <a:p>
            <a:pPr marL="0" indent="0">
              <a:buNone/>
            </a:pPr>
            <a:r>
              <a:rPr lang="en-US" sz="2000" dirty="0"/>
              <a:t>UML is not just about pretty pictures. If used correctly, UML precisely conveys how code should be implemented from diagrams. If precisely interpreted, the implemented code will correctly reflect the intent of the designer.</a:t>
            </a:r>
          </a:p>
          <a:p>
            <a:endParaRPr lang="en-US" dirty="0"/>
          </a:p>
        </p:txBody>
      </p:sp>
      <p:pic>
        <p:nvPicPr>
          <p:cNvPr id="4" name="Picture 3"/>
          <p:cNvPicPr>
            <a:picLocks noChangeAspect="1"/>
          </p:cNvPicPr>
          <p:nvPr/>
        </p:nvPicPr>
        <p:blipFill>
          <a:blip r:embed="rId2"/>
          <a:stretch>
            <a:fillRect/>
          </a:stretch>
        </p:blipFill>
        <p:spPr>
          <a:xfrm>
            <a:off x="4329479" y="1883032"/>
            <a:ext cx="4330944" cy="3999754"/>
          </a:xfrm>
          <a:prstGeom prst="rect">
            <a:avLst/>
          </a:prstGeom>
        </p:spPr>
      </p:pic>
    </p:spTree>
    <p:extLst>
      <p:ext uri="{BB962C8B-B14F-4D97-AF65-F5344CB8AC3E}">
        <p14:creationId xmlns:p14="http://schemas.microsoft.com/office/powerpoint/2010/main" val="59583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6185"/>
            <a:ext cx="10515600" cy="5930778"/>
          </a:xfrm>
        </p:spPr>
        <p:txBody>
          <a:bodyPr/>
          <a:lstStyle/>
          <a:p>
            <a:r>
              <a:rPr lang="en-US" sz="2400" dirty="0" smtClean="0">
                <a:solidFill>
                  <a:schemeClr val="accent2"/>
                </a:solidFill>
              </a:rPr>
              <a:t>Association</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r>
              <a:rPr lang="en-US" sz="2000" dirty="0" smtClean="0"/>
              <a:t>is a broad term that encompasses just about any logical connection or relationship between classes. For example, passengers and airline may be linked as above.</a:t>
            </a:r>
          </a:p>
          <a:p>
            <a:pPr marL="0" indent="0">
              <a:buNone/>
            </a:pPr>
            <a:endParaRPr lang="en-US" sz="2000" dirty="0" smtClean="0"/>
          </a:p>
          <a:p>
            <a:pPr marL="0" indent="0">
              <a:buNone/>
            </a:pPr>
            <a:r>
              <a:rPr lang="en-US" sz="2000" dirty="0" smtClean="0">
                <a:solidFill>
                  <a:schemeClr val="accent2"/>
                </a:solidFill>
              </a:rPr>
              <a:t>Aggregation</a:t>
            </a:r>
          </a:p>
          <a:p>
            <a:pPr marL="0" indent="0">
              <a:buNone/>
            </a:pPr>
            <a:endParaRPr lang="en-US" sz="2000" dirty="0">
              <a:solidFill>
                <a:schemeClr val="accent2"/>
              </a:solidFill>
            </a:endParaRPr>
          </a:p>
          <a:p>
            <a:pPr marL="0" indent="0">
              <a:buNone/>
            </a:pPr>
            <a:endParaRPr lang="en-US" sz="2000" dirty="0" smtClean="0">
              <a:solidFill>
                <a:schemeClr val="accent2"/>
              </a:solidFill>
            </a:endParaRPr>
          </a:p>
          <a:p>
            <a:pPr marL="0" indent="0">
              <a:buNone/>
            </a:pPr>
            <a:endParaRPr lang="en-US" sz="2000" dirty="0" smtClean="0">
              <a:solidFill>
                <a:schemeClr val="accent2"/>
              </a:solidFill>
            </a:endParaRPr>
          </a:p>
          <a:p>
            <a:pPr marL="0" indent="0">
              <a:buNone/>
            </a:pPr>
            <a:r>
              <a:rPr lang="en-US" sz="2000" dirty="0" smtClean="0"/>
              <a:t>refers to the formation of a particular class as a result of one class being aggregated or built as a collection. For example, the class “library” is made up of one or more books, among other materials. In aggregation, the contained classes are not strongly dependent on the lifecycle of the container.</a:t>
            </a:r>
          </a:p>
          <a:p>
            <a:pPr marL="0" indent="0">
              <a:buNone/>
            </a:pPr>
            <a:endParaRPr lang="en-US" sz="2000" dirty="0"/>
          </a:p>
        </p:txBody>
      </p:sp>
      <p:pic>
        <p:nvPicPr>
          <p:cNvPr id="4" name="Picture 3"/>
          <p:cNvPicPr>
            <a:picLocks noChangeAspect="1"/>
          </p:cNvPicPr>
          <p:nvPr/>
        </p:nvPicPr>
        <p:blipFill>
          <a:blip r:embed="rId2"/>
          <a:stretch>
            <a:fillRect/>
          </a:stretch>
        </p:blipFill>
        <p:spPr>
          <a:xfrm>
            <a:off x="2827094" y="683092"/>
            <a:ext cx="1086582" cy="1316790"/>
          </a:xfrm>
          <a:prstGeom prst="rect">
            <a:avLst/>
          </a:prstGeom>
        </p:spPr>
      </p:pic>
      <p:pic>
        <p:nvPicPr>
          <p:cNvPr id="5" name="Picture 4"/>
          <p:cNvPicPr>
            <a:picLocks noChangeAspect="1"/>
          </p:cNvPicPr>
          <p:nvPr/>
        </p:nvPicPr>
        <p:blipFill>
          <a:blip r:embed="rId3"/>
          <a:stretch>
            <a:fillRect/>
          </a:stretch>
        </p:blipFill>
        <p:spPr>
          <a:xfrm>
            <a:off x="2713160" y="3312135"/>
            <a:ext cx="1314450" cy="1552575"/>
          </a:xfrm>
          <a:prstGeom prst="rect">
            <a:avLst/>
          </a:prstGeom>
        </p:spPr>
      </p:pic>
    </p:spTree>
    <p:extLst>
      <p:ext uri="{BB962C8B-B14F-4D97-AF65-F5344CB8AC3E}">
        <p14:creationId xmlns:p14="http://schemas.microsoft.com/office/powerpoint/2010/main" val="4255453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57200"/>
            <a:ext cx="10609385" cy="6057900"/>
          </a:xfrm>
        </p:spPr>
        <p:txBody>
          <a:bodyPr>
            <a:normAutofit lnSpcReduction="10000"/>
          </a:bodyPr>
          <a:lstStyle/>
          <a:p>
            <a:r>
              <a:rPr lang="en-US" sz="2400" dirty="0" smtClean="0">
                <a:solidFill>
                  <a:schemeClr val="accent2"/>
                </a:solidFill>
              </a:rPr>
              <a:t>Composition</a:t>
            </a:r>
          </a:p>
          <a:p>
            <a:endParaRPr lang="en-US" sz="2400" dirty="0">
              <a:solidFill>
                <a:schemeClr val="accent2"/>
              </a:solidFill>
            </a:endParaRPr>
          </a:p>
          <a:p>
            <a:pPr marL="0" indent="0">
              <a:buNone/>
            </a:pPr>
            <a:endParaRPr lang="en-US" sz="2400" dirty="0" smtClean="0">
              <a:solidFill>
                <a:schemeClr val="accent2"/>
              </a:solidFill>
            </a:endParaRPr>
          </a:p>
          <a:p>
            <a:pPr marL="0" indent="0">
              <a:buNone/>
            </a:pPr>
            <a:endParaRPr lang="en-US" sz="2400" dirty="0" smtClean="0">
              <a:solidFill>
                <a:schemeClr val="accent2"/>
              </a:solidFill>
            </a:endParaRPr>
          </a:p>
          <a:p>
            <a:pPr marL="0" indent="0">
              <a:buNone/>
            </a:pPr>
            <a:r>
              <a:rPr lang="en-US" sz="2000" dirty="0" smtClean="0"/>
              <a:t>The composition relationship is very similar to the aggregation relationship. with the only difference being its key purpose of emphasizing the dependence of the contained class to the life cycle of the container class. That is, the contained class will be obliterated when the container class is destroyed.</a:t>
            </a:r>
          </a:p>
          <a:p>
            <a:pPr marL="0" indent="0">
              <a:buNone/>
            </a:pPr>
            <a:endParaRPr lang="en-US" sz="2000" dirty="0"/>
          </a:p>
          <a:p>
            <a:pPr marL="0" indent="0">
              <a:buNone/>
            </a:pPr>
            <a:r>
              <a:rPr lang="en-US" sz="2400" dirty="0" smtClean="0">
                <a:solidFill>
                  <a:schemeClr val="accent2"/>
                </a:solidFill>
              </a:rPr>
              <a:t>Inheritance / Generalization</a:t>
            </a:r>
          </a:p>
          <a:p>
            <a:pPr marL="0" indent="0">
              <a:buNone/>
            </a:pPr>
            <a:endParaRPr lang="en-US" sz="2400" dirty="0">
              <a:solidFill>
                <a:schemeClr val="accent2"/>
              </a:solidFill>
            </a:endParaRPr>
          </a:p>
          <a:p>
            <a:pPr marL="0" indent="0">
              <a:buNone/>
            </a:pPr>
            <a:endParaRPr lang="en-US" sz="2400" dirty="0" smtClean="0">
              <a:solidFill>
                <a:schemeClr val="accent2"/>
              </a:solidFill>
            </a:endParaRPr>
          </a:p>
          <a:p>
            <a:pPr marL="0" indent="0">
              <a:buNone/>
            </a:pPr>
            <a:endParaRPr lang="en-US" sz="2400" dirty="0" smtClean="0">
              <a:solidFill>
                <a:schemeClr val="accent2"/>
              </a:solidFill>
            </a:endParaRPr>
          </a:p>
          <a:p>
            <a:pPr marL="0" indent="0">
              <a:buNone/>
            </a:pPr>
            <a:r>
              <a:rPr lang="en-US" sz="2000" dirty="0" smtClean="0"/>
              <a:t>refers to a type of relationship wherein one associated class is a child of another by virtue of assuming the same functionalities of the parent class. In other words, the child class is a specific type of the parent class. To show inheritance in a UML diagram, a solid line from the child class to the parent class is drawn using an unfilled arrowhead.</a:t>
            </a:r>
            <a:endParaRPr lang="en-US" sz="2000" dirty="0"/>
          </a:p>
        </p:txBody>
      </p:sp>
      <p:pic>
        <p:nvPicPr>
          <p:cNvPr id="4" name="Picture 3"/>
          <p:cNvPicPr>
            <a:picLocks noChangeAspect="1"/>
          </p:cNvPicPr>
          <p:nvPr/>
        </p:nvPicPr>
        <p:blipFill>
          <a:blip r:embed="rId2"/>
          <a:stretch>
            <a:fillRect/>
          </a:stretch>
        </p:blipFill>
        <p:spPr>
          <a:xfrm>
            <a:off x="4108206" y="597876"/>
            <a:ext cx="1314450" cy="1591409"/>
          </a:xfrm>
          <a:prstGeom prst="rect">
            <a:avLst/>
          </a:prstGeom>
        </p:spPr>
      </p:pic>
      <p:pic>
        <p:nvPicPr>
          <p:cNvPr id="5" name="Picture 4"/>
          <p:cNvPicPr>
            <a:picLocks noChangeAspect="1"/>
          </p:cNvPicPr>
          <p:nvPr/>
        </p:nvPicPr>
        <p:blipFill>
          <a:blip r:embed="rId3"/>
          <a:stretch>
            <a:fillRect/>
          </a:stretch>
        </p:blipFill>
        <p:spPr>
          <a:xfrm>
            <a:off x="4232031" y="3701928"/>
            <a:ext cx="1190625" cy="1362075"/>
          </a:xfrm>
          <a:prstGeom prst="rect">
            <a:avLst/>
          </a:prstGeom>
        </p:spPr>
      </p:pic>
    </p:spTree>
    <p:extLst>
      <p:ext uri="{BB962C8B-B14F-4D97-AF65-F5344CB8AC3E}">
        <p14:creationId xmlns:p14="http://schemas.microsoft.com/office/powerpoint/2010/main" val="103212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823"/>
            <a:ext cx="10515600" cy="5746140"/>
          </a:xfrm>
        </p:spPr>
        <p:txBody>
          <a:bodyPr/>
          <a:lstStyle/>
          <a:p>
            <a:r>
              <a:rPr lang="en-US" dirty="0" smtClean="0">
                <a:solidFill>
                  <a:srgbClr val="FF0000"/>
                </a:solidFill>
              </a:rPr>
              <a:t>There are </a:t>
            </a:r>
            <a:r>
              <a:rPr lang="en-US" u="sng" dirty="0" smtClean="0">
                <a:solidFill>
                  <a:srgbClr val="FF0000"/>
                </a:solidFill>
              </a:rPr>
              <a:t>6</a:t>
            </a:r>
            <a:r>
              <a:rPr lang="en-US" dirty="0" smtClean="0">
                <a:solidFill>
                  <a:srgbClr val="FF0000"/>
                </a:solidFill>
              </a:rPr>
              <a:t> main title in the laboratory:</a:t>
            </a:r>
          </a:p>
          <a:p>
            <a:r>
              <a:rPr lang="en-US" sz="2400" dirty="0" smtClean="0"/>
              <a:t>Analysis</a:t>
            </a:r>
          </a:p>
          <a:p>
            <a:r>
              <a:rPr lang="en-US" sz="2400" dirty="0" smtClean="0"/>
              <a:t>Designing</a:t>
            </a:r>
          </a:p>
          <a:p>
            <a:r>
              <a:rPr lang="en-US" sz="2400" dirty="0" smtClean="0"/>
              <a:t>Implementation</a:t>
            </a:r>
          </a:p>
          <a:p>
            <a:r>
              <a:rPr lang="en-US" sz="2400" dirty="0" smtClean="0"/>
              <a:t>Unit Testing</a:t>
            </a:r>
          </a:p>
          <a:p>
            <a:r>
              <a:rPr lang="en-US" sz="2400" dirty="0" smtClean="0"/>
              <a:t>Testing Techniques</a:t>
            </a:r>
          </a:p>
          <a:p>
            <a:r>
              <a:rPr lang="en-US" sz="2400" dirty="0" smtClean="0"/>
              <a:t>Final </a:t>
            </a:r>
            <a:r>
              <a:rPr lang="en-US" sz="2400" dirty="0"/>
              <a:t>meeting </a:t>
            </a:r>
            <a:r>
              <a:rPr lang="en-US" sz="2400"/>
              <a:t>and </a:t>
            </a:r>
            <a:r>
              <a:rPr lang="en-US" sz="2400" smtClean="0"/>
              <a:t>summary</a:t>
            </a:r>
          </a:p>
          <a:p>
            <a:pPr marL="0" indent="0">
              <a:buNone/>
            </a:pPr>
            <a:endParaRPr lang="en-US" sz="2400" dirty="0" smtClean="0"/>
          </a:p>
          <a:p>
            <a:pPr marL="0" indent="0">
              <a:buNone/>
            </a:pPr>
            <a:r>
              <a:rPr lang="en-US" sz="2400" dirty="0">
                <a:solidFill>
                  <a:srgbClr val="FF0000"/>
                </a:solidFill>
              </a:rPr>
              <a:t>Preparation of laboratory </a:t>
            </a:r>
            <a:r>
              <a:rPr lang="en-US" sz="2400" dirty="0" smtClean="0">
                <a:solidFill>
                  <a:srgbClr val="FF0000"/>
                </a:solidFill>
              </a:rPr>
              <a:t>report:</a:t>
            </a:r>
          </a:p>
          <a:p>
            <a:pPr marL="0" indent="0">
              <a:buNone/>
            </a:pPr>
            <a:r>
              <a:rPr lang="en-US" sz="2000" dirty="0"/>
              <a:t>Work reports should be in the form of scientific </a:t>
            </a:r>
            <a:r>
              <a:rPr lang="en-US" sz="2000" dirty="0" smtClean="0"/>
              <a:t>reports</a:t>
            </a:r>
          </a:p>
          <a:p>
            <a:pPr marL="0" indent="0">
              <a:buNone/>
            </a:pPr>
            <a:r>
              <a:rPr lang="en-US" sz="2000" dirty="0"/>
              <a:t>The laboratory work report is evaluated by </a:t>
            </a:r>
            <a:r>
              <a:rPr lang="en-US" sz="2000" dirty="0" smtClean="0"/>
              <a:t>the instructor and students.</a:t>
            </a:r>
            <a:endParaRPr lang="en-US" sz="2000" dirty="0"/>
          </a:p>
        </p:txBody>
      </p:sp>
    </p:spTree>
    <p:extLst>
      <p:ext uri="{BB962C8B-B14F-4D97-AF65-F5344CB8AC3E}">
        <p14:creationId xmlns:p14="http://schemas.microsoft.com/office/powerpoint/2010/main" val="858821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2029"/>
          </a:xfrm>
        </p:spPr>
        <p:txBody>
          <a:bodyPr>
            <a:normAutofit fontScale="90000"/>
          </a:bodyPr>
          <a:lstStyle/>
          <a:p>
            <a:r>
              <a:rPr lang="en-US" sz="3200" b="1" dirty="0" smtClean="0">
                <a:solidFill>
                  <a:srgbClr val="FF0000"/>
                </a:solidFill>
              </a:rPr>
              <a:t>Class Diagram Example: Order System</a:t>
            </a:r>
            <a:br>
              <a:rPr lang="en-US" sz="3200" b="1" dirty="0" smtClean="0">
                <a:solidFill>
                  <a:srgbClr val="FF0000"/>
                </a:solidFill>
              </a:rPr>
            </a:br>
            <a:endParaRPr lang="en-US" sz="3200" b="1"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1427285" y="1060709"/>
            <a:ext cx="9835662" cy="5494323"/>
          </a:xfrm>
          <a:prstGeom prst="rect">
            <a:avLst/>
          </a:prstGeom>
        </p:spPr>
      </p:pic>
    </p:spTree>
    <p:extLst>
      <p:ext uri="{BB962C8B-B14F-4D97-AF65-F5344CB8AC3E}">
        <p14:creationId xmlns:p14="http://schemas.microsoft.com/office/powerpoint/2010/main" val="3656760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502"/>
            <a:ext cx="3012831" cy="733913"/>
          </a:xfrm>
        </p:spPr>
        <p:txBody>
          <a:bodyPr>
            <a:normAutofit fontScale="90000"/>
          </a:bodyPr>
          <a:lstStyle/>
          <a:p>
            <a:r>
              <a:rPr lang="en-US" sz="3200" b="1" dirty="0" smtClean="0">
                <a:solidFill>
                  <a:srgbClr val="FF0000"/>
                </a:solidFill>
              </a:rPr>
              <a:t>Rational Rose</a:t>
            </a:r>
            <a:br>
              <a:rPr lang="en-US" sz="3200" b="1" dirty="0" smtClean="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706315" y="928809"/>
            <a:ext cx="10515600" cy="5551122"/>
          </a:xfrm>
        </p:spPr>
        <p:txBody>
          <a:bodyPr/>
          <a:lstStyle/>
          <a:p>
            <a:r>
              <a:rPr lang="en-US" sz="2400" dirty="0">
                <a:solidFill>
                  <a:srgbClr val="FF0000"/>
                </a:solidFill>
              </a:rPr>
              <a:t>What Does Rational Rose Mean?</a:t>
            </a:r>
          </a:p>
          <a:p>
            <a:r>
              <a:rPr lang="en-US" sz="2000" dirty="0"/>
              <a:t>Rational Rose is an object-oriented programming (OOP) and unified modeling language (UML) tool to design enterprise-level software applications and components. It creates visual software application models under object-oriented principles. Example application models include the creation of actors, use cases, relationships, objects, entities, etc. Rational Rose uses classical UML concepts to graphically model software applications. This facilitates documenting the environment, requirements and overall design</a:t>
            </a:r>
            <a:r>
              <a:rPr lang="en-US" sz="2000" dirty="0" smtClean="0"/>
              <a:t>.</a:t>
            </a:r>
          </a:p>
          <a:p>
            <a:r>
              <a:rPr lang="en-US" sz="2000" dirty="0" smtClean="0"/>
              <a:t>Rational Rose is a powerful graphical user interface (GUI) modeling tool using efficient and user-friendly drag and drop and design maneuverability. Certain Rational Rose versions actually produce relevant source code for designed models.</a:t>
            </a:r>
            <a:endParaRPr lang="en-US" sz="2000" dirty="0"/>
          </a:p>
        </p:txBody>
      </p:sp>
      <p:pic>
        <p:nvPicPr>
          <p:cNvPr id="4" name="Picture 3"/>
          <p:cNvPicPr>
            <a:picLocks noChangeAspect="1"/>
          </p:cNvPicPr>
          <p:nvPr/>
        </p:nvPicPr>
        <p:blipFill>
          <a:blip r:embed="rId2"/>
          <a:stretch>
            <a:fillRect/>
          </a:stretch>
        </p:blipFill>
        <p:spPr>
          <a:xfrm>
            <a:off x="5723792" y="4015444"/>
            <a:ext cx="5788270" cy="2781009"/>
          </a:xfrm>
          <a:prstGeom prst="rect">
            <a:avLst/>
          </a:prstGeom>
        </p:spPr>
      </p:pic>
      <p:pic>
        <p:nvPicPr>
          <p:cNvPr id="5" name="Picture 4"/>
          <p:cNvPicPr>
            <a:picLocks noChangeAspect="1"/>
          </p:cNvPicPr>
          <p:nvPr/>
        </p:nvPicPr>
        <p:blipFill>
          <a:blip r:embed="rId3"/>
          <a:stretch>
            <a:fillRect/>
          </a:stretch>
        </p:blipFill>
        <p:spPr>
          <a:xfrm>
            <a:off x="1456958" y="4643948"/>
            <a:ext cx="3000375" cy="1524000"/>
          </a:xfrm>
          <a:prstGeom prst="rect">
            <a:avLst/>
          </a:prstGeom>
        </p:spPr>
      </p:pic>
    </p:spTree>
    <p:extLst>
      <p:ext uri="{BB962C8B-B14F-4D97-AF65-F5344CB8AC3E}">
        <p14:creationId xmlns:p14="http://schemas.microsoft.com/office/powerpoint/2010/main" val="290802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6477"/>
            <a:ext cx="10515600" cy="5350486"/>
          </a:xfrm>
        </p:spPr>
        <p:txBody>
          <a:bodyPr>
            <a:normAutofit/>
          </a:bodyPr>
          <a:lstStyle/>
          <a:p>
            <a:r>
              <a:rPr lang="en-US" dirty="0" smtClean="0">
                <a:hlinkClick r:id="rId2"/>
              </a:rPr>
              <a:t>https://p30download.ir/fa/entry/12635/</a:t>
            </a:r>
            <a:endParaRPr lang="en-US" dirty="0" smtClean="0"/>
          </a:p>
          <a:p>
            <a:pPr algn="r" rtl="1"/>
            <a:endParaRPr lang="en-US" sz="2600" dirty="0"/>
          </a:p>
          <a:p>
            <a:pPr algn="r" rtl="1"/>
            <a:endParaRPr lang="en-US" sz="2600" dirty="0" smtClean="0">
              <a:latin typeface="Arial" panose="020B0604020202020204" pitchFamily="34" charset="0"/>
              <a:cs typeface="Arial" panose="020B0604020202020204" pitchFamily="34" charset="0"/>
            </a:endParaRPr>
          </a:p>
          <a:p>
            <a:pPr algn="r" rtl="1"/>
            <a:r>
              <a:rPr lang="fa-IR" sz="2600" dirty="0" smtClean="0">
                <a:latin typeface="Arial" panose="020B0604020202020204" pitchFamily="34" charset="0"/>
                <a:cs typeface="Arial" panose="020B0604020202020204" pitchFamily="34" charset="0"/>
              </a:rPr>
              <a:t>راهنمای نصب نسخه ی 8:</a:t>
            </a:r>
          </a:p>
          <a:p>
            <a:pPr algn="r" rtl="1"/>
            <a:endParaRPr lang="fa-IR" sz="2400" dirty="0" smtClean="0">
              <a:latin typeface="Arial" panose="020B0604020202020204" pitchFamily="34" charset="0"/>
              <a:cs typeface="Arial" panose="020B0604020202020204" pitchFamily="34" charset="0"/>
            </a:endParaRPr>
          </a:p>
          <a:p>
            <a:pPr algn="r" rtl="1"/>
            <a:r>
              <a:rPr lang="fa-IR" sz="2400" dirty="0" smtClean="0">
                <a:latin typeface="Arial" panose="020B0604020202020204" pitchFamily="34" charset="0"/>
                <a:cs typeface="Arial" panose="020B0604020202020204" pitchFamily="34" charset="0"/>
              </a:rPr>
              <a:t>1- تاریخ سیستم را به سال 2012 تغییر دهید. (مهم)</a:t>
            </a:r>
          </a:p>
          <a:p>
            <a:pPr algn="r" rtl="1"/>
            <a:r>
              <a:rPr lang="fa-IR" sz="2400" dirty="0" smtClean="0">
                <a:latin typeface="Arial" panose="020B0604020202020204" pitchFamily="34" charset="0"/>
                <a:cs typeface="Arial" panose="020B0604020202020204" pitchFamily="34" charset="0"/>
              </a:rPr>
              <a:t>2- اقدام به نصب نرم افزار کنید.</a:t>
            </a:r>
          </a:p>
          <a:p>
            <a:pPr algn="r" rtl="1"/>
            <a:r>
              <a:rPr lang="fa-IR" sz="2400" dirty="0" smtClean="0">
                <a:latin typeface="Arial" panose="020B0604020202020204" pitchFamily="34" charset="0"/>
                <a:cs typeface="Arial" panose="020B0604020202020204" pitchFamily="34" charset="0"/>
              </a:rPr>
              <a:t>3- نرم افزار را اجرا کنید. در پنجره مربوط به لایسنس گزینه </a:t>
            </a:r>
            <a:r>
              <a:rPr lang="en-US" sz="2400" dirty="0" smtClean="0">
                <a:latin typeface="Arial" panose="020B0604020202020204" pitchFamily="34" charset="0"/>
                <a:cs typeface="Arial" panose="020B0604020202020204" pitchFamily="34" charset="0"/>
              </a:rPr>
              <a:t>import a Rational </a:t>
            </a:r>
            <a:r>
              <a:rPr lang="en-US" sz="2400" dirty="0" err="1" smtClean="0">
                <a:latin typeface="Arial" panose="020B0604020202020204" pitchFamily="34" charset="0"/>
                <a:cs typeface="Arial" panose="020B0604020202020204" pitchFamily="34" charset="0"/>
              </a:rPr>
              <a:t>LiLicense</a:t>
            </a:r>
            <a:r>
              <a:rPr lang="en-US" sz="2400" dirty="0" smtClean="0">
                <a:latin typeface="Arial" panose="020B0604020202020204" pitchFamily="34" charset="0"/>
                <a:cs typeface="Arial" panose="020B0604020202020204" pitchFamily="34" charset="0"/>
              </a:rPr>
              <a:t> </a:t>
            </a:r>
            <a:r>
              <a:rPr lang="fa-IR" sz="2400" dirty="0" smtClean="0">
                <a:latin typeface="Arial" panose="020B0604020202020204" pitchFamily="34" charset="0"/>
                <a:cs typeface="Arial" panose="020B0604020202020204" pitchFamily="34" charset="0"/>
              </a:rPr>
              <a:t>را آدرس دهی کنید.</a:t>
            </a:r>
          </a:p>
          <a:p>
            <a:pPr algn="r" rtl="1"/>
            <a:r>
              <a:rPr lang="fa-IR" sz="2400" dirty="0" smtClean="0">
                <a:latin typeface="Arial" panose="020B0604020202020204" pitchFamily="34" charset="0"/>
                <a:cs typeface="Arial" panose="020B0604020202020204" pitchFamily="34" charset="0"/>
              </a:rPr>
              <a:t>4- به این دلیل که تاریخ انقضای فایل لایسنس این نرم افزار د</a:t>
            </a:r>
            <a:r>
              <a:rPr lang="en-US" sz="2400" dirty="0" smtClean="0">
                <a:latin typeface="Arial" panose="020B0604020202020204" pitchFamily="34" charset="0"/>
                <a:cs typeface="Arial" panose="020B0604020202020204" pitchFamily="34" charset="0"/>
              </a:rPr>
              <a:t>cense file </a:t>
            </a:r>
            <a:r>
              <a:rPr lang="fa-IR" sz="2400" dirty="0" smtClean="0">
                <a:latin typeface="Arial" panose="020B0604020202020204" pitchFamily="34" charset="0"/>
                <a:cs typeface="Arial" panose="020B0604020202020204" pitchFamily="34" charset="0"/>
              </a:rPr>
              <a:t>را انتخاب کنید. سپس فایل </a:t>
            </a:r>
            <a:r>
              <a:rPr lang="en-US" sz="2400" dirty="0" err="1" smtClean="0">
                <a:latin typeface="Arial" panose="020B0604020202020204" pitchFamily="34" charset="0"/>
                <a:cs typeface="Arial" panose="020B0604020202020204" pitchFamily="34" charset="0"/>
              </a:rPr>
              <a:t>alllic.upd</a:t>
            </a:r>
            <a:r>
              <a:rPr lang="en-US" sz="2400" dirty="0" smtClean="0">
                <a:latin typeface="Arial" panose="020B0604020202020204" pitchFamily="34" charset="0"/>
                <a:cs typeface="Arial" panose="020B0604020202020204" pitchFamily="34" charset="0"/>
              </a:rPr>
              <a:t> </a:t>
            </a:r>
            <a:r>
              <a:rPr lang="fa-IR" sz="2400" dirty="0" smtClean="0">
                <a:latin typeface="Arial" panose="020B0604020202020204" pitchFamily="34" charset="0"/>
                <a:cs typeface="Arial" panose="020B0604020202020204" pitchFamily="34" charset="0"/>
              </a:rPr>
              <a:t>موجود در پوشه ر سال 2013 است، برای معتبر بودن لایسنس و اجرا شدن نرم افزار، قبل از اجرا باید تاریخ سیستم خود را برای سال 2012 قرار دهید.</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94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7198"/>
          </a:xfrm>
        </p:spPr>
        <p:txBody>
          <a:bodyPr>
            <a:normAutofit/>
          </a:bodyPr>
          <a:lstStyle/>
          <a:p>
            <a:r>
              <a:rPr lang="en-US" sz="3600" b="1" dirty="0" smtClean="0">
                <a:solidFill>
                  <a:srgbClr val="FF0000"/>
                </a:solidFill>
              </a:rPr>
              <a:t>What is UML?</a:t>
            </a:r>
            <a:endParaRPr lang="en-US" sz="3600" b="1" dirty="0">
              <a:solidFill>
                <a:srgbClr val="FF0000"/>
              </a:solidFill>
            </a:endParaRPr>
          </a:p>
        </p:txBody>
      </p:sp>
      <p:sp>
        <p:nvSpPr>
          <p:cNvPr id="3" name="Content Placeholder 2"/>
          <p:cNvSpPr>
            <a:spLocks noGrp="1"/>
          </p:cNvSpPr>
          <p:nvPr>
            <p:ph idx="1"/>
          </p:nvPr>
        </p:nvSpPr>
        <p:spPr>
          <a:xfrm>
            <a:off x="838200" y="1002324"/>
            <a:ext cx="10515600" cy="5174639"/>
          </a:xfrm>
        </p:spPr>
        <p:txBody>
          <a:bodyPr>
            <a:normAutofit/>
          </a:bodyPr>
          <a:lstStyle/>
          <a:p>
            <a:r>
              <a:rPr lang="en-US" sz="2000" dirty="0"/>
              <a:t>UML, short for Unified Modeling Language,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a:t>
            </a:r>
            <a:r>
              <a:rPr lang="en-US" sz="2000" dirty="0" smtClean="0"/>
              <a:t>.</a:t>
            </a:r>
          </a:p>
          <a:p>
            <a:endParaRPr lang="en-US" sz="2000" dirty="0"/>
          </a:p>
          <a:p>
            <a:r>
              <a:rPr lang="en-US" sz="2000" dirty="0"/>
              <a:t>The UML is a very important part of developing object oriented software and the software development process. The UML uses mostly graphical notations to express the design of software projects.</a:t>
            </a:r>
          </a:p>
        </p:txBody>
      </p:sp>
      <p:pic>
        <p:nvPicPr>
          <p:cNvPr id="4" name="Picture 3"/>
          <p:cNvPicPr>
            <a:picLocks noChangeAspect="1"/>
          </p:cNvPicPr>
          <p:nvPr/>
        </p:nvPicPr>
        <p:blipFill>
          <a:blip r:embed="rId2"/>
          <a:stretch>
            <a:fillRect/>
          </a:stretch>
        </p:blipFill>
        <p:spPr>
          <a:xfrm>
            <a:off x="5732585" y="3620781"/>
            <a:ext cx="5301762" cy="29822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5028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9806"/>
          </a:xfrm>
        </p:spPr>
        <p:txBody>
          <a:bodyPr>
            <a:normAutofit fontScale="90000"/>
          </a:bodyPr>
          <a:lstStyle/>
          <a:p>
            <a:r>
              <a:rPr lang="en-US" sz="3200" b="1" i="1" dirty="0">
                <a:solidFill>
                  <a:srgbClr val="FF0000"/>
                </a:solidFill>
              </a:rPr>
              <a:t>Why UML</a:t>
            </a:r>
            <a:br>
              <a:rPr lang="en-US" sz="3200" b="1" i="1" dirty="0">
                <a:solidFill>
                  <a:srgbClr val="FF0000"/>
                </a:solidFill>
              </a:rPr>
            </a:br>
            <a:endParaRPr lang="en-US" sz="3200" b="1" i="1" dirty="0">
              <a:solidFill>
                <a:srgbClr val="FF0000"/>
              </a:solidFill>
            </a:endParaRPr>
          </a:p>
        </p:txBody>
      </p:sp>
      <p:sp>
        <p:nvSpPr>
          <p:cNvPr id="3" name="Content Placeholder 2"/>
          <p:cNvSpPr>
            <a:spLocks noGrp="1"/>
          </p:cNvSpPr>
          <p:nvPr>
            <p:ph idx="1"/>
          </p:nvPr>
        </p:nvSpPr>
        <p:spPr>
          <a:xfrm>
            <a:off x="838200" y="677008"/>
            <a:ext cx="10515600" cy="5499955"/>
          </a:xfrm>
        </p:spPr>
        <p:txBody>
          <a:bodyPr>
            <a:normAutofit/>
          </a:bodyPr>
          <a:lstStyle/>
          <a:p>
            <a:r>
              <a:rPr lang="en-US" sz="2000" dirty="0" smtClean="0"/>
              <a:t>These </a:t>
            </a:r>
            <a:r>
              <a:rPr lang="en-US" sz="2000" dirty="0"/>
              <a:t>techniques include component technology, visual programming, patterns and frameworks. Businesses also seek techniques to manage the complexity of systems as they increase in scope and scale.</a:t>
            </a:r>
            <a:endParaRPr lang="en-US" sz="2000" dirty="0" smtClean="0"/>
          </a:p>
          <a:p>
            <a:endParaRPr lang="en-US" sz="2000" dirty="0"/>
          </a:p>
          <a:p>
            <a:r>
              <a:rPr lang="en-US" sz="2000" dirty="0" smtClean="0"/>
              <a:t>In </a:t>
            </a:r>
            <a:r>
              <a:rPr lang="en-US" sz="2000" dirty="0"/>
              <a:t>particular, they recognize the need to solve recurring architectural problems, such as physical distribution, concurrency, replication, security, load balancing and fault tolerance. Additionally, the development for the World Wide Web, while making some things simpler, has </a:t>
            </a:r>
            <a:r>
              <a:rPr lang="en-US" sz="2000" dirty="0" err="1" smtClean="0"/>
              <a:t>intensifiy</a:t>
            </a:r>
            <a:r>
              <a:rPr lang="en-US" sz="2000" dirty="0" smtClean="0"/>
              <a:t> </a:t>
            </a:r>
            <a:r>
              <a:rPr lang="en-US" sz="2000" dirty="0"/>
              <a:t>these architectural problems. The Unified Modeling Language (UML) was designed to respond to these needs. </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8013821" y="3877407"/>
            <a:ext cx="2759685" cy="27596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847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ChangeArrowheads="1"/>
          </p:cNvSpPr>
          <p:nvPr/>
        </p:nvSpPr>
        <p:spPr bwMode="auto">
          <a:xfrm>
            <a:off x="0" y="457200"/>
            <a:ext cx="462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FFFFFF"/>
                </a:solidFill>
                <a:effectLst/>
                <a:latin typeface="Verdana" panose="020B0604030504040204" pitchFamily="34" charset="0"/>
              </a:rPr>
              <a:t>AD</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351691" y="325315"/>
            <a:ext cx="11060723" cy="5324535"/>
          </a:xfrm>
          <a:prstGeom prst="rect">
            <a:avLst/>
          </a:prstGeom>
        </p:spPr>
        <p:txBody>
          <a:bodyPr wrap="square">
            <a:spAutoFit/>
          </a:bodyPr>
          <a:lstStyle/>
          <a:p>
            <a:pPr algn="just"/>
            <a:r>
              <a:rPr lang="en-US" sz="2000" b="0" i="0" dirty="0" smtClean="0">
                <a:solidFill>
                  <a:srgbClr val="000000"/>
                </a:solidFill>
                <a:effectLst/>
                <a:latin typeface="Nunito"/>
              </a:rPr>
              <a:t>As UML describes the real-time systems, it is very important to make a conceptual model and then proceed gradually. The conceptual model of UML can be mastered by learning the following three major elements :</a:t>
            </a:r>
          </a:p>
          <a:p>
            <a:pPr>
              <a:buFont typeface="Arial" panose="020B0604020202020204" pitchFamily="34" charset="0"/>
              <a:buChar char="•"/>
            </a:pPr>
            <a:r>
              <a:rPr lang="en-US" sz="2000" b="0" i="0" dirty="0" smtClean="0">
                <a:solidFill>
                  <a:srgbClr val="000000"/>
                </a:solidFill>
                <a:effectLst/>
                <a:latin typeface="Nunito"/>
              </a:rPr>
              <a:t>  </a:t>
            </a:r>
            <a:r>
              <a:rPr lang="en-US" sz="2000" b="0" i="0" dirty="0" smtClean="0">
                <a:solidFill>
                  <a:schemeClr val="accent2">
                    <a:lumMod val="50000"/>
                  </a:schemeClr>
                </a:solidFill>
                <a:effectLst/>
                <a:latin typeface="Nunito"/>
              </a:rPr>
              <a:t>UML building blocks</a:t>
            </a:r>
          </a:p>
          <a:p>
            <a:pPr>
              <a:buFont typeface="Arial" panose="020B0604020202020204" pitchFamily="34" charset="0"/>
              <a:buChar char="•"/>
            </a:pPr>
            <a:r>
              <a:rPr lang="en-US" sz="2000" b="0" i="0" dirty="0" smtClean="0">
                <a:solidFill>
                  <a:schemeClr val="accent2">
                    <a:lumMod val="50000"/>
                  </a:schemeClr>
                </a:solidFill>
                <a:effectLst/>
                <a:latin typeface="Nunito"/>
              </a:rPr>
              <a:t>  Rules to connect the building blocks</a:t>
            </a:r>
          </a:p>
          <a:p>
            <a:pPr>
              <a:buFont typeface="Arial" panose="020B0604020202020204" pitchFamily="34" charset="0"/>
              <a:buChar char="•"/>
            </a:pPr>
            <a:r>
              <a:rPr lang="en-US" sz="2000" b="0" i="0" dirty="0" smtClean="0">
                <a:solidFill>
                  <a:schemeClr val="accent2">
                    <a:lumMod val="50000"/>
                  </a:schemeClr>
                </a:solidFill>
                <a:effectLst/>
                <a:latin typeface="Nunito"/>
              </a:rPr>
              <a:t>  Common mechanisms of UML</a:t>
            </a:r>
          </a:p>
          <a:p>
            <a:pPr algn="just"/>
            <a:r>
              <a:rPr lang="en-US" sz="2000" b="0" i="0" dirty="0" smtClean="0">
                <a:solidFill>
                  <a:srgbClr val="000000"/>
                </a:solidFill>
                <a:effectLst/>
                <a:latin typeface="Nunito"/>
              </a:rPr>
              <a:t>This chapter describes all the UML building blocks. The building blocks of UML can be defined as :</a:t>
            </a:r>
          </a:p>
          <a:p>
            <a:pPr>
              <a:buFont typeface="Arial" panose="020B0604020202020204" pitchFamily="34" charset="0"/>
              <a:buChar char="•"/>
            </a:pPr>
            <a:r>
              <a:rPr lang="en-US" sz="2000" b="0" i="0" dirty="0" smtClean="0">
                <a:solidFill>
                  <a:srgbClr val="000000"/>
                </a:solidFill>
                <a:effectLst/>
                <a:latin typeface="Nunito"/>
              </a:rPr>
              <a:t>  </a:t>
            </a:r>
            <a:r>
              <a:rPr lang="en-US" sz="2000" b="0" i="0" dirty="0" smtClean="0">
                <a:solidFill>
                  <a:schemeClr val="accent2">
                    <a:lumMod val="50000"/>
                  </a:schemeClr>
                </a:solidFill>
                <a:effectLst/>
                <a:latin typeface="Nunito"/>
              </a:rPr>
              <a:t>Things</a:t>
            </a:r>
          </a:p>
          <a:p>
            <a:pPr>
              <a:buFont typeface="Arial" panose="020B0604020202020204" pitchFamily="34" charset="0"/>
              <a:buChar char="•"/>
            </a:pPr>
            <a:r>
              <a:rPr lang="en-US" sz="2000" b="0" i="0" dirty="0" smtClean="0">
                <a:solidFill>
                  <a:schemeClr val="accent2">
                    <a:lumMod val="50000"/>
                  </a:schemeClr>
                </a:solidFill>
                <a:effectLst/>
                <a:latin typeface="Nunito"/>
              </a:rPr>
              <a:t>  Relationships</a:t>
            </a:r>
          </a:p>
          <a:p>
            <a:pPr>
              <a:buFont typeface="Arial" panose="020B0604020202020204" pitchFamily="34" charset="0"/>
              <a:buChar char="•"/>
            </a:pPr>
            <a:r>
              <a:rPr lang="en-US" sz="2000" b="0" i="0" dirty="0" smtClean="0">
                <a:solidFill>
                  <a:schemeClr val="accent2">
                    <a:lumMod val="50000"/>
                  </a:schemeClr>
                </a:solidFill>
                <a:effectLst/>
                <a:latin typeface="Nunito"/>
              </a:rPr>
              <a:t>  Diagrams</a:t>
            </a:r>
          </a:p>
          <a:p>
            <a:r>
              <a:rPr lang="en-US" sz="2000" b="1" i="0" dirty="0" smtClean="0">
                <a:solidFill>
                  <a:srgbClr val="000000"/>
                </a:solidFill>
                <a:effectLst/>
                <a:latin typeface="Heebo"/>
              </a:rPr>
              <a:t>Things</a:t>
            </a:r>
          </a:p>
          <a:p>
            <a:pPr algn="just"/>
            <a:r>
              <a:rPr lang="en-US" sz="2000" i="0" dirty="0" smtClean="0">
                <a:solidFill>
                  <a:srgbClr val="000000"/>
                </a:solidFill>
                <a:effectLst/>
                <a:latin typeface="Nunito"/>
              </a:rPr>
              <a:t>Things</a:t>
            </a:r>
            <a:r>
              <a:rPr lang="en-US" sz="2000" b="0" i="0" dirty="0" smtClean="0">
                <a:solidFill>
                  <a:srgbClr val="000000"/>
                </a:solidFill>
                <a:effectLst/>
                <a:latin typeface="Nunito"/>
              </a:rPr>
              <a:t> are the most important building blocks of UML. Things can be −</a:t>
            </a:r>
          </a:p>
          <a:p>
            <a:pPr>
              <a:buFont typeface="Arial" panose="020B0604020202020204" pitchFamily="34" charset="0"/>
              <a:buChar char="•"/>
            </a:pPr>
            <a:r>
              <a:rPr lang="en-US" sz="2000" b="0" i="0" dirty="0" smtClean="0">
                <a:solidFill>
                  <a:srgbClr val="000000"/>
                </a:solidFill>
                <a:effectLst/>
                <a:latin typeface="Nunito"/>
              </a:rPr>
              <a:t>  </a:t>
            </a:r>
            <a:r>
              <a:rPr lang="en-US" sz="2000" b="0" i="0" dirty="0" smtClean="0">
                <a:solidFill>
                  <a:schemeClr val="accent2">
                    <a:lumMod val="50000"/>
                  </a:schemeClr>
                </a:solidFill>
                <a:effectLst/>
                <a:latin typeface="Nunito"/>
              </a:rPr>
              <a:t>Structural</a:t>
            </a:r>
          </a:p>
          <a:p>
            <a:pPr>
              <a:buFont typeface="Arial" panose="020B0604020202020204" pitchFamily="34" charset="0"/>
              <a:buChar char="•"/>
            </a:pPr>
            <a:r>
              <a:rPr lang="en-US" sz="2000" b="0" i="0" dirty="0" smtClean="0">
                <a:solidFill>
                  <a:schemeClr val="accent2">
                    <a:lumMod val="50000"/>
                  </a:schemeClr>
                </a:solidFill>
                <a:effectLst/>
                <a:latin typeface="Nunito"/>
              </a:rPr>
              <a:t>  Behavioral</a:t>
            </a:r>
          </a:p>
          <a:p>
            <a:pPr>
              <a:buFont typeface="Arial" panose="020B0604020202020204" pitchFamily="34" charset="0"/>
              <a:buChar char="•"/>
            </a:pPr>
            <a:r>
              <a:rPr lang="en-US" sz="2000" b="0" i="0" dirty="0" smtClean="0">
                <a:solidFill>
                  <a:schemeClr val="accent2">
                    <a:lumMod val="50000"/>
                  </a:schemeClr>
                </a:solidFill>
                <a:effectLst/>
                <a:latin typeface="Nunito"/>
              </a:rPr>
              <a:t>  Grouping</a:t>
            </a:r>
          </a:p>
          <a:p>
            <a:pPr>
              <a:buFont typeface="Arial" panose="020B0604020202020204" pitchFamily="34" charset="0"/>
              <a:buChar char="•"/>
            </a:pPr>
            <a:r>
              <a:rPr lang="en-US" sz="2000" b="0" i="0" dirty="0" smtClean="0">
                <a:solidFill>
                  <a:schemeClr val="accent2">
                    <a:lumMod val="50000"/>
                  </a:schemeClr>
                </a:solidFill>
                <a:effectLst/>
                <a:latin typeface="Nunito"/>
              </a:rPr>
              <a:t>  </a:t>
            </a:r>
            <a:r>
              <a:rPr lang="en-US" sz="2000" b="0" i="0" dirty="0" err="1" smtClean="0">
                <a:solidFill>
                  <a:schemeClr val="accent2">
                    <a:lumMod val="50000"/>
                  </a:schemeClr>
                </a:solidFill>
                <a:effectLst/>
                <a:latin typeface="Nunito"/>
              </a:rPr>
              <a:t>Annotational</a:t>
            </a:r>
            <a:endParaRPr lang="en-US" sz="2000" b="0" i="0" dirty="0">
              <a:solidFill>
                <a:schemeClr val="accent2">
                  <a:lumMod val="50000"/>
                </a:schemeClr>
              </a:solidFill>
              <a:effectLst/>
              <a:latin typeface="Nunito"/>
            </a:endParaRPr>
          </a:p>
        </p:txBody>
      </p:sp>
    </p:spTree>
    <p:extLst>
      <p:ext uri="{BB962C8B-B14F-4D97-AF65-F5344CB8AC3E}">
        <p14:creationId xmlns:p14="http://schemas.microsoft.com/office/powerpoint/2010/main" val="964449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499" y="235105"/>
            <a:ext cx="11723077" cy="1200329"/>
          </a:xfrm>
          <a:prstGeom prst="rect">
            <a:avLst/>
          </a:prstGeom>
        </p:spPr>
        <p:txBody>
          <a:bodyPr wrap="square">
            <a:spAutoFit/>
          </a:bodyPr>
          <a:lstStyle/>
          <a:p>
            <a:r>
              <a:rPr lang="en-US" b="1" dirty="0" smtClean="0">
                <a:solidFill>
                  <a:srgbClr val="FF0000"/>
                </a:solidFill>
              </a:rPr>
              <a:t>Structural Things</a:t>
            </a:r>
          </a:p>
          <a:p>
            <a:r>
              <a:rPr lang="en-US" dirty="0" smtClean="0"/>
              <a:t>Structural things define the static part of the model. They represent the physical and conceptual elements. Following are the brief descriptions of the structural things.</a:t>
            </a:r>
          </a:p>
          <a:p>
            <a:endParaRPr lang="en-US" dirty="0"/>
          </a:p>
        </p:txBody>
      </p:sp>
      <p:sp>
        <p:nvSpPr>
          <p:cNvPr id="6" name="Rectangle 5"/>
          <p:cNvSpPr/>
          <p:nvPr/>
        </p:nvSpPr>
        <p:spPr>
          <a:xfrm>
            <a:off x="269630" y="1244043"/>
            <a:ext cx="11345008" cy="646331"/>
          </a:xfrm>
          <a:prstGeom prst="rect">
            <a:avLst/>
          </a:prstGeom>
        </p:spPr>
        <p:txBody>
          <a:bodyPr wrap="square">
            <a:spAutoFit/>
          </a:bodyPr>
          <a:lstStyle/>
          <a:p>
            <a:r>
              <a:rPr lang="en-US" dirty="0" smtClean="0">
                <a:solidFill>
                  <a:schemeClr val="accent2"/>
                </a:solidFill>
              </a:rPr>
              <a:t>Class </a:t>
            </a:r>
            <a:r>
              <a:rPr lang="en-US" dirty="0" smtClean="0"/>
              <a:t>− Class represents a set of objects having similar responsibilities.</a:t>
            </a:r>
          </a:p>
          <a:p>
            <a:endParaRPr lang="en-US" dirty="0"/>
          </a:p>
        </p:txBody>
      </p:sp>
      <p:pic>
        <p:nvPicPr>
          <p:cNvPr id="7" name="Picture 6"/>
          <p:cNvPicPr>
            <a:picLocks noChangeAspect="1"/>
          </p:cNvPicPr>
          <p:nvPr/>
        </p:nvPicPr>
        <p:blipFill>
          <a:blip r:embed="rId2"/>
          <a:stretch>
            <a:fillRect/>
          </a:stretch>
        </p:blipFill>
        <p:spPr>
          <a:xfrm>
            <a:off x="4880462" y="1659769"/>
            <a:ext cx="1531844" cy="784603"/>
          </a:xfrm>
          <a:prstGeom prst="rect">
            <a:avLst/>
          </a:prstGeom>
        </p:spPr>
      </p:pic>
      <p:sp>
        <p:nvSpPr>
          <p:cNvPr id="8" name="Rectangle 7"/>
          <p:cNvSpPr/>
          <p:nvPr/>
        </p:nvSpPr>
        <p:spPr>
          <a:xfrm>
            <a:off x="339968" y="2576146"/>
            <a:ext cx="10243037" cy="646331"/>
          </a:xfrm>
          <a:prstGeom prst="rect">
            <a:avLst/>
          </a:prstGeom>
        </p:spPr>
        <p:txBody>
          <a:bodyPr wrap="square">
            <a:spAutoFit/>
          </a:bodyPr>
          <a:lstStyle/>
          <a:p>
            <a:r>
              <a:rPr lang="en-US" dirty="0" smtClean="0">
                <a:solidFill>
                  <a:schemeClr val="accent2"/>
                </a:solidFill>
              </a:rPr>
              <a:t>Interface </a:t>
            </a:r>
            <a:r>
              <a:rPr lang="en-US" dirty="0" smtClean="0"/>
              <a:t>− Interface defines a set of operations, which specify the responsibility of a class.</a:t>
            </a:r>
          </a:p>
          <a:p>
            <a:endParaRPr lang="en-US" dirty="0"/>
          </a:p>
        </p:txBody>
      </p:sp>
      <p:pic>
        <p:nvPicPr>
          <p:cNvPr id="9" name="Picture 8"/>
          <p:cNvPicPr>
            <a:picLocks noChangeAspect="1"/>
          </p:cNvPicPr>
          <p:nvPr/>
        </p:nvPicPr>
        <p:blipFill>
          <a:blip r:embed="rId3"/>
          <a:stretch>
            <a:fillRect/>
          </a:stretch>
        </p:blipFill>
        <p:spPr>
          <a:xfrm>
            <a:off x="4880462" y="3083514"/>
            <a:ext cx="1169584" cy="541474"/>
          </a:xfrm>
          <a:prstGeom prst="rect">
            <a:avLst/>
          </a:prstGeom>
        </p:spPr>
      </p:pic>
      <p:sp>
        <p:nvSpPr>
          <p:cNvPr id="10" name="Rectangle 9"/>
          <p:cNvSpPr/>
          <p:nvPr/>
        </p:nvSpPr>
        <p:spPr>
          <a:xfrm>
            <a:off x="339968" y="3729845"/>
            <a:ext cx="8713177" cy="646331"/>
          </a:xfrm>
          <a:prstGeom prst="rect">
            <a:avLst/>
          </a:prstGeom>
        </p:spPr>
        <p:txBody>
          <a:bodyPr wrap="square">
            <a:spAutoFit/>
          </a:bodyPr>
          <a:lstStyle/>
          <a:p>
            <a:r>
              <a:rPr lang="en-US" dirty="0" smtClean="0">
                <a:solidFill>
                  <a:schemeClr val="accent2"/>
                </a:solidFill>
              </a:rPr>
              <a:t>Collaboration</a:t>
            </a:r>
            <a:r>
              <a:rPr lang="en-US" dirty="0" smtClean="0"/>
              <a:t> −Collaboration defines an interaction between elements.</a:t>
            </a:r>
          </a:p>
          <a:p>
            <a:endParaRPr lang="en-US" dirty="0"/>
          </a:p>
        </p:txBody>
      </p:sp>
      <p:pic>
        <p:nvPicPr>
          <p:cNvPr id="11" name="Picture 10"/>
          <p:cNvPicPr>
            <a:picLocks noChangeAspect="1"/>
          </p:cNvPicPr>
          <p:nvPr/>
        </p:nvPicPr>
        <p:blipFill>
          <a:blip r:embed="rId4"/>
          <a:stretch>
            <a:fillRect/>
          </a:stretch>
        </p:blipFill>
        <p:spPr>
          <a:xfrm>
            <a:off x="4756163" y="4138168"/>
            <a:ext cx="1118037" cy="685729"/>
          </a:xfrm>
          <a:prstGeom prst="rect">
            <a:avLst/>
          </a:prstGeom>
        </p:spPr>
      </p:pic>
      <p:sp>
        <p:nvSpPr>
          <p:cNvPr id="12" name="Rectangle 11"/>
          <p:cNvSpPr/>
          <p:nvPr/>
        </p:nvSpPr>
        <p:spPr>
          <a:xfrm>
            <a:off x="436682" y="4909054"/>
            <a:ext cx="9164517" cy="646331"/>
          </a:xfrm>
          <a:prstGeom prst="rect">
            <a:avLst/>
          </a:prstGeom>
        </p:spPr>
        <p:txBody>
          <a:bodyPr wrap="square">
            <a:spAutoFit/>
          </a:bodyPr>
          <a:lstStyle/>
          <a:p>
            <a:r>
              <a:rPr lang="en-US" dirty="0" smtClean="0">
                <a:solidFill>
                  <a:schemeClr val="accent2"/>
                </a:solidFill>
              </a:rPr>
              <a:t>Use case </a:t>
            </a:r>
            <a:r>
              <a:rPr lang="en-US" dirty="0" smtClean="0"/>
              <a:t>−Use case represents a set of actions performed by a system for a specific goal.</a:t>
            </a:r>
          </a:p>
          <a:p>
            <a:endParaRPr lang="en-US" dirty="0"/>
          </a:p>
        </p:txBody>
      </p:sp>
      <p:pic>
        <p:nvPicPr>
          <p:cNvPr id="13" name="Picture 12"/>
          <p:cNvPicPr>
            <a:picLocks noChangeAspect="1"/>
          </p:cNvPicPr>
          <p:nvPr/>
        </p:nvPicPr>
        <p:blipFill>
          <a:blip r:embed="rId5"/>
          <a:stretch>
            <a:fillRect/>
          </a:stretch>
        </p:blipFill>
        <p:spPr>
          <a:xfrm>
            <a:off x="5038724" y="5555385"/>
            <a:ext cx="1136625" cy="589361"/>
          </a:xfrm>
          <a:prstGeom prst="rect">
            <a:avLst/>
          </a:prstGeom>
        </p:spPr>
      </p:pic>
    </p:spTree>
    <p:extLst>
      <p:ext uri="{BB962C8B-B14F-4D97-AF65-F5344CB8AC3E}">
        <p14:creationId xmlns:p14="http://schemas.microsoft.com/office/powerpoint/2010/main" val="227231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5315"/>
            <a:ext cx="10515600" cy="5851648"/>
          </a:xfrm>
        </p:spPr>
        <p:txBody>
          <a:bodyPr/>
          <a:lstStyle/>
          <a:p>
            <a:pPr marL="0" indent="0">
              <a:buNone/>
            </a:pPr>
            <a:r>
              <a:rPr lang="en-US" sz="1800" dirty="0" smtClean="0">
                <a:solidFill>
                  <a:schemeClr val="accent2"/>
                </a:solidFill>
              </a:rPr>
              <a:t>Component</a:t>
            </a:r>
            <a:r>
              <a:rPr lang="en-US" sz="1800" dirty="0" smtClean="0"/>
              <a:t> −Component describes the physical part of a system.</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3910380" y="1023937"/>
            <a:ext cx="1338628" cy="596298"/>
          </a:xfrm>
          <a:prstGeom prst="rect">
            <a:avLst/>
          </a:prstGeom>
        </p:spPr>
      </p:pic>
      <p:sp>
        <p:nvSpPr>
          <p:cNvPr id="5" name="Rectangle 4"/>
          <p:cNvSpPr/>
          <p:nvPr/>
        </p:nvSpPr>
        <p:spPr>
          <a:xfrm>
            <a:off x="931984" y="2105689"/>
            <a:ext cx="7605346" cy="646331"/>
          </a:xfrm>
          <a:prstGeom prst="rect">
            <a:avLst/>
          </a:prstGeom>
        </p:spPr>
        <p:txBody>
          <a:bodyPr wrap="square">
            <a:spAutoFit/>
          </a:bodyPr>
          <a:lstStyle/>
          <a:p>
            <a:r>
              <a:rPr lang="en-US" dirty="0" smtClean="0">
                <a:solidFill>
                  <a:schemeClr val="accent2"/>
                </a:solidFill>
              </a:rPr>
              <a:t>Node </a:t>
            </a:r>
            <a:r>
              <a:rPr lang="en-US" dirty="0" smtClean="0"/>
              <a:t>− A node can be defined as a physical element that exists at run time.</a:t>
            </a:r>
          </a:p>
          <a:p>
            <a:endParaRPr lang="en-US" dirty="0"/>
          </a:p>
        </p:txBody>
      </p:sp>
      <p:pic>
        <p:nvPicPr>
          <p:cNvPr id="6" name="Picture 5"/>
          <p:cNvPicPr>
            <a:picLocks noChangeAspect="1"/>
          </p:cNvPicPr>
          <p:nvPr/>
        </p:nvPicPr>
        <p:blipFill>
          <a:blip r:embed="rId3"/>
          <a:stretch>
            <a:fillRect/>
          </a:stretch>
        </p:blipFill>
        <p:spPr>
          <a:xfrm>
            <a:off x="4403847" y="2824374"/>
            <a:ext cx="1152469" cy="1152469"/>
          </a:xfrm>
          <a:prstGeom prst="rect">
            <a:avLst/>
          </a:prstGeom>
        </p:spPr>
      </p:pic>
    </p:spTree>
    <p:extLst>
      <p:ext uri="{BB962C8B-B14F-4D97-AF65-F5344CB8AC3E}">
        <p14:creationId xmlns:p14="http://schemas.microsoft.com/office/powerpoint/2010/main" val="162587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3434" y="88720"/>
            <a:ext cx="11453619"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F0000"/>
                </a:solidFill>
                <a:effectLst/>
                <a:latin typeface="Heebo"/>
              </a:rPr>
              <a:t>Behavioral Things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Nunito"/>
              </a:rPr>
              <a:t>A behavioral thing</a:t>
            </a:r>
            <a:r>
              <a:rPr kumimoji="0" lang="en-US" altLang="en-US" sz="1400" b="0" i="0" u="none" strike="noStrike" cap="none" normalizeH="0" baseline="0" dirty="0" smtClean="0">
                <a:ln>
                  <a:noFill/>
                </a:ln>
                <a:solidFill>
                  <a:srgbClr val="000000"/>
                </a:solidFill>
                <a:effectLst/>
                <a:latin typeface="Nunito"/>
              </a:rPr>
              <a:t> consists of the dynamic parts of UML models. Following are the behavioral things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Nunito"/>
              </a:rPr>
              <a:t>Interaction −</a:t>
            </a:r>
            <a:r>
              <a:rPr kumimoji="0" lang="en-US" altLang="en-US" sz="1400" b="0" i="0" u="none" strike="noStrike" cap="none" normalizeH="0" baseline="0" dirty="0" smtClean="0">
                <a:ln>
                  <a:noFill/>
                </a:ln>
                <a:solidFill>
                  <a:srgbClr val="000000"/>
                </a:solidFill>
                <a:effectLst/>
                <a:latin typeface="Nunito"/>
              </a:rPr>
              <a:t> Interaction is defined as a behavior that consists of a group of messages exchanged among elements to accomplish a specific task.</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Nunito"/>
              </a:rPr>
              <a:t>State machine −</a:t>
            </a:r>
            <a:r>
              <a:rPr kumimoji="0" lang="en-US" altLang="en-US" sz="1400" b="0" i="0" u="none" strike="noStrike" cap="none" normalizeH="0" baseline="0" dirty="0" smtClean="0">
                <a:ln>
                  <a:noFill/>
                </a:ln>
                <a:solidFill>
                  <a:srgbClr val="000000"/>
                </a:solidFill>
                <a:effectLst/>
                <a:latin typeface="Nunito"/>
              </a:rPr>
              <a:t> State machine is useful when the state of an object in its life cycle is important.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Nunito"/>
              </a:rPr>
              <a:t>It defines the sequence of states an object goes through in response to events. Events are external factors responsible for state change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FF0000"/>
              </a:solidFill>
              <a:effectLst/>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F0000"/>
                </a:solidFill>
                <a:effectLst/>
                <a:latin typeface="Heebo"/>
              </a:rPr>
              <a:t>Grouping Things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Nunito"/>
              </a:rPr>
              <a:t>Grouping things</a:t>
            </a:r>
            <a:r>
              <a:rPr kumimoji="0" lang="en-US" altLang="en-US" sz="1400" b="0" i="0" u="none" strike="noStrike" cap="none" normalizeH="0" baseline="0" dirty="0" smtClean="0">
                <a:ln>
                  <a:noFill/>
                </a:ln>
                <a:solidFill>
                  <a:srgbClr val="000000"/>
                </a:solidFill>
                <a:effectLst/>
                <a:latin typeface="Nunito"/>
              </a:rPr>
              <a:t> can be defined as a mechanism to group elements of a UML model together. There is only one grouping thing available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Nunito"/>
              </a:rPr>
              <a:t>Package −</a:t>
            </a:r>
            <a:r>
              <a:rPr kumimoji="0" lang="en-US" altLang="en-US" sz="1400" b="0" i="0" u="none" strike="noStrike" cap="none" normalizeH="0" baseline="0" dirty="0" smtClean="0">
                <a:ln>
                  <a:noFill/>
                </a:ln>
                <a:solidFill>
                  <a:srgbClr val="000000"/>
                </a:solidFill>
                <a:effectLst/>
                <a:latin typeface="Nunito"/>
              </a:rPr>
              <a:t> Package is the only one grouping thing available for gathering structural and behavioral things.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FF0000"/>
              </a:solidFill>
              <a:effectLst/>
              <a:latin typeface="Heeb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FF0000"/>
                </a:solidFill>
                <a:effectLst/>
                <a:latin typeface="Heebo"/>
              </a:rPr>
              <a:t>Annotational</a:t>
            </a:r>
            <a:r>
              <a:rPr kumimoji="0" lang="en-US" altLang="en-US" sz="1400" b="0" i="0" u="none" strike="noStrike" cap="none" normalizeH="0" baseline="0" dirty="0" smtClean="0">
                <a:ln>
                  <a:noFill/>
                </a:ln>
                <a:solidFill>
                  <a:srgbClr val="FF0000"/>
                </a:solidFill>
                <a:effectLst/>
                <a:latin typeface="Heebo"/>
              </a:rPr>
              <a:t> Things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rgbClr val="000000"/>
                </a:solidFill>
                <a:effectLst/>
                <a:latin typeface="Nunito"/>
              </a:rPr>
              <a:t>Annotational</a:t>
            </a:r>
            <a:r>
              <a:rPr kumimoji="0" lang="en-US" altLang="en-US" sz="1400" b="1" i="0" u="none" strike="noStrike" cap="none" normalizeH="0" baseline="0" dirty="0" smtClean="0">
                <a:ln>
                  <a:noFill/>
                </a:ln>
                <a:solidFill>
                  <a:srgbClr val="000000"/>
                </a:solidFill>
                <a:effectLst/>
                <a:latin typeface="Nunito"/>
              </a:rPr>
              <a:t> things</a:t>
            </a:r>
            <a:r>
              <a:rPr kumimoji="0" lang="en-US" altLang="en-US" sz="1400" b="0" i="0" u="none" strike="noStrike" cap="none" normalizeH="0" baseline="0" dirty="0" smtClean="0">
                <a:ln>
                  <a:noFill/>
                </a:ln>
                <a:solidFill>
                  <a:srgbClr val="000000"/>
                </a:solidFill>
                <a:effectLst/>
                <a:latin typeface="Nunito"/>
              </a:rPr>
              <a:t> can be defined as a mechanism to capture remarks, descriptions, and comments of UML model elements.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Nunito"/>
              </a:rPr>
              <a:t>Note</a:t>
            </a:r>
            <a:r>
              <a:rPr kumimoji="0" lang="en-US" altLang="en-US" sz="1400" b="0" i="0" u="none" strike="noStrike" cap="none" normalizeH="0" baseline="0" dirty="0" smtClean="0">
                <a:ln>
                  <a:noFill/>
                </a:ln>
                <a:solidFill>
                  <a:srgbClr val="000000"/>
                </a:solidFill>
                <a:effectLst/>
                <a:latin typeface="Nunito"/>
              </a:rPr>
              <a:t> - It is the only one </a:t>
            </a:r>
            <a:r>
              <a:rPr kumimoji="0" lang="en-US" altLang="en-US" sz="1400" b="0" i="0" u="none" strike="noStrike" cap="none" normalizeH="0" baseline="0" dirty="0" err="1" smtClean="0">
                <a:ln>
                  <a:noFill/>
                </a:ln>
                <a:solidFill>
                  <a:srgbClr val="000000"/>
                </a:solidFill>
                <a:effectLst/>
                <a:latin typeface="Nunito"/>
              </a:rPr>
              <a:t>Annotational</a:t>
            </a:r>
            <a:r>
              <a:rPr kumimoji="0" lang="en-US" altLang="en-US" sz="1400" b="0" i="0" u="none" strike="noStrike" cap="none" normalizeH="0" baseline="0" dirty="0" smtClean="0">
                <a:ln>
                  <a:noFill/>
                </a:ln>
                <a:solidFill>
                  <a:srgbClr val="000000"/>
                </a:solidFill>
                <a:effectLst/>
                <a:latin typeface="Nunito"/>
              </a:rPr>
              <a:t> thing available. A note is used to render comments, constraints, etc. of an UML element.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a:t>
            </a:r>
            <a:br>
              <a:rPr kumimoji="0" lang="en-US" altLang="en-US" sz="1400" b="0" i="0" u="none" strike="noStrike" cap="none" normalizeH="0" baseline="0" dirty="0" smtClean="0">
                <a:ln>
                  <a:noFill/>
                </a:ln>
                <a:solidFill>
                  <a:schemeClr val="tx1"/>
                </a:solidFill>
                <a:effectLst/>
              </a:rPr>
            </a:br>
            <a:endParaRPr kumimoji="0" lang="en-US" altLang="en-US" sz="1400" b="0" i="0" u="none" strike="noStrike" cap="none" normalizeH="0" baseline="0" dirty="0" smtClean="0">
              <a:ln>
                <a:noFill/>
              </a:ln>
              <a:solidFill>
                <a:schemeClr val="tx1"/>
              </a:solidFill>
              <a:effectLst/>
            </a:endParaRPr>
          </a:p>
        </p:txBody>
      </p:sp>
      <p:pic>
        <p:nvPicPr>
          <p:cNvPr id="5122" name="Picture 2" descr="Inte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718" y="1305240"/>
            <a:ext cx="10287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State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149" y="2642752"/>
            <a:ext cx="10382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ack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836" y="4390013"/>
            <a:ext cx="10287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No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999" y="6039354"/>
            <a:ext cx="71437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43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354"/>
            <a:ext cx="10515600" cy="6392008"/>
          </a:xfrm>
        </p:spPr>
        <p:txBody>
          <a:bodyPr>
            <a:normAutofit fontScale="92500" lnSpcReduction="20000"/>
          </a:bodyPr>
          <a:lstStyle/>
          <a:p>
            <a:r>
              <a:rPr lang="en-US" b="1" dirty="0" smtClean="0">
                <a:solidFill>
                  <a:srgbClr val="FF0000"/>
                </a:solidFill>
              </a:rPr>
              <a:t>UML Diagrams</a:t>
            </a:r>
          </a:p>
          <a:p>
            <a:pPr marL="0" indent="0">
              <a:buNone/>
            </a:pPr>
            <a:r>
              <a:rPr lang="en-US" sz="2400" dirty="0" smtClean="0"/>
              <a:t>UML diagrams are the ultimate output of the entire discussion. All the elements, relationships are used to make a complete UML diagram and the diagram represents a system.</a:t>
            </a:r>
          </a:p>
          <a:p>
            <a:pPr marL="0" indent="0">
              <a:buNone/>
            </a:pPr>
            <a:r>
              <a:rPr lang="en-US" sz="2400" dirty="0" smtClean="0"/>
              <a:t>The visual effect of the UML diagram is the most important part of the entire process. All the other elements are used to make it complete.</a:t>
            </a:r>
          </a:p>
          <a:p>
            <a:pPr marL="0" indent="0">
              <a:buNone/>
            </a:pPr>
            <a:r>
              <a:rPr lang="en-US" sz="2400" dirty="0" smtClean="0"/>
              <a:t>UML includes the following nine diagrams, the details of which are described in the subsequent chapters.</a:t>
            </a:r>
          </a:p>
          <a:p>
            <a:pPr marL="0" indent="0">
              <a:buNone/>
            </a:pPr>
            <a:endParaRPr lang="en-US" sz="2400" dirty="0" smtClean="0"/>
          </a:p>
          <a:p>
            <a:r>
              <a:rPr lang="en-US" sz="2600" dirty="0" smtClean="0"/>
              <a:t>Class diagram</a:t>
            </a:r>
          </a:p>
          <a:p>
            <a:r>
              <a:rPr lang="en-US" sz="2600" dirty="0" smtClean="0"/>
              <a:t>Object diagram</a:t>
            </a:r>
          </a:p>
          <a:p>
            <a:r>
              <a:rPr lang="en-US" sz="2600" dirty="0" smtClean="0"/>
              <a:t>Use case diagram</a:t>
            </a:r>
          </a:p>
          <a:p>
            <a:r>
              <a:rPr lang="en-US" sz="2600" dirty="0" smtClean="0"/>
              <a:t>Sequence diagram</a:t>
            </a:r>
          </a:p>
          <a:p>
            <a:r>
              <a:rPr lang="en-US" sz="2600" dirty="0" smtClean="0"/>
              <a:t>Collaboration diagram</a:t>
            </a:r>
          </a:p>
          <a:p>
            <a:r>
              <a:rPr lang="en-US" sz="2600" dirty="0" smtClean="0"/>
              <a:t>Activity diagram</a:t>
            </a:r>
          </a:p>
          <a:p>
            <a:r>
              <a:rPr lang="en-US" sz="2600" dirty="0" err="1" smtClean="0"/>
              <a:t>Statechart</a:t>
            </a:r>
            <a:r>
              <a:rPr lang="en-US" sz="2600" dirty="0" smtClean="0"/>
              <a:t> diagram</a:t>
            </a:r>
          </a:p>
          <a:p>
            <a:r>
              <a:rPr lang="en-US" sz="2600" dirty="0" smtClean="0"/>
              <a:t>Deployment diagram</a:t>
            </a:r>
          </a:p>
          <a:p>
            <a:r>
              <a:rPr lang="en-US" sz="2600" dirty="0" smtClean="0"/>
              <a:t>Component diagram</a:t>
            </a:r>
            <a:endParaRPr lang="en-US" sz="2600" dirty="0"/>
          </a:p>
        </p:txBody>
      </p:sp>
      <p:pic>
        <p:nvPicPr>
          <p:cNvPr id="4" name="Picture 3"/>
          <p:cNvPicPr>
            <a:picLocks noChangeAspect="1"/>
          </p:cNvPicPr>
          <p:nvPr/>
        </p:nvPicPr>
        <p:blipFill>
          <a:blip r:embed="rId2"/>
          <a:stretch>
            <a:fillRect/>
          </a:stretch>
        </p:blipFill>
        <p:spPr>
          <a:xfrm>
            <a:off x="5328138" y="2650593"/>
            <a:ext cx="6101862" cy="3920923"/>
          </a:xfrm>
          <a:prstGeom prst="rect">
            <a:avLst/>
          </a:prstGeom>
        </p:spPr>
      </p:pic>
    </p:spTree>
    <p:extLst>
      <p:ext uri="{BB962C8B-B14F-4D97-AF65-F5344CB8AC3E}">
        <p14:creationId xmlns:p14="http://schemas.microsoft.com/office/powerpoint/2010/main" val="46764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2132</Words>
  <Application>Microsoft Office PowerPoint</Application>
  <PresentationFormat>Widescreen</PresentationFormat>
  <Paragraphs>182</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Heebo</vt:lpstr>
      <vt:lpstr>Nunito</vt:lpstr>
      <vt:lpstr>Verdana</vt:lpstr>
      <vt:lpstr>Office Theme</vt:lpstr>
      <vt:lpstr>PowerPoint Presentation</vt:lpstr>
      <vt:lpstr>PowerPoint Presentation</vt:lpstr>
      <vt:lpstr>What is UML?</vt:lpstr>
      <vt:lpstr>Why UML </vt:lpstr>
      <vt:lpstr>PowerPoint Presentation</vt:lpstr>
      <vt:lpstr>PowerPoint Presentation</vt:lpstr>
      <vt:lpstr>PowerPoint Presentation</vt:lpstr>
      <vt:lpstr>PowerPoint Presentation</vt:lpstr>
      <vt:lpstr>PowerPoint Presentation</vt:lpstr>
      <vt:lpstr>What is Package Diagram?</vt:lpstr>
      <vt:lpstr>PowerPoint Presentation</vt:lpstr>
      <vt:lpstr>PowerPoint Presentation</vt:lpstr>
      <vt:lpstr>UML Class Diagram </vt:lpstr>
      <vt:lpstr>PowerPoint Presentation</vt:lpstr>
      <vt:lpstr>PowerPoint Presentation</vt:lpstr>
      <vt:lpstr>PowerPoint Presentation</vt:lpstr>
      <vt:lpstr>PowerPoint Presentation</vt:lpstr>
      <vt:lpstr>PowerPoint Presentation</vt:lpstr>
      <vt:lpstr>PowerPoint Presentation</vt:lpstr>
      <vt:lpstr>Class Diagram Example: Order System </vt:lpstr>
      <vt:lpstr>Rational Rose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21</cp:revision>
  <dcterms:created xsi:type="dcterms:W3CDTF">2022-09-10T07:57:05Z</dcterms:created>
  <dcterms:modified xsi:type="dcterms:W3CDTF">2022-09-18T12:38:38Z</dcterms:modified>
</cp:coreProperties>
</file>