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3"/>
    <p:restoredTop sz="94663"/>
  </p:normalViewPr>
  <p:slideViewPr>
    <p:cSldViewPr snapToGrid="0" snapToObjects="1" showGuides="1">
      <p:cViewPr varScale="1">
        <p:scale>
          <a:sx n="111" d="100"/>
          <a:sy n="111" d="100"/>
        </p:scale>
        <p:origin x="2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4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16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3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2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4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D2274CF-9CDB-4648-81CC-51B08086F60E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26A0F40-7F02-2644-900F-78ED553A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5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B92A-0238-994E-B0EF-58A7E9F1A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105B4-57AF-524B-B49C-A2C5172DF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38953"/>
          </a:xfrm>
        </p:spPr>
        <p:txBody>
          <a:bodyPr>
            <a:normAutofit lnSpcReduction="10000"/>
          </a:bodyPr>
          <a:lstStyle/>
          <a:p>
            <a:pPr>
              <a:tabLst>
                <a:tab pos="128588" algn="l"/>
              </a:tabLst>
            </a:pPr>
            <a:r>
              <a:rPr lang="en-US" b="1" dirty="0"/>
              <a:t>Operating Systems Course</a:t>
            </a:r>
          </a:p>
          <a:p>
            <a:pPr>
              <a:tabLst>
                <a:tab pos="128588" algn="l"/>
              </a:tabLst>
            </a:pPr>
            <a:r>
              <a:rPr lang="en-US" dirty="0"/>
              <a:t>EDA093/DIT401</a:t>
            </a:r>
          </a:p>
        </p:txBody>
      </p:sp>
    </p:spTree>
    <p:extLst>
      <p:ext uri="{BB962C8B-B14F-4D97-AF65-F5344CB8AC3E}">
        <p14:creationId xmlns:p14="http://schemas.microsoft.com/office/powerpoint/2010/main" val="290524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93E7-F323-3A4F-9BF8-A5E532B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Specifications 5 &amp;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7FCD0-9E5D-7549-BC56-8C090602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cd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exit</a:t>
            </a:r>
            <a:r>
              <a:rPr lang="en-US" dirty="0"/>
              <a:t> are provided as built-in functions</a:t>
            </a:r>
          </a:p>
          <a:p>
            <a:r>
              <a:rPr lang="en-US" dirty="0"/>
              <a:t>Pressing </a:t>
            </a:r>
            <a:r>
              <a:rPr lang="en-US" dirty="0">
                <a:solidFill>
                  <a:schemeClr val="accent2"/>
                </a:solidFill>
              </a:rPr>
              <a:t>Ctrl-C</a:t>
            </a:r>
            <a:r>
              <a:rPr lang="en-US" dirty="0"/>
              <a:t> should terminate the execution of a foreground program running on your shell </a:t>
            </a:r>
            <a:r>
              <a:rPr lang="en-US" dirty="0">
                <a:solidFill>
                  <a:schemeClr val="accent3"/>
                </a:solidFill>
              </a:rPr>
              <a:t>but </a:t>
            </a:r>
            <a:r>
              <a:rPr lang="en-US" b="1" dirty="0">
                <a:solidFill>
                  <a:schemeClr val="accent3"/>
                </a:solidFill>
              </a:rPr>
              <a:t>not</a:t>
            </a:r>
            <a:r>
              <a:rPr lang="en-US" dirty="0">
                <a:solidFill>
                  <a:schemeClr val="accent3"/>
                </a:solidFill>
              </a:rPr>
              <a:t> the execution of the shelf itself</a:t>
            </a:r>
          </a:p>
          <a:p>
            <a:r>
              <a:rPr lang="en-US" dirty="0">
                <a:solidFill>
                  <a:schemeClr val="accent3"/>
                </a:solidFill>
              </a:rPr>
              <a:t>Ctrl-C should </a:t>
            </a:r>
            <a:r>
              <a:rPr lang="en-US" b="1" dirty="0">
                <a:solidFill>
                  <a:schemeClr val="accent3"/>
                </a:solidFill>
              </a:rPr>
              <a:t>not</a:t>
            </a:r>
            <a:r>
              <a:rPr lang="en-US" dirty="0">
                <a:solidFill>
                  <a:schemeClr val="accent3"/>
                </a:solidFill>
              </a:rPr>
              <a:t> terminate any background jobs either.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3FEB-BE64-8745-B771-1FD02065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16A5-143A-1B4F-B937-91848AD2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</a:t>
            </a:r>
            <a:r>
              <a:rPr lang="en-US" b="1" dirty="0">
                <a:solidFill>
                  <a:schemeClr val="accent3"/>
                </a:solidFill>
              </a:rPr>
              <a:t>preparation test </a:t>
            </a:r>
            <a:r>
              <a:rPr lang="en-US" dirty="0"/>
              <a:t>in canvas.</a:t>
            </a:r>
          </a:p>
          <a:p>
            <a:r>
              <a:rPr lang="en-US" dirty="0"/>
              <a:t>Download the from </a:t>
            </a:r>
            <a:r>
              <a:rPr lang="en-US" b="1" dirty="0">
                <a:solidFill>
                  <a:schemeClr val="accent3"/>
                </a:solidFill>
              </a:rPr>
              <a:t>lab instructions </a:t>
            </a:r>
            <a:r>
              <a:rPr lang="en-US" dirty="0"/>
              <a:t>and the </a:t>
            </a:r>
            <a:r>
              <a:rPr lang="en-US" b="1" dirty="0">
                <a:solidFill>
                  <a:schemeClr val="accent3"/>
                </a:solidFill>
              </a:rPr>
              <a:t>skeleton code </a:t>
            </a:r>
            <a:r>
              <a:rPr lang="en-US" dirty="0"/>
              <a:t>from</a:t>
            </a:r>
            <a:r>
              <a:rPr lang="en-US" b="1" dirty="0"/>
              <a:t> </a:t>
            </a:r>
            <a:r>
              <a:rPr lang="en-US" dirty="0"/>
              <a:t>canvas.</a:t>
            </a:r>
          </a:p>
          <a:p>
            <a:pPr lvl="1"/>
            <a:r>
              <a:rPr lang="en-US" dirty="0"/>
              <a:t>You must base your solution on the skeleton code.</a:t>
            </a:r>
          </a:p>
          <a:p>
            <a:pPr lvl="1"/>
            <a:r>
              <a:rPr lang="en-US" dirty="0"/>
              <a:t>It includes a parser which converts a command string to a command data structure.</a:t>
            </a:r>
          </a:p>
          <a:p>
            <a:pPr lvl="1"/>
            <a:r>
              <a:rPr lang="en-US" dirty="0"/>
              <a:t>Prints the command entered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29483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CA42-3565-D04F-A724-C5ACF591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51CEF9-D56D-E24B-87D9-D6CE509FA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316" y="2781865"/>
            <a:ext cx="9427367" cy="3374005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72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183E-8934-854A-91B8-4F28C05F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1F6E-AC04-E04B-8F92-87B79AF4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Implement</a:t>
            </a:r>
            <a:r>
              <a:rPr lang="en-US" dirty="0"/>
              <a:t> and test the specifications one at a time and in the order given.</a:t>
            </a:r>
          </a:p>
          <a:p>
            <a:r>
              <a:rPr lang="en-US" b="1" dirty="0"/>
              <a:t>Verify</a:t>
            </a:r>
            <a:r>
              <a:rPr lang="en-US" dirty="0"/>
              <a:t> using </a:t>
            </a:r>
            <a:r>
              <a:rPr lang="en-US" dirty="0">
                <a:solidFill>
                  <a:schemeClr val="accent3"/>
                </a:solidFill>
              </a:rPr>
              <a:t>self-test examples </a:t>
            </a:r>
            <a:r>
              <a:rPr lang="en-US" dirty="0"/>
              <a:t>listed in lab instructions (and include in your report!).</a:t>
            </a:r>
          </a:p>
          <a:p>
            <a:r>
              <a:rPr lang="en-US" dirty="0"/>
              <a:t>If you are unsure of the correct behavior, </a:t>
            </a:r>
            <a:r>
              <a:rPr lang="en-US" b="1" dirty="0"/>
              <a:t>compare</a:t>
            </a:r>
            <a:r>
              <a:rPr lang="en-US" dirty="0"/>
              <a:t> with bash or similar shell.</a:t>
            </a:r>
          </a:p>
          <a:p>
            <a:r>
              <a:rPr lang="en-US" dirty="0">
                <a:solidFill>
                  <a:schemeClr val="accent3"/>
                </a:solidFill>
              </a:rPr>
              <a:t>Your shell should always remain in a </a:t>
            </a:r>
            <a:r>
              <a:rPr lang="en-US" b="1" dirty="0">
                <a:solidFill>
                  <a:schemeClr val="accent3"/>
                </a:solidFill>
              </a:rPr>
              <a:t>usable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state</a:t>
            </a:r>
            <a:r>
              <a:rPr lang="en-US" dirty="0">
                <a:solidFill>
                  <a:schemeClr val="accent3"/>
                </a:solidFill>
              </a:rPr>
              <a:t>!</a:t>
            </a:r>
          </a:p>
          <a:p>
            <a:r>
              <a:rPr lang="en-US" dirty="0">
                <a:solidFill>
                  <a:schemeClr val="accent3"/>
                </a:solidFill>
              </a:rPr>
              <a:t>Make sure your shell does not create </a:t>
            </a:r>
            <a:r>
              <a:rPr lang="en-US" b="1" dirty="0">
                <a:solidFill>
                  <a:schemeClr val="accent3"/>
                </a:solidFill>
              </a:rPr>
              <a:t>zombies</a:t>
            </a:r>
            <a:r>
              <a:rPr lang="en-US" dirty="0">
                <a:solidFill>
                  <a:schemeClr val="accent3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402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F71C-1638-9341-870C-27450559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4D3A-1739-2146-BBF6-FF650076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4701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Clean Code!</a:t>
            </a:r>
          </a:p>
          <a:p>
            <a:pPr lvl="1"/>
            <a:r>
              <a:rPr lang="en-US" dirty="0"/>
              <a:t>Indentation (most editors can do this automatically!)</a:t>
            </a:r>
          </a:p>
          <a:p>
            <a:pPr lvl="1"/>
            <a:r>
              <a:rPr lang="en-US" dirty="0"/>
              <a:t>Meaningful variable names.</a:t>
            </a:r>
          </a:p>
          <a:p>
            <a:pPr lvl="1"/>
            <a:r>
              <a:rPr lang="en-US" dirty="0"/>
              <a:t>Explain difficult parts with comments.</a:t>
            </a:r>
          </a:p>
          <a:p>
            <a:pPr lvl="1"/>
            <a:r>
              <a:rPr lang="en-US" dirty="0"/>
              <a:t>No debugging code (</a:t>
            </a:r>
            <a:r>
              <a:rPr lang="en-US" dirty="0" err="1"/>
              <a:t>printfs</a:t>
            </a:r>
            <a:r>
              <a:rPr lang="en-US" dirty="0"/>
              <a:t> etc.)</a:t>
            </a:r>
          </a:p>
          <a:p>
            <a:r>
              <a:rPr lang="en-US" b="1" dirty="0"/>
              <a:t>Test correctly!</a:t>
            </a:r>
          </a:p>
          <a:p>
            <a:pPr lvl="1"/>
            <a:r>
              <a:rPr lang="en-US" dirty="0"/>
              <a:t>Remove any temporary files before testing.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make clean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make</a:t>
            </a:r>
            <a:r>
              <a:rPr lang="en-US" dirty="0"/>
              <a:t> again before testing.</a:t>
            </a:r>
          </a:p>
          <a:p>
            <a:pPr lvl="1"/>
            <a:r>
              <a:rPr lang="en-US" dirty="0"/>
              <a:t>We will test your code on </a:t>
            </a:r>
            <a:r>
              <a:rPr lang="en-GB" dirty="0">
                <a:solidFill>
                  <a:schemeClr val="accent3"/>
                </a:solidFill>
              </a:rPr>
              <a:t>pool of Linux student computers (</a:t>
            </a:r>
            <a:r>
              <a:rPr lang="en-GB" dirty="0" err="1">
                <a:solidFill>
                  <a:schemeClr val="accent3"/>
                </a:solidFill>
              </a:rPr>
              <a:t>distans.cdal.chalmers.se</a:t>
            </a:r>
            <a:r>
              <a:rPr lang="en-GB" dirty="0">
                <a:solidFill>
                  <a:schemeClr val="accent3"/>
                </a:solidFill>
              </a:rPr>
              <a:t>)</a:t>
            </a:r>
            <a:r>
              <a:rPr lang="en-US" dirty="0"/>
              <a:t>. </a:t>
            </a:r>
            <a:r>
              <a:rPr lang="en-US" b="1" dirty="0"/>
              <a:t>You must do the same! </a:t>
            </a:r>
            <a:br>
              <a:rPr lang="en-US" b="1" dirty="0"/>
            </a:br>
            <a:r>
              <a:rPr lang="en-US" dirty="0">
                <a:solidFill>
                  <a:schemeClr val="accent3"/>
                </a:solidFill>
              </a:rPr>
              <a:t>Submissions that do not compile / work on </a:t>
            </a:r>
            <a:r>
              <a:rPr lang="en-GB" dirty="0" err="1">
                <a:solidFill>
                  <a:schemeClr val="accent3"/>
                </a:solidFill>
              </a:rPr>
              <a:t>distans.cdal.chalmers.se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will fail!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solidFill>
                  <a:schemeClr val="accent3"/>
                </a:solidFill>
              </a:rPr>
              <a:t>prepare-submission</a:t>
            </a:r>
            <a:r>
              <a:rPr lang="en-US" dirty="0"/>
              <a:t> script to prepare your files and make sure you fulfil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58534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5BB5-BC2E-1348-933B-CF6DB008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Report &amp;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053C-A59C-794D-B3B8-8C8C9C081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SE" dirty="0"/>
              <a:t>You need to submit a </a:t>
            </a:r>
            <a:r>
              <a:rPr lang="en-SE" dirty="0">
                <a:solidFill>
                  <a:schemeClr val="accent3"/>
                </a:solidFill>
              </a:rPr>
              <a:t>lab report.</a:t>
            </a:r>
          </a:p>
          <a:p>
            <a:pPr lvl="1"/>
            <a:r>
              <a:rPr lang="en-SE" dirty="0"/>
              <a:t>Provide a high-level description of the implementation of each feature.</a:t>
            </a:r>
          </a:p>
          <a:p>
            <a:pPr lvl="1"/>
            <a:r>
              <a:rPr lang="en-SE" dirty="0"/>
              <a:t>Discuss problems you encountered and how you solved them.</a:t>
            </a:r>
          </a:p>
          <a:p>
            <a:pPr lvl="1"/>
            <a:r>
              <a:rPr lang="en-SE" dirty="0"/>
              <a:t>Describe the execution of self-test examples (including the output of your shell!) and answer the related questions.</a:t>
            </a:r>
          </a:p>
          <a:p>
            <a:r>
              <a:rPr lang="en-SE" dirty="0">
                <a:solidFill>
                  <a:schemeClr val="accent3"/>
                </a:solidFill>
              </a:rPr>
              <a:t>You need to attend at least one lab session.</a:t>
            </a:r>
          </a:p>
          <a:p>
            <a:pPr lvl="1"/>
            <a:r>
              <a:rPr lang="en-SE" dirty="0"/>
              <a:t>Discuss your solution with the T</a:t>
            </a:r>
            <a:r>
              <a:rPr lang="en-GB" dirty="0"/>
              <a:t>A</a:t>
            </a:r>
            <a:r>
              <a:rPr lang="en-SE" dirty="0"/>
              <a:t>s.</a:t>
            </a:r>
          </a:p>
          <a:p>
            <a:pPr marL="0" indent="0" algn="ctr">
              <a:buNone/>
            </a:pPr>
            <a:r>
              <a:rPr lang="en-SE" sz="2000" b="1" dirty="0">
                <a:solidFill>
                  <a:schemeClr val="accent3"/>
                </a:solidFill>
              </a:rPr>
              <a:t>Read the lab instructions carefully!</a:t>
            </a:r>
          </a:p>
        </p:txBody>
      </p:sp>
    </p:spTree>
    <p:extLst>
      <p:ext uri="{BB962C8B-B14F-4D97-AF65-F5344CB8AC3E}">
        <p14:creationId xmlns:p14="http://schemas.microsoft.com/office/powerpoint/2010/main" val="337376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B6BE-8AC2-0B47-9D1D-1538B361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01B9-5325-4046-9EB6-E78AEF8E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b="1" dirty="0"/>
              <a:t>need</a:t>
            </a:r>
            <a:r>
              <a:rPr lang="en-US" dirty="0"/>
              <a:t> to be in a group to have access to the lab.</a:t>
            </a:r>
          </a:p>
          <a:p>
            <a:r>
              <a:rPr lang="en-US" b="1" dirty="0"/>
              <a:t>2 people </a:t>
            </a:r>
            <a:r>
              <a:rPr lang="en-US" dirty="0"/>
              <a:t>per group.</a:t>
            </a:r>
          </a:p>
          <a:p>
            <a:r>
              <a:rPr lang="en-US" dirty="0"/>
              <a:t>You need to pass the </a:t>
            </a:r>
            <a:r>
              <a:rPr lang="en-US" dirty="0">
                <a:solidFill>
                  <a:schemeClr val="accent3"/>
                </a:solidFill>
              </a:rPr>
              <a:t>lab 1 preparation test </a:t>
            </a:r>
            <a:r>
              <a:rPr lang="en-US" dirty="0"/>
              <a:t>before you can submit!</a:t>
            </a:r>
          </a:p>
        </p:txBody>
      </p:sp>
    </p:spTree>
    <p:extLst>
      <p:ext uri="{BB962C8B-B14F-4D97-AF65-F5344CB8AC3E}">
        <p14:creationId xmlns:p14="http://schemas.microsoft.com/office/powerpoint/2010/main" val="57584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6E0A-ECD9-9B48-B6B3-46734D19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Shell: A 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871B0-288D-D746-B93D-6C8CD935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Command Line Interpreter</a:t>
            </a:r>
            <a:r>
              <a:rPr lang="en-US" dirty="0"/>
              <a:t> that provides a user interface to the operating system.</a:t>
            </a:r>
          </a:p>
          <a:p>
            <a:r>
              <a:rPr lang="en-US" dirty="0"/>
              <a:t>Basic tasks</a:t>
            </a:r>
          </a:p>
          <a:p>
            <a:pPr lvl="1"/>
            <a:r>
              <a:rPr lang="en-US" dirty="0"/>
              <a:t>Get input commands from the user.</a:t>
            </a:r>
          </a:p>
          <a:p>
            <a:pPr lvl="1"/>
            <a:r>
              <a:rPr lang="en-US" dirty="0"/>
              <a:t>Execute commands and display output.</a:t>
            </a:r>
          </a:p>
          <a:p>
            <a:r>
              <a:rPr lang="en-US" dirty="0">
                <a:solidFill>
                  <a:schemeClr val="accent3"/>
                </a:solidFill>
              </a:rPr>
              <a:t>The shell itself does not understand commands (with few exceptions)!</a:t>
            </a:r>
          </a:p>
          <a:p>
            <a:r>
              <a:rPr lang="en-US" dirty="0">
                <a:solidFill>
                  <a:schemeClr val="accent3"/>
                </a:solidFill>
              </a:rPr>
              <a:t>It only searches for the binary of the given command 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and executes it with provided arguments.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1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7CD4-1963-9145-84D6-80A47D15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2B6A-7B21-D34D-B2A7-37B85460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basic shell program, called </a:t>
            </a:r>
            <a:r>
              <a:rPr lang="en-US" b="1" dirty="0" err="1">
                <a:solidFill>
                  <a:schemeClr val="accent3"/>
                </a:solidFill>
              </a:rPr>
              <a:t>lsh</a:t>
            </a:r>
            <a:r>
              <a:rPr lang="en-US" i="1" dirty="0"/>
              <a:t>.</a:t>
            </a:r>
            <a:endParaRPr lang="en-US" dirty="0"/>
          </a:p>
          <a:p>
            <a:r>
              <a:rPr lang="en-US" b="1" dirty="0" err="1">
                <a:solidFill>
                  <a:schemeClr val="accent3"/>
                </a:solidFill>
              </a:rPr>
              <a:t>lsh</a:t>
            </a:r>
            <a:r>
              <a:rPr lang="en-US" dirty="0"/>
              <a:t> should be able to replicate the functionality of UNIX shells like </a:t>
            </a:r>
            <a:r>
              <a:rPr lang="en-US" dirty="0" err="1"/>
              <a:t>sh</a:t>
            </a:r>
            <a:r>
              <a:rPr lang="en-US" dirty="0"/>
              <a:t>, bash, </a:t>
            </a:r>
            <a:r>
              <a:rPr lang="en-US" dirty="0" err="1"/>
              <a:t>csh</a:t>
            </a:r>
            <a:r>
              <a:rPr lang="en-US" dirty="0"/>
              <a:t>, etc.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059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19D0-4648-004D-AC1A-C31B9059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D5A-9EC2-DF4F-8E23-A629BA90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Concepts</a:t>
            </a:r>
          </a:p>
          <a:p>
            <a:pPr lvl="1"/>
            <a:r>
              <a:rPr lang="en-US" dirty="0"/>
              <a:t>Parent and child processes</a:t>
            </a:r>
          </a:p>
          <a:p>
            <a:pPr lvl="1"/>
            <a:r>
              <a:rPr lang="en-US" dirty="0"/>
              <a:t>Zombie/defunct processes</a:t>
            </a:r>
          </a:p>
          <a:p>
            <a:pPr lvl="1"/>
            <a:r>
              <a:rPr lang="en-US" dirty="0"/>
              <a:t>Background processes</a:t>
            </a:r>
          </a:p>
          <a:p>
            <a:pPr lvl="1"/>
            <a:r>
              <a:rPr lang="en-US" dirty="0"/>
              <a:t>UNIX signals, signal handling</a:t>
            </a:r>
          </a:p>
          <a:p>
            <a:pPr lvl="1"/>
            <a:r>
              <a:rPr lang="en-US" dirty="0"/>
              <a:t>System calls, such as fork, exec, </a:t>
            </a:r>
            <a:r>
              <a:rPr lang="en-US" dirty="0" err="1"/>
              <a:t>execvp</a:t>
            </a:r>
            <a:r>
              <a:rPr lang="en-US" dirty="0"/>
              <a:t>, clone, etc.</a:t>
            </a:r>
          </a:p>
          <a:p>
            <a:r>
              <a:rPr lang="en-US" dirty="0"/>
              <a:t>Basic familiarity with Linux</a:t>
            </a:r>
          </a:p>
        </p:txBody>
      </p:sp>
    </p:spTree>
    <p:extLst>
      <p:ext uri="{BB962C8B-B14F-4D97-AF65-F5344CB8AC3E}">
        <p14:creationId xmlns:p14="http://schemas.microsoft.com/office/powerpoint/2010/main" val="99629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036E-C56C-844E-B6EB-7B634051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Specifications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0379-2CFE-C24F-A65D-DF8D630CB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enter commands to execute programs installed on the system.</a:t>
            </a:r>
          </a:p>
          <a:p>
            <a:r>
              <a:rPr lang="en-US" dirty="0"/>
              <a:t>Execute any binary found in the </a:t>
            </a:r>
            <a:r>
              <a:rPr lang="en-US" dirty="0">
                <a:solidFill>
                  <a:schemeClr val="accent2"/>
                </a:solidFill>
              </a:rPr>
              <a:t>PATH</a:t>
            </a:r>
            <a:r>
              <a:rPr lang="en-US" dirty="0"/>
              <a:t> environment variable.</a:t>
            </a:r>
          </a:p>
          <a:p>
            <a:r>
              <a:rPr lang="en-US" dirty="0"/>
              <a:t>Example 1: Commands </a:t>
            </a:r>
            <a:r>
              <a:rPr lang="en-US" b="1" dirty="0">
                <a:solidFill>
                  <a:schemeClr val="accent3"/>
                </a:solidFill>
              </a:rPr>
              <a:t>without</a:t>
            </a:r>
            <a:r>
              <a:rPr lang="en-US" dirty="0"/>
              <a:t> arguments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date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ps</a:t>
            </a:r>
            <a:r>
              <a:rPr lang="en-US" dirty="0"/>
              <a:t>, etc.</a:t>
            </a:r>
          </a:p>
          <a:p>
            <a:r>
              <a:rPr lang="en-US" dirty="0"/>
              <a:t>Example 2: Commands </a:t>
            </a:r>
            <a:r>
              <a:rPr lang="en-US" b="1" dirty="0">
                <a:solidFill>
                  <a:schemeClr val="accent3"/>
                </a:solidFill>
              </a:rPr>
              <a:t>with</a:t>
            </a:r>
            <a:r>
              <a:rPr lang="en-US" dirty="0"/>
              <a:t> arguments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ls –l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date –R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ps</a:t>
            </a:r>
            <a:r>
              <a:rPr lang="en-US" dirty="0">
                <a:solidFill>
                  <a:schemeClr val="accent2"/>
                </a:solidFill>
              </a:rPr>
              <a:t> aux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737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65DB-96FF-A949-95E2-6525CAC7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Specifications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0A92-3A22-DD45-A3FC-D7940E07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commands in the </a:t>
            </a:r>
            <a:r>
              <a:rPr lang="en-US" b="1" dirty="0"/>
              <a:t>background</a:t>
            </a:r>
          </a:p>
          <a:p>
            <a:r>
              <a:rPr lang="en-US" dirty="0"/>
              <a:t>For example: </a:t>
            </a:r>
            <a:r>
              <a:rPr lang="en-US" dirty="0">
                <a:solidFill>
                  <a:schemeClr val="accent2"/>
                </a:solidFill>
              </a:rPr>
              <a:t>sleep 20 &amp;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sign will spawn the </a:t>
            </a:r>
            <a:r>
              <a:rPr lang="en-US" dirty="0">
                <a:solidFill>
                  <a:schemeClr val="accent2"/>
                </a:solidFill>
              </a:rPr>
              <a:t>sleep</a:t>
            </a:r>
            <a:r>
              <a:rPr lang="en-US" dirty="0"/>
              <a:t> process in the background </a:t>
            </a:r>
          </a:p>
          <a:p>
            <a:pPr lvl="1"/>
            <a:r>
              <a:rPr lang="en-US" dirty="0" err="1"/>
              <a:t>lsh</a:t>
            </a:r>
            <a:r>
              <a:rPr lang="en-US" dirty="0"/>
              <a:t> will be ready to immediately take the next command from the user.</a:t>
            </a:r>
          </a:p>
        </p:txBody>
      </p:sp>
    </p:spTree>
    <p:extLst>
      <p:ext uri="{BB962C8B-B14F-4D97-AF65-F5344CB8AC3E}">
        <p14:creationId xmlns:p14="http://schemas.microsoft.com/office/powerpoint/2010/main" val="360840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EC7B-9C38-B441-B4F5-7449E803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Specifications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A29D-FE42-E741-BD34-CAEF4BED6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the use of one or more </a:t>
            </a:r>
            <a:r>
              <a:rPr lang="en-US" b="1" dirty="0"/>
              <a:t>pipes</a:t>
            </a:r>
            <a:r>
              <a:rPr lang="en-US" dirty="0"/>
              <a:t>.</a:t>
            </a:r>
          </a:p>
          <a:p>
            <a:r>
              <a:rPr lang="en-US" dirty="0"/>
              <a:t>Example: </a:t>
            </a:r>
            <a:r>
              <a:rPr lang="en-US" dirty="0" err="1">
                <a:solidFill>
                  <a:schemeClr val="accent2"/>
                </a:solidFill>
              </a:rPr>
              <a:t>ls|sort|wc</a:t>
            </a:r>
            <a:r>
              <a:rPr lang="en-US" dirty="0">
                <a:solidFill>
                  <a:schemeClr val="accent2"/>
                </a:solidFill>
              </a:rPr>
              <a:t> -w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ls</a:t>
            </a:r>
            <a:r>
              <a:rPr lang="en-US" dirty="0"/>
              <a:t> outputs the list of all the files and directories in the current directory.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sort</a:t>
            </a:r>
            <a:r>
              <a:rPr lang="en-US" dirty="0"/>
              <a:t> reads the output of ls and sorts it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wc</a:t>
            </a:r>
            <a:r>
              <a:rPr lang="en-US" dirty="0"/>
              <a:t> reads the output of sort and counts the number of words it contains.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ls, sort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2"/>
                </a:solidFill>
              </a:rPr>
              <a:t>wc</a:t>
            </a:r>
            <a:r>
              <a:rPr lang="en-US" dirty="0"/>
              <a:t> communicate using </a:t>
            </a:r>
            <a:r>
              <a:rPr lang="en-US" dirty="0">
                <a:solidFill>
                  <a:schemeClr val="accent3"/>
                </a:solidFill>
              </a:rPr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FABE-3AA2-E743-8155-20D545B9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Specifications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2CB4-015F-9B4B-ADB6-E9737ED1E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</a:t>
            </a:r>
            <a:r>
              <a:rPr lang="en-US" b="1" dirty="0"/>
              <a:t>redirection</a:t>
            </a:r>
            <a:r>
              <a:rPr lang="en-US" dirty="0"/>
              <a:t> of </a:t>
            </a:r>
            <a:r>
              <a:rPr lang="en-US" dirty="0">
                <a:solidFill>
                  <a:schemeClr val="accent2"/>
                </a:solidFill>
              </a:rPr>
              <a:t>stdin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2"/>
                </a:solidFill>
              </a:rPr>
              <a:t>stoud</a:t>
            </a:r>
            <a:r>
              <a:rPr lang="en-US" dirty="0"/>
              <a:t> to files</a:t>
            </a:r>
          </a:p>
          <a:p>
            <a:r>
              <a:rPr lang="en-US" dirty="0"/>
              <a:t>Example: </a:t>
            </a:r>
            <a:r>
              <a:rPr lang="en-US" dirty="0" err="1">
                <a:solidFill>
                  <a:schemeClr val="accent2"/>
                </a:solidFill>
              </a:rPr>
              <a:t>wc</a:t>
            </a:r>
            <a:r>
              <a:rPr lang="en-US" dirty="0">
                <a:solidFill>
                  <a:schemeClr val="accent2"/>
                </a:solidFill>
              </a:rPr>
              <a:t> –l &lt; /</a:t>
            </a:r>
            <a:r>
              <a:rPr lang="en-US" dirty="0" err="1">
                <a:solidFill>
                  <a:schemeClr val="accent2"/>
                </a:solidFill>
              </a:rPr>
              <a:t>etc</a:t>
            </a:r>
            <a:r>
              <a:rPr lang="en-US" dirty="0">
                <a:solidFill>
                  <a:schemeClr val="accent2"/>
                </a:solidFill>
              </a:rPr>
              <a:t>/passwd &gt; </a:t>
            </a:r>
            <a:r>
              <a:rPr lang="en-US" dirty="0" err="1">
                <a:solidFill>
                  <a:schemeClr val="accent2"/>
                </a:solidFill>
              </a:rPr>
              <a:t>out.txt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The command creates a new file </a:t>
            </a:r>
            <a:r>
              <a:rPr lang="en-US" dirty="0" err="1"/>
              <a:t>out.txt</a:t>
            </a:r>
            <a:r>
              <a:rPr lang="en-US" dirty="0"/>
              <a:t> which contains the number of user accounts in the machine.</a:t>
            </a:r>
          </a:p>
        </p:txBody>
      </p:sp>
    </p:spTree>
    <p:extLst>
      <p:ext uri="{BB962C8B-B14F-4D97-AF65-F5344CB8AC3E}">
        <p14:creationId xmlns:p14="http://schemas.microsoft.com/office/powerpoint/2010/main" val="20957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{3BA25E73-6750-0241-8BAC-967D5C12BDE1}tf10001121</Template>
  <TotalTime>884</TotalTime>
  <Words>747</Words>
  <Application>Microsoft Macintosh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Lab 1 Introduction</vt:lpstr>
      <vt:lpstr>Logistics</vt:lpstr>
      <vt:lpstr>Shell: A Quick Recap</vt:lpstr>
      <vt:lpstr>Your task</vt:lpstr>
      <vt:lpstr>Prerequisites </vt:lpstr>
      <vt:lpstr>Lab 1 Specifications 1</vt:lpstr>
      <vt:lpstr>Lab 1 Specifications 2</vt:lpstr>
      <vt:lpstr>Lab 1 Specifications 3</vt:lpstr>
      <vt:lpstr>Lab 1 Specifications 4</vt:lpstr>
      <vt:lpstr>Lab 1 Specifications 5 &amp; 6</vt:lpstr>
      <vt:lpstr>Getting Started</vt:lpstr>
      <vt:lpstr>Parsing Commands</vt:lpstr>
      <vt:lpstr>Testing</vt:lpstr>
      <vt:lpstr>Before Submission</vt:lpstr>
      <vt:lpstr>Report &amp; 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Pal</dc:creator>
  <cp:lastModifiedBy>Fareed Mohammad Qararyah</cp:lastModifiedBy>
  <cp:revision>58</cp:revision>
  <dcterms:created xsi:type="dcterms:W3CDTF">2019-09-10T07:14:39Z</dcterms:created>
  <dcterms:modified xsi:type="dcterms:W3CDTF">2022-08-29T14:06:28Z</dcterms:modified>
</cp:coreProperties>
</file>