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7" r:id="rId16"/>
    <p:sldId id="278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01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3" autoAdjust="0"/>
    <p:restoredTop sz="79322" autoAdjust="0"/>
  </p:normalViewPr>
  <p:slideViewPr>
    <p:cSldViewPr>
      <p:cViewPr varScale="1">
        <p:scale>
          <a:sx n="59" d="100"/>
          <a:sy n="59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82550C-9784-43DC-9EC2-CA43BB67228D}" type="datetimeFigureOut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C50CA9-937A-4189-A040-AC0E248F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2ABE1C-A6F3-4D3D-BD3B-8F191421DED6}" type="datetimeFigureOut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490082-2A3B-4483-8BF6-A9287DE9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490082-2A3B-4483-8BF6-A9287DE9A6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5240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0"/>
            <a:ext cx="927100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410200"/>
            <a:ext cx="16700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CD80-34D4-47D0-85AA-2E67740593E1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10C3-D179-464E-95C9-BBAA0991F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26C2C-B4A4-4D9C-B681-973131492519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596AF-64B3-4E56-A7E1-36CBC18A0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2C1F-BA9B-4176-9AAA-DDBFC8C7D87F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855A-CB6E-441E-B2CF-63459F3F9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09C3-B94E-4FC5-BACF-9645FD178D44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12D55-F98F-43D2-8097-BACF9669F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AE32-7C74-483F-9539-115135DB0508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3472-A98E-484A-94FF-A783849A2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D069C-A1DC-408B-9832-5F8B3AD6EBD3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CF6B5-E04D-4E6A-BF80-D0BBA1148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B87AB-E263-48F2-B4DB-58E1E55C64E1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8D202-1819-4D51-B592-402D3E0F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392A-9D34-4766-A72F-562FEEE9C7D3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D8EF5-CD41-4993-8233-96149C81B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6AB9-9317-4565-9E24-ACFF142A7E64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B015-1C8F-4FC4-8A0F-4AAFA0C56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30A90-C8C2-4F0B-9EEB-2313C63974F7}" type="datetime1">
              <a:rPr lang="en-US"/>
              <a:pPr>
                <a:defRPr/>
              </a:pPr>
              <a:t>11/30/2010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4D6D7-EEC0-4782-8334-7BFAF109E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Simon Fraser University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1FDA0F7-58D3-4B8F-B61D-3056B8C66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0" y="6172200"/>
            <a:ext cx="990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7AA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cs.sfu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2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/>
              <a:t>Colour From Grey by Optimized Colour Ordering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306763"/>
          <a:ext cx="7620000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Arash</a:t>
                      </a:r>
                      <a:r>
                        <a:rPr kumimoji="0" lang="en-US" sz="2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Vahdat</a:t>
                      </a:r>
                      <a:endParaRPr kumimoji="0" lang="en-US" sz="2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Mark S. Drew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avahdat@cs.sfu.ca</a:t>
                      </a:r>
                      <a:endParaRPr kumimoji="0" lang="en-US" sz="20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580"/>
                        </a:spcBef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</a:pPr>
                      <a:r>
                        <a:rPr kumimoji="0" lang="en-US" sz="20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mark@cs.sfu.ca</a:t>
                      </a:r>
                      <a:endParaRPr kumimoji="0" lang="en-US" sz="20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6002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School of Computing Science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Simon Fraser University 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November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838200"/>
          </a:xfrm>
        </p:spPr>
        <p:txBody>
          <a:bodyPr/>
          <a:lstStyle/>
          <a:p>
            <a:r>
              <a:rPr lang="en-US" smtClean="0"/>
              <a:t>Colour to Grey:</a:t>
            </a:r>
          </a:p>
          <a:p>
            <a:pPr lvl="1"/>
            <a:r>
              <a:rPr lang="en-US" smtClean="0"/>
              <a:t>for pixel p with colour </a:t>
            </a:r>
            <a:r>
              <a:rPr lang="el-GR" smtClean="0">
                <a:latin typeface="Calibri" pitchFamily="34" charset="0"/>
              </a:rPr>
              <a:t>ρ</a:t>
            </a:r>
            <a:r>
              <a:rPr lang="en-US" smtClean="0">
                <a:latin typeface="Calibri" pitchFamily="34" charset="0"/>
              </a:rPr>
              <a:t>(p) approximated grey scale value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E4521-2029-464A-8F1A-2EF9EB1DEE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2895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400" dirty="0">
                <a:latin typeface="+mn-lt"/>
              </a:rPr>
              <a:t>Grey to </a:t>
            </a:r>
            <a:r>
              <a:rPr lang="en-US" sz="2400" dirty="0" err="1">
                <a:latin typeface="+mn-lt"/>
              </a:rPr>
              <a:t>Colour</a:t>
            </a:r>
            <a:r>
              <a:rPr lang="en-US" sz="2400" dirty="0">
                <a:latin typeface="+mn-lt"/>
              </a:rPr>
              <a:t>:</a:t>
            </a:r>
          </a:p>
          <a:p>
            <a:pPr marL="547688" lvl="1" indent="-22860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</a:rPr>
              <a:t>use the </a:t>
            </a:r>
            <a:r>
              <a:rPr lang="en-US" sz="2000" dirty="0" err="1">
                <a:latin typeface="+mn-lt"/>
              </a:rPr>
              <a:t>corrospondonding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colour</a:t>
            </a:r>
            <a:r>
              <a:rPr lang="en-US" sz="2000" dirty="0">
                <a:latin typeface="+mn-lt"/>
              </a:rPr>
              <a:t> point on the curve.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4343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400" dirty="0">
                <a:latin typeface="+mn-lt"/>
              </a:rPr>
              <a:t>Minimize Error:</a:t>
            </a:r>
          </a:p>
        </p:txBody>
      </p:sp>
      <p:pic>
        <p:nvPicPr>
          <p:cNvPr id="3077" name="Picture 5" descr="C:\Users\VML\Desktop\Arash\slides\eq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362200"/>
            <a:ext cx="3232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:\Users\VML\Desktop\Arash\slides\eq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810000"/>
            <a:ext cx="2111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C:\Users\VML\Desktop\Arash\slides\eq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799013"/>
            <a:ext cx="19812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C:\Users\VML\Desktop\Arash\slides\eq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300" y="5178425"/>
            <a:ext cx="66294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C:\Users\VML\Desktop\Arash\slides\eq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943600"/>
            <a:ext cx="53340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wn Arrow 14"/>
          <p:cNvSpPr/>
          <p:nvPr/>
        </p:nvSpPr>
        <p:spPr>
          <a:xfrm>
            <a:off x="4038600" y="5715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EC8C2-B60F-40FF-BE52-1FCA1858C8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3" name="Picture 1" descr="C:\Users\VML\Desktop\Arash\slides\slides\slides\slides\10"/>
          <p:cNvPicPr>
            <a:picLocks noChangeAspect="1" noChangeArrowheads="1"/>
          </p:cNvPicPr>
          <p:nvPr/>
        </p:nvPicPr>
        <p:blipFill>
          <a:blip r:embed="rId2" cstate="print"/>
          <a:srcRect b="10001"/>
          <a:stretch>
            <a:fillRect/>
          </a:stretch>
        </p:blipFill>
        <p:spPr bwMode="auto">
          <a:xfrm>
            <a:off x="1785938" y="1524000"/>
            <a:ext cx="55721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5338" y="4191000"/>
            <a:ext cx="27098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2613" y="4224338"/>
            <a:ext cx="265271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2432050" y="3513138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image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5029200" y="3487738"/>
            <a:ext cx="191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level image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4848225" y="6188075"/>
            <a:ext cx="2262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grey level image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1714500" y="6161088"/>
            <a:ext cx="2992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recovered colour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838200"/>
            <a:ext cx="419100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0DDA6-AA54-4F21-B72C-0BFED41945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84475" y="3471863"/>
            <a:ext cx="399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Gamut encompassed by parametric curve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057650"/>
            <a:ext cx="2247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650" y="4038600"/>
            <a:ext cx="2333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4600" y="6267450"/>
            <a:ext cx="12017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GIF palette</a:t>
            </a: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6191250"/>
            <a:ext cx="1758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Ordered Colours </a:t>
            </a:r>
          </a:p>
          <a:p>
            <a:pPr algn="ctr"/>
            <a:r>
              <a:rPr lang="en-US" sz="1600"/>
              <a:t>along the curve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77000" y="1981200"/>
            <a:ext cx="3794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L*</a:t>
            </a: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14600" y="3124200"/>
            <a:ext cx="3794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a*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87588" y="2252663"/>
            <a:ext cx="3794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 l="313"/>
          <a:stretch>
            <a:fillRect/>
          </a:stretch>
        </p:blipFill>
        <p:spPr bwMode="auto">
          <a:xfrm>
            <a:off x="88900" y="4506913"/>
            <a:ext cx="4433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406BC-420D-40FE-9701-144368FA6A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438400"/>
            <a:ext cx="44958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4083050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bits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0" y="4083050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 bits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61071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 bits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48000" y="60944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 bits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19700" y="405606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bits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81900" y="4044950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 bits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83200" y="60960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 bits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93000" y="61071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 bits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7088" y="2470150"/>
            <a:ext cx="4398962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19613"/>
            <a:ext cx="451167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81000" y="2895600"/>
            <a:ext cx="609600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2895600"/>
            <a:ext cx="609600" cy="533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97250" y="1371600"/>
            <a:ext cx="1114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 descr="C:\Users\VML\Desktop\Arash\slides\slides\slides\slides\2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38675" y="1362075"/>
            <a:ext cx="10572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4800" y="1905000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method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345488" y="17526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21" grpId="0" animBg="1"/>
      <p:bldP spid="22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5D3A6-DB08-4D6C-B15A-4FCFBBEED7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8" y="2057400"/>
            <a:ext cx="4341812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8825" y="3697288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bits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4825" y="3697288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 bits</a:t>
            </a: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88" y="4238625"/>
            <a:ext cx="435133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58039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 bits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0" y="5791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 bits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1676400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method</a:t>
            </a:r>
          </a:p>
        </p:txBody>
      </p:sp>
      <p:pic>
        <p:nvPicPr>
          <p:cNvPr id="2868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095500"/>
            <a:ext cx="4333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9150" y="4267200"/>
            <a:ext cx="4333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4625" y="3657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 bits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40625" y="3657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 bits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0" y="57642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 bits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43800" y="57515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 bits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345488" y="17526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D70BD-0BE9-47B7-8DD9-751CD1385C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25575"/>
            <a:ext cx="61722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2249488" y="3554413"/>
            <a:ext cx="1377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image</a:t>
            </a: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5443538" y="3532188"/>
            <a:ext cx="1325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image</a:t>
            </a:r>
          </a:p>
        </p:txBody>
      </p:sp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825" y="4017963"/>
            <a:ext cx="61753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10"/>
          <p:cNvSpPr txBox="1">
            <a:spLocks noChangeArrowheads="1"/>
          </p:cNvSpPr>
          <p:nvPr/>
        </p:nvSpPr>
        <p:spPr bwMode="auto">
          <a:xfrm>
            <a:off x="1676400" y="6248400"/>
            <a:ext cx="2686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Colour output with 4 bpp</a:t>
            </a:r>
          </a:p>
        </p:txBody>
      </p:sp>
      <p:sp>
        <p:nvSpPr>
          <p:cNvPr id="29704" name="TextBox 11"/>
          <p:cNvSpPr txBox="1">
            <a:spLocks noChangeArrowheads="1"/>
          </p:cNvSpPr>
          <p:nvPr/>
        </p:nvSpPr>
        <p:spPr bwMode="auto">
          <a:xfrm>
            <a:off x="4800600" y="6248400"/>
            <a:ext cx="2686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Colour output with 8 bpp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3840-EB08-4237-B793-784BAC2C939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1828800" y="1371600"/>
            <a:ext cx="2200275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 bwMode="auto">
          <a:xfrm>
            <a:off x="1828800" y="3962400"/>
            <a:ext cx="22098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203450" y="340995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image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4995863" y="3389313"/>
            <a:ext cx="1325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image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581150" y="6105525"/>
            <a:ext cx="268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Colour output with 4 bpp</a:t>
            </a:r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4572000" y="6105525"/>
            <a:ext cx="268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Colour output with 8 bpp</a:t>
            </a:r>
          </a:p>
        </p:txBody>
      </p:sp>
      <p:pic>
        <p:nvPicPr>
          <p:cNvPr id="307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3450" y="1365250"/>
            <a:ext cx="21336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962400"/>
            <a:ext cx="2146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CIELAB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0683A-BC08-4BD3-BD91-52A91757AA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1747" name="Picture 6" descr="C:\Users\VML\Desktop\Arash\slides\slides\slides\slides\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41687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7" descr="C:\Users\VML\Desktop\Arash\slides\slides\slides\slides\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450" y="1905000"/>
            <a:ext cx="42735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1"/>
          <p:cNvSpPr txBox="1">
            <a:spLocks noChangeArrowheads="1"/>
          </p:cNvSpPr>
          <p:nvPr/>
        </p:nvSpPr>
        <p:spPr bwMode="auto">
          <a:xfrm>
            <a:off x="1898650" y="51816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Grey image</a:t>
            </a:r>
          </a:p>
        </p:txBody>
      </p:sp>
      <p:sp>
        <p:nvSpPr>
          <p:cNvPr id="31750" name="TextBox 12"/>
          <p:cNvSpPr txBox="1">
            <a:spLocks noChangeArrowheads="1"/>
          </p:cNvSpPr>
          <p:nvPr/>
        </p:nvSpPr>
        <p:spPr bwMode="auto">
          <a:xfrm>
            <a:off x="6096000" y="5181600"/>
            <a:ext cx="155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Colour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propose a novel method to reconstruct colour from greyscale images, by optimizing a mapping from greyscale to colour using a parametric curve.</a:t>
            </a:r>
          </a:p>
          <a:p>
            <a:r>
              <a:rPr lang="en-US" smtClean="0"/>
              <a:t>Almost always, grey version is better than GIF.</a:t>
            </a:r>
          </a:p>
          <a:p>
            <a:r>
              <a:rPr lang="en-US" smtClean="0"/>
              <a:t>The colour image has comparable or lower error especially for low bitrate.</a:t>
            </a:r>
          </a:p>
          <a:p>
            <a:r>
              <a:rPr lang="en-US" smtClean="0"/>
              <a:t>Future work:</a:t>
            </a:r>
          </a:p>
          <a:p>
            <a:pPr lvl="1"/>
            <a:r>
              <a:rPr lang="en-US" smtClean="0"/>
              <a:t>non-constant quantization rate.</a:t>
            </a:r>
          </a:p>
          <a:p>
            <a:pPr lvl="1"/>
            <a:r>
              <a:rPr lang="en-US" smtClean="0"/>
              <a:t>different curve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796E-6ABC-406F-9E08-050E9ABA87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33794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Thank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6EEDD-F9C0-44E8-AC7F-813099B5BB2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487488" y="3352800"/>
            <a:ext cx="5616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Thanks!</a:t>
            </a:r>
          </a:p>
          <a:p>
            <a:pPr algn="ctr"/>
            <a:r>
              <a:rPr lang="en-US" sz="2400" b="1">
                <a:latin typeface="Times New Roman" pitchFamily="18" charset="0"/>
              </a:rPr>
              <a:t>To Natural Sciences and </a:t>
            </a:r>
          </a:p>
          <a:p>
            <a:pPr algn="ctr"/>
            <a:r>
              <a:rPr lang="en-US" sz="2400" b="1">
                <a:latin typeface="Times New Roman" pitchFamily="18" charset="0"/>
              </a:rPr>
              <a:t>Engineering Research Council of Canada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953000"/>
            <a:ext cx="2667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1816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Grey to </a:t>
            </a:r>
            <a:r>
              <a:rPr lang="en-US" dirty="0" err="1" smtClean="0"/>
              <a:t>Colour</a:t>
            </a:r>
            <a:r>
              <a:rPr lang="en-US" dirty="0" smtClean="0"/>
              <a:t> Transformation</a:t>
            </a:r>
          </a:p>
          <a:p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Parametric Curve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DC601-30D0-43C7-8850-F10C8C5E40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71600"/>
          </a:xfrm>
        </p:spPr>
        <p:txBody>
          <a:bodyPr/>
          <a:lstStyle/>
          <a:p>
            <a:r>
              <a:rPr lang="en-US" smtClean="0"/>
              <a:t>The problem is to recover colour image from grey level image using the minimum amount of information.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B616B-E5D9-4180-9FA9-AB4A2C8A99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3657600"/>
            <a:ext cx="1881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0"/>
            <a:ext cx="1838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581400"/>
            <a:ext cx="1781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3048000" y="4495800"/>
            <a:ext cx="3200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06775" y="4648200"/>
            <a:ext cx="2384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 + extra information 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flipH="1">
            <a:off x="609600" y="5105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Encoder Side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10400" y="5029200"/>
            <a:ext cx="158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Decoder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Definition- Cont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3733800" cy="762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953000" y="1371600"/>
            <a:ext cx="3733800" cy="762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Colorization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4191000" cy="2400300"/>
          </a:xfrm>
        </p:spPr>
        <p:txBody>
          <a:bodyPr/>
          <a:lstStyle/>
          <a:p>
            <a:r>
              <a:rPr lang="en-US" sz="2400" smtClean="0"/>
              <a:t>Colour image at encoder side.</a:t>
            </a:r>
          </a:p>
          <a:p>
            <a:r>
              <a:rPr lang="en-US" sz="2400" smtClean="0"/>
              <a:t>No user interaction.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876800" y="4000500"/>
            <a:ext cx="4114800" cy="2400300"/>
          </a:xfrm>
        </p:spPr>
        <p:txBody>
          <a:bodyPr/>
          <a:lstStyle/>
          <a:p>
            <a:r>
              <a:rPr lang="en-US" sz="2400" smtClean="0"/>
              <a:t>No colour image as input.</a:t>
            </a:r>
          </a:p>
          <a:p>
            <a:r>
              <a:rPr lang="en-US" sz="2400" smtClean="0"/>
              <a:t>Colour hints are provided by human.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5727C-DCBE-4F99-B0E1-852A06DAC3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738" y="2590800"/>
            <a:ext cx="1031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6025" y="2590800"/>
            <a:ext cx="1009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ross 11"/>
          <p:cNvSpPr/>
          <p:nvPr/>
        </p:nvSpPr>
        <p:spPr>
          <a:xfrm>
            <a:off x="6191250" y="2971800"/>
            <a:ext cx="76200" cy="76200"/>
          </a:xfrm>
          <a:prstGeom prst="plus">
            <a:avLst>
              <a:gd name="adj" fmla="val 4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39013" y="2971800"/>
            <a:ext cx="161925" cy="76200"/>
          </a:xfrm>
          <a:prstGeom prst="rightArrow">
            <a:avLst>
              <a:gd name="adj1" fmla="val 25000"/>
              <a:gd name="adj2" fmla="val 5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44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1066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5094288" y="3349625"/>
            <a:ext cx="348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Images from Drew &amp; Finlayson (ICIP 08)</a:t>
            </a:r>
          </a:p>
        </p:txBody>
      </p:sp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667000"/>
            <a:ext cx="11953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6600" y="2362200"/>
            <a:ext cx="11938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2667000"/>
            <a:ext cx="1187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Arrow 18"/>
          <p:cNvSpPr/>
          <p:nvPr/>
        </p:nvSpPr>
        <p:spPr>
          <a:xfrm>
            <a:off x="1752600" y="3276600"/>
            <a:ext cx="1752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9" name="TextBox 19"/>
          <p:cNvSpPr txBox="1">
            <a:spLocks noChangeArrowheads="1"/>
          </p:cNvSpPr>
          <p:nvPr/>
        </p:nvSpPr>
        <p:spPr bwMode="auto">
          <a:xfrm>
            <a:off x="1676400" y="3429000"/>
            <a:ext cx="1649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 + extra information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Colour from Grey is Hard!</a:t>
            </a:r>
          </a:p>
        </p:txBody>
      </p:sp>
      <p:sp>
        <p:nvSpPr>
          <p:cNvPr id="19458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smtClean="0"/>
              <a:t>There are many colours that can be assigned to a single grey level value.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6FCDE-CCF8-45D4-B8B2-3AE701282F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2743200"/>
            <a:ext cx="388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Y’=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0.299 R’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0.578 G’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0.114 B’</a:t>
            </a:r>
          </a:p>
        </p:txBody>
      </p: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838200" y="3429000"/>
            <a:ext cx="4176713" cy="2824163"/>
            <a:chOff x="528" y="2160"/>
            <a:chExt cx="2631" cy="177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987" y="2601"/>
              <a:ext cx="84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528" y="3360"/>
              <a:ext cx="795" cy="579"/>
              <a:chOff x="528" y="3360"/>
              <a:chExt cx="795" cy="57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720" y="3839"/>
                <a:ext cx="432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 flipH="1" flipV="1">
                <a:off x="504" y="3623"/>
                <a:ext cx="432" cy="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720" y="3647"/>
                <a:ext cx="192" cy="19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114" y="3726"/>
                <a:ext cx="209" cy="2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19468" name="TextBox 20"/>
              <p:cNvSpPr txBox="1">
                <a:spLocks noChangeArrowheads="1"/>
              </p:cNvSpPr>
              <p:nvPr/>
            </p:nvSpPr>
            <p:spPr bwMode="auto">
              <a:xfrm>
                <a:off x="864" y="3504"/>
                <a:ext cx="2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70C0"/>
                    </a:solidFill>
                  </a:rPr>
                  <a:t>B</a:t>
                </a:r>
              </a:p>
            </p:txBody>
          </p:sp>
          <p:sp>
            <p:nvSpPr>
              <p:cNvPr id="19469" name="TextBox 21"/>
              <p:cNvSpPr txBox="1">
                <a:spLocks noChangeArrowheads="1"/>
              </p:cNvSpPr>
              <p:nvPr/>
            </p:nvSpPr>
            <p:spPr bwMode="auto">
              <a:xfrm>
                <a:off x="528" y="3360"/>
                <a:ext cx="21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B050"/>
                    </a:solidFill>
                  </a:rPr>
                  <a:t>G</a:t>
                </a:r>
              </a:p>
            </p:txBody>
          </p:sp>
        </p:grpSp>
        <p:grpSp>
          <p:nvGrpSpPr>
            <p:cNvPr id="19482" name="Group 26"/>
            <p:cNvGrpSpPr>
              <a:grpSpLocks/>
            </p:cNvGrpSpPr>
            <p:nvPr/>
          </p:nvGrpSpPr>
          <p:grpSpPr bwMode="auto">
            <a:xfrm>
              <a:off x="753" y="2160"/>
              <a:ext cx="2406" cy="1476"/>
              <a:chOff x="753" y="2160"/>
              <a:chExt cx="2406" cy="1476"/>
            </a:xfrm>
          </p:grpSpPr>
          <p:pic>
            <p:nvPicPr>
              <p:cNvPr id="2560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29000"/>
              </a:blip>
              <a:srcRect/>
              <a:stretch>
                <a:fillRect/>
              </a:stretch>
            </p:blipFill>
            <p:spPr bwMode="auto">
              <a:xfrm rot="16200000">
                <a:off x="1179" y="2265"/>
                <a:ext cx="846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211259" lon="4359669" rev="20309982"/>
                </a:camera>
                <a:lightRig rig="threePt" dir="t"/>
              </a:scene3d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5000"/>
              </a:blip>
              <a:srcRect/>
              <a:stretch>
                <a:fillRect/>
              </a:stretch>
            </p:blipFill>
            <p:spPr bwMode="auto">
              <a:xfrm rot="16200000">
                <a:off x="795" y="2955"/>
                <a:ext cx="846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211259" lon="4359669" rev="20309982"/>
                </a:camera>
                <a:lightRig rig="threePt" dir="t"/>
              </a:scene3d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1512" y="2376"/>
                <a:ext cx="336" cy="1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71" name="TextBox 26"/>
              <p:cNvSpPr txBox="1">
                <a:spLocks noChangeArrowheads="1"/>
              </p:cNvSpPr>
              <p:nvPr/>
            </p:nvSpPr>
            <p:spPr bwMode="auto">
              <a:xfrm>
                <a:off x="1776" y="2160"/>
                <a:ext cx="138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u=(0.299,0.587,0.114)</a:t>
                </a:r>
              </a:p>
            </p:txBody>
          </p:sp>
        </p:grp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3352800" y="4049713"/>
            <a:ext cx="5257800" cy="2738437"/>
            <a:chOff x="2112" y="2551"/>
            <a:chExt cx="3312" cy="1725"/>
          </a:xfrm>
        </p:grpSpPr>
        <p:sp>
          <p:nvSpPr>
            <p:cNvPr id="29" name="Right Arrow 28"/>
            <p:cNvSpPr/>
            <p:nvPr/>
          </p:nvSpPr>
          <p:spPr>
            <a:xfrm>
              <a:off x="2160" y="3216"/>
              <a:ext cx="912" cy="192"/>
            </a:xfrm>
            <a:prstGeom prst="rightArrow">
              <a:avLst>
                <a:gd name="adj1" fmla="val 3867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3" name="TextBox 29"/>
            <p:cNvSpPr txBox="1">
              <a:spLocks noChangeArrowheads="1"/>
            </p:cNvSpPr>
            <p:nvPr/>
          </p:nvSpPr>
          <p:spPr bwMode="auto">
            <a:xfrm>
              <a:off x="2112" y="3031"/>
              <a:ext cx="11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RGB  to Grey</a:t>
              </a: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984" y="2550"/>
              <a:ext cx="804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17302963" lon="1399709" rev="19236169"/>
              </a:camera>
              <a:lightRig rig="threePt" dir="t"/>
            </a:scene3d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4" y="2880"/>
              <a:ext cx="804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17302963" lon="1399709" rev="19236169"/>
              </a:camera>
              <a:lightRig rig="threePt" dir="t"/>
            </a:scene3d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 cstate="print">
              <a:lum bright="-16000"/>
            </a:blip>
            <a:srcRect/>
            <a:stretch>
              <a:fillRect/>
            </a:stretch>
          </p:blipFill>
          <p:spPr bwMode="auto">
            <a:xfrm>
              <a:off x="3516" y="3222"/>
              <a:ext cx="804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17302963" lon="1399709" rev="19236169"/>
              </a:camera>
              <a:lightRig rig="threePt" dir="t"/>
            </a:scene3d>
          </p:spPr>
        </p:pic>
        <p:sp>
          <p:nvSpPr>
            <p:cNvPr id="36" name="Right Arrow 35"/>
            <p:cNvSpPr/>
            <p:nvPr/>
          </p:nvSpPr>
          <p:spPr>
            <a:xfrm rot="18335931">
              <a:off x="3803" y="3358"/>
              <a:ext cx="1651" cy="185"/>
            </a:xfrm>
            <a:prstGeom prst="rightArrow">
              <a:avLst>
                <a:gd name="adj1" fmla="val 18831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  <a:gs pos="100000">
                  <a:srgbClr val="156B13"/>
                </a:gs>
              </a:gsLst>
              <a:lin ang="10800000" scaled="0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8" name="TextBox 36"/>
            <p:cNvSpPr txBox="1">
              <a:spLocks noChangeArrowheads="1"/>
            </p:cNvSpPr>
            <p:nvPr/>
          </p:nvSpPr>
          <p:spPr bwMode="auto">
            <a:xfrm>
              <a:off x="5040" y="2551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Y’</a:t>
              </a:r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2286000" y="2324100"/>
            <a:ext cx="465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Perpetua" pitchFamily="18" charset="0"/>
              </a:rPr>
              <a:t>e.g., simple definition from Multimedia: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smtClean="0"/>
              <a:t>Assume each grey level value represents particular fixed point in colour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85362-CA0D-443D-AFE6-8CAD92B8D5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57200" y="2209800"/>
            <a:ext cx="3200400" cy="2814638"/>
            <a:chOff x="457200" y="2209800"/>
            <a:chExt cx="3200400" cy="281447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29000"/>
            </a:blip>
            <a:srcRect/>
            <a:stretch>
              <a:fillRect/>
            </a:stretch>
          </p:blipFill>
          <p:spPr bwMode="auto">
            <a:xfrm rot="16200000">
              <a:off x="1643062" y="2224088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62062" y="2757488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-15000"/>
            </a:blip>
            <a:srcRect/>
            <a:stretch>
              <a:fillRect/>
            </a:stretch>
          </p:blipFill>
          <p:spPr bwMode="auto">
            <a:xfrm rot="16200000">
              <a:off x="881062" y="3286410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62000" y="4690922"/>
              <a:ext cx="6858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419120" y="4346453"/>
              <a:ext cx="685761" cy="3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2009" y="4386131"/>
              <a:ext cx="304783" cy="30480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475" y="4509957"/>
              <a:ext cx="331788" cy="3381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20522" name="TextBox 11"/>
            <p:cNvSpPr txBox="1">
              <a:spLocks noChangeArrowheads="1"/>
            </p:cNvSpPr>
            <p:nvPr/>
          </p:nvSpPr>
          <p:spPr bwMode="auto">
            <a:xfrm>
              <a:off x="990600" y="4157948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20523" name="TextBox 12"/>
            <p:cNvSpPr txBox="1">
              <a:spLocks noChangeArrowheads="1"/>
            </p:cNvSpPr>
            <p:nvPr/>
          </p:nvSpPr>
          <p:spPr bwMode="auto">
            <a:xfrm>
              <a:off x="457200" y="3929348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 rot="1403616">
              <a:off x="996950" y="3789273"/>
              <a:ext cx="74613" cy="507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403616">
              <a:off x="2230438" y="3584497"/>
              <a:ext cx="74612" cy="523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403616">
              <a:off x="1835150" y="2570143"/>
              <a:ext cx="74613" cy="5079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27" name="TextBox 17"/>
            <p:cNvSpPr txBox="1">
              <a:spLocks noChangeArrowheads="1"/>
            </p:cNvSpPr>
            <p:nvPr/>
          </p:nvSpPr>
          <p:spPr bwMode="auto">
            <a:xfrm>
              <a:off x="996920" y="351459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endParaRPr lang="en-US"/>
            </a:p>
          </p:txBody>
        </p:sp>
        <p:sp>
          <p:nvSpPr>
            <p:cNvPr id="20528" name="TextBox 18"/>
            <p:cNvSpPr txBox="1">
              <a:spLocks noChangeArrowheads="1"/>
            </p:cNvSpPr>
            <p:nvPr/>
          </p:nvSpPr>
          <p:spPr bwMode="auto">
            <a:xfrm>
              <a:off x="2286000" y="3324226"/>
              <a:ext cx="2222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b</a:t>
              </a:r>
              <a:endParaRPr lang="en-US"/>
            </a:p>
          </p:txBody>
        </p:sp>
        <p:sp>
          <p:nvSpPr>
            <p:cNvPr id="20529" name="TextBox 19"/>
            <p:cNvSpPr txBox="1">
              <a:spLocks noChangeArrowheads="1"/>
            </p:cNvSpPr>
            <p:nvPr/>
          </p:nvSpPr>
          <p:spPr bwMode="auto">
            <a:xfrm>
              <a:off x="1828800" y="252847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</a:t>
              </a:r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8335931">
              <a:off x="1465336" y="3567027"/>
              <a:ext cx="2620814" cy="293688"/>
            </a:xfrm>
            <a:prstGeom prst="rightArrow">
              <a:avLst>
                <a:gd name="adj1" fmla="val 18831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  <a:gs pos="100000">
                  <a:srgbClr val="156B13"/>
                </a:gs>
              </a:gsLst>
              <a:lin ang="10800000" scaled="0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698750" y="3730539"/>
              <a:ext cx="76200" cy="76196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311400" y="4263908"/>
              <a:ext cx="76200" cy="76196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086100" y="3184470"/>
              <a:ext cx="76200" cy="76196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34" name="TextBox 24"/>
            <p:cNvSpPr txBox="1">
              <a:spLocks noChangeArrowheads="1"/>
            </p:cNvSpPr>
            <p:nvPr/>
          </p:nvSpPr>
          <p:spPr bwMode="auto">
            <a:xfrm>
              <a:off x="2362200" y="4162426"/>
              <a:ext cx="4812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g-1</a:t>
              </a:r>
            </a:p>
          </p:txBody>
        </p:sp>
        <p:sp>
          <p:nvSpPr>
            <p:cNvPr id="20535" name="Rectangle 25"/>
            <p:cNvSpPr>
              <a:spLocks noChangeArrowheads="1"/>
            </p:cNvSpPr>
            <p:nvPr/>
          </p:nvSpPr>
          <p:spPr bwMode="auto">
            <a:xfrm>
              <a:off x="2743200" y="359527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20536" name="Rectangle 26"/>
            <p:cNvSpPr>
              <a:spLocks noChangeArrowheads="1"/>
            </p:cNvSpPr>
            <p:nvPr/>
          </p:nvSpPr>
          <p:spPr bwMode="auto">
            <a:xfrm>
              <a:off x="3125082" y="3095626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g+1</a:t>
              </a:r>
            </a:p>
          </p:txBody>
        </p:sp>
      </p:grpSp>
      <p:sp>
        <p:nvSpPr>
          <p:cNvPr id="31" name="Oval 30"/>
          <p:cNvSpPr/>
          <p:nvPr/>
        </p:nvSpPr>
        <p:spPr>
          <a:xfrm rot="1403616">
            <a:off x="1392238" y="3279775"/>
            <a:ext cx="74612" cy="52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371600" y="3019425"/>
            <a:ext cx="152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endParaRPr lang="en-US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886200" y="2667000"/>
            <a:ext cx="4572000" cy="1981200"/>
            <a:chOff x="3886200" y="2667000"/>
            <a:chExt cx="4572000" cy="1981200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3886200" y="2667000"/>
              <a:ext cx="45720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73050" indent="-273050"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/>
              </a:pPr>
              <a:r>
                <a:rPr lang="en-US" sz="2000" dirty="0">
                  <a:latin typeface="+mn-lt"/>
                </a:rPr>
                <a:t>Encoder: </a:t>
              </a:r>
              <a:r>
                <a:rPr lang="en-US" sz="2000" dirty="0" err="1">
                  <a:latin typeface="+mn-lt"/>
                </a:rPr>
                <a:t>Colour</a:t>
              </a:r>
              <a:r>
                <a:rPr lang="en-US" sz="2000" dirty="0">
                  <a:latin typeface="+mn-lt"/>
                </a:rPr>
                <a:t> to Grey</a:t>
              </a:r>
            </a:p>
            <a:p>
              <a:pPr marL="273050" indent="-273050"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/>
              </a:pPr>
              <a:r>
                <a:rPr lang="en-US" dirty="0">
                  <a:latin typeface="+mn-lt"/>
                </a:rPr>
                <a:t>For each pixel in </a:t>
              </a:r>
              <a:r>
                <a:rPr lang="en-US" dirty="0" err="1">
                  <a:latin typeface="+mn-lt"/>
                </a:rPr>
                <a:t>colour</a:t>
              </a:r>
              <a:r>
                <a:rPr lang="en-US" dirty="0">
                  <a:latin typeface="+mn-lt"/>
                </a:rPr>
                <a:t> image we assign grey value of closest fixed point in </a:t>
              </a:r>
              <a:r>
                <a:rPr lang="en-US" dirty="0" err="1">
                  <a:latin typeface="+mn-lt"/>
                </a:rPr>
                <a:t>colour</a:t>
              </a:r>
              <a:r>
                <a:rPr lang="en-US" dirty="0">
                  <a:latin typeface="+mn-lt"/>
                </a:rPr>
                <a:t> space as its grey value.</a:t>
              </a:r>
            </a:p>
          </p:txBody>
        </p:sp>
        <p:sp>
          <p:nvSpPr>
            <p:cNvPr id="20510" name="TextBox 32"/>
            <p:cNvSpPr txBox="1">
              <a:spLocks noChangeArrowheads="1"/>
            </p:cNvSpPr>
            <p:nvPr/>
          </p:nvSpPr>
          <p:spPr bwMode="auto">
            <a:xfrm>
              <a:off x="4206309" y="4191000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(r</a:t>
              </a:r>
              <a:r>
                <a:rPr lang="en-US" baseline="-25000"/>
                <a:t>d</a:t>
              </a:r>
              <a:r>
                <a:rPr lang="en-US"/>
                <a:t> ,g</a:t>
              </a:r>
              <a:r>
                <a:rPr lang="en-US" baseline="-25000"/>
                <a:t>d</a:t>
              </a:r>
              <a:r>
                <a:rPr lang="en-US"/>
                <a:t> ,b</a:t>
              </a:r>
              <a:r>
                <a:rPr lang="en-US" baseline="-25000"/>
                <a:t>d</a:t>
              </a:r>
              <a:r>
                <a:rPr lang="en-US"/>
                <a:t> )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5416550" y="4324350"/>
              <a:ext cx="381000" cy="1524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2" name="Rectangle 34"/>
            <p:cNvSpPr>
              <a:spLocks noChangeArrowheads="1"/>
            </p:cNvSpPr>
            <p:nvPr/>
          </p:nvSpPr>
          <p:spPr bwMode="auto">
            <a:xfrm>
              <a:off x="5882709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36" name="Multiply 35"/>
            <p:cNvSpPr/>
            <p:nvPr/>
          </p:nvSpPr>
          <p:spPr>
            <a:xfrm>
              <a:off x="5807075" y="4191000"/>
              <a:ext cx="457200" cy="457200"/>
            </a:xfrm>
            <a:prstGeom prst="mathMultiply">
              <a:avLst>
                <a:gd name="adj1" fmla="val 55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14" name="Rectangle 36"/>
            <p:cNvSpPr>
              <a:spLocks noChangeArrowheads="1"/>
            </p:cNvSpPr>
            <p:nvPr/>
          </p:nvSpPr>
          <p:spPr bwMode="auto">
            <a:xfrm>
              <a:off x="6187509" y="4202668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g-1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95400" y="5181600"/>
          <a:ext cx="175260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9107"/>
                <a:gridCol w="723493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Grey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</a:t>
                      </a:r>
                      <a:r>
                        <a:rPr lang="en-US" sz="1600" baseline="-25000" dirty="0" err="1" smtClean="0"/>
                        <a:t>a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g</a:t>
                      </a:r>
                      <a:r>
                        <a:rPr lang="en-US" sz="1600" baseline="-25000" dirty="0" err="1" smtClean="0"/>
                        <a:t>a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b</a:t>
                      </a:r>
                      <a:r>
                        <a:rPr lang="en-US" sz="1600" baseline="-25000" dirty="0" err="1" smtClean="0"/>
                        <a:t>a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g-1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</a:t>
                      </a:r>
                      <a:r>
                        <a:rPr lang="en-US" sz="1600" baseline="-25000" dirty="0" err="1" smtClean="0"/>
                        <a:t>b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g</a:t>
                      </a:r>
                      <a:r>
                        <a:rPr lang="en-US" sz="1600" baseline="-25000" dirty="0" err="1" smtClean="0"/>
                        <a:t>b</a:t>
                      </a:r>
                      <a:r>
                        <a:rPr lang="en-US" sz="1600" baseline="0" dirty="0" smtClean="0"/>
                        <a:t> ,b</a:t>
                      </a:r>
                      <a:r>
                        <a:rPr lang="en-US" sz="1600" baseline="-250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</a:t>
                      </a:r>
                      <a:r>
                        <a:rPr lang="en-US" sz="1600" baseline="-25000" dirty="0" err="1" smtClean="0"/>
                        <a:t>b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g</a:t>
                      </a:r>
                      <a:r>
                        <a:rPr lang="en-US" sz="1600" baseline="-25000" dirty="0" err="1" smtClean="0"/>
                        <a:t>b</a:t>
                      </a:r>
                      <a:r>
                        <a:rPr lang="en-US" sz="1600" baseline="0" dirty="0" smtClean="0"/>
                        <a:t> ,b</a:t>
                      </a:r>
                      <a:r>
                        <a:rPr lang="en-US" sz="1600" baseline="-25000" dirty="0" smtClean="0"/>
                        <a:t>b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g+1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3886200" y="4876800"/>
            <a:ext cx="457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</a:rPr>
              <a:t>Decoder: Grey to </a:t>
            </a:r>
            <a:r>
              <a:rPr lang="en-US" sz="2000" dirty="0" err="1">
                <a:latin typeface="+mn-lt"/>
              </a:rPr>
              <a:t>Colour</a:t>
            </a:r>
            <a:endParaRPr lang="en-US" sz="2000" dirty="0">
              <a:latin typeface="+mn-lt"/>
            </a:endParaRP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dirty="0">
                <a:latin typeface="+mn-lt"/>
              </a:rPr>
              <a:t>For each grey value use designated </a:t>
            </a:r>
            <a:r>
              <a:rPr lang="en-US" dirty="0" err="1">
                <a:latin typeface="+mn-lt"/>
              </a:rPr>
              <a:t>colour</a:t>
            </a:r>
            <a:r>
              <a:rPr lang="en-US" dirty="0">
                <a:latin typeface="+mn-lt"/>
              </a:rPr>
              <a:t> for that value.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76913" y="59991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(r</a:t>
            </a:r>
            <a:r>
              <a:rPr lang="en-US" baseline="-25000"/>
              <a:t>a</a:t>
            </a:r>
            <a:r>
              <a:rPr lang="en-US"/>
              <a:t> ,g</a:t>
            </a:r>
            <a:r>
              <a:rPr lang="en-US" baseline="-25000"/>
              <a:t>a</a:t>
            </a:r>
            <a:r>
              <a:rPr lang="en-US"/>
              <a:t> ,b</a:t>
            </a:r>
            <a:r>
              <a:rPr lang="en-US" baseline="-25000"/>
              <a:t>a</a:t>
            </a:r>
            <a:r>
              <a:rPr lang="en-US"/>
              <a:t> )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5346700" y="6103938"/>
            <a:ext cx="381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772025" y="6000750"/>
            <a:ext cx="517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1"/>
      <p:bldP spid="41" grpId="0"/>
      <p:bldP spid="42" grpId="0"/>
      <p:bldP spid="43" grpId="0" animBg="1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/>
          <a:lstStyle/>
          <a:p>
            <a:r>
              <a:rPr lang="en-US" smtClean="0"/>
              <a:t>Both procedures in Encoder and Decoder add error to recovered colour image.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1FA9D-397C-42C2-BC0C-8C6FE30080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2465388" y="2438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(r</a:t>
            </a:r>
            <a:r>
              <a:rPr lang="en-US" baseline="-25000"/>
              <a:t>d</a:t>
            </a:r>
            <a:r>
              <a:rPr lang="en-US"/>
              <a:t> ,g</a:t>
            </a:r>
            <a:r>
              <a:rPr lang="en-US" baseline="-25000"/>
              <a:t>d</a:t>
            </a:r>
            <a:r>
              <a:rPr lang="en-US"/>
              <a:t> ,b</a:t>
            </a:r>
            <a:r>
              <a:rPr lang="en-US" baseline="-25000"/>
              <a:t>d</a:t>
            </a:r>
            <a:r>
              <a:rPr lang="en-US"/>
              <a:t> 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75063" y="2571750"/>
            <a:ext cx="381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41788" y="24384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446588" y="2449513"/>
            <a:ext cx="519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g-1</a:t>
            </a:r>
          </a:p>
        </p:txBody>
      </p:sp>
      <p:sp>
        <p:nvSpPr>
          <p:cNvPr id="9" name="Multiply 8"/>
          <p:cNvSpPr/>
          <p:nvPr/>
        </p:nvSpPr>
        <p:spPr>
          <a:xfrm>
            <a:off x="4065588" y="2438400"/>
            <a:ext cx="457200" cy="457200"/>
          </a:xfrm>
          <a:prstGeom prst="mathMultiply">
            <a:avLst>
              <a:gd name="adj1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5410200" y="245745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(r</a:t>
            </a:r>
            <a:r>
              <a:rPr lang="en-US" baseline="-25000"/>
              <a:t>a</a:t>
            </a:r>
            <a:r>
              <a:rPr lang="en-US"/>
              <a:t> ,g</a:t>
            </a:r>
            <a:r>
              <a:rPr lang="en-US" baseline="-25000"/>
              <a:t>a</a:t>
            </a:r>
            <a:r>
              <a:rPr lang="en-US"/>
              <a:t> ,b</a:t>
            </a:r>
            <a:r>
              <a:rPr lang="en-US" baseline="-25000"/>
              <a:t>a</a:t>
            </a:r>
            <a:r>
              <a:rPr lang="en-US"/>
              <a:t> 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79988" y="2563813"/>
            <a:ext cx="381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90600" y="396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</a:rPr>
              <a:t>We need to encapsulate </a:t>
            </a:r>
            <a:r>
              <a:rPr lang="en-US" sz="2600" dirty="0" err="1">
                <a:latin typeface="+mn-lt"/>
              </a:rPr>
              <a:t>colour</a:t>
            </a:r>
            <a:r>
              <a:rPr lang="en-US" sz="2600" dirty="0">
                <a:latin typeface="+mn-lt"/>
              </a:rPr>
              <a:t> lookup table with the data, which is overhead.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600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429000" y="838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Our Solution: A Parametric Curve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1000" y="2971800"/>
            <a:ext cx="449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minimize error by tuning parameters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43400" y="4857750"/>
            <a:ext cx="304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attach a few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Curve: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09800"/>
          </a:xfrm>
        </p:spPr>
        <p:txBody>
          <a:bodyPr/>
          <a:lstStyle/>
          <a:p>
            <a:r>
              <a:rPr lang="en-US" sz="2200" dirty="0" smtClean="0"/>
              <a:t>C(g) :                 </a:t>
            </a:r>
            <a:r>
              <a:rPr lang="en-US" sz="2200" dirty="0" smtClean="0"/>
              <a:t> maps </a:t>
            </a:r>
            <a:r>
              <a:rPr lang="en-US" sz="2200" dirty="0" smtClean="0"/>
              <a:t>grayscale values to </a:t>
            </a:r>
            <a:r>
              <a:rPr lang="en-US" sz="2200" dirty="0" err="1" smtClean="0"/>
              <a:t>colour</a:t>
            </a:r>
            <a:r>
              <a:rPr lang="en-US" sz="2200" dirty="0" smtClean="0"/>
              <a:t> points.   </a:t>
            </a:r>
          </a:p>
          <a:p>
            <a:r>
              <a:rPr lang="en-US" sz="2200" dirty="0" smtClean="0"/>
              <a:t>The curve should traverse different regions of </a:t>
            </a:r>
            <a:r>
              <a:rPr lang="en-US" sz="2200" dirty="0" err="1" smtClean="0"/>
              <a:t>colour</a:t>
            </a:r>
            <a:r>
              <a:rPr lang="en-US" sz="2200" dirty="0" smtClean="0"/>
              <a:t> space.</a:t>
            </a:r>
          </a:p>
          <a:p>
            <a:r>
              <a:rPr lang="en-US" sz="2200" dirty="0" smtClean="0"/>
              <a:t>perceptual </a:t>
            </a:r>
            <a:r>
              <a:rPr lang="en-US" sz="2200" dirty="0" err="1" smtClean="0"/>
              <a:t>colour</a:t>
            </a:r>
            <a:r>
              <a:rPr lang="en-US" sz="2200" dirty="0" smtClean="0"/>
              <a:t> difference is reflected well in CEILAB </a:t>
            </a:r>
            <a:r>
              <a:rPr lang="en-US" sz="2200" dirty="0" err="1" smtClean="0"/>
              <a:t>Colour</a:t>
            </a:r>
            <a:r>
              <a:rPr lang="en-US" sz="2200" dirty="0" smtClean="0"/>
              <a:t>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0DFEC-8D77-44F5-B2A8-4EA975264F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395288" y="3886200"/>
            <a:ext cx="4405312" cy="2752725"/>
            <a:chOff x="395199" y="3886200"/>
            <a:chExt cx="4405401" cy="2752559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29000"/>
            </a:blip>
            <a:srcRect/>
            <a:stretch>
              <a:fillRect/>
            </a:stretch>
          </p:blipFill>
          <p:spPr bwMode="auto">
            <a:xfrm rot="16200000">
              <a:off x="1538194" y="3900488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1200061" y="4359942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-15000"/>
            </a:blip>
            <a:srcRect/>
            <a:stretch>
              <a:fillRect/>
            </a:stretch>
          </p:blipFill>
          <p:spPr bwMode="auto">
            <a:xfrm rot="16200000">
              <a:off x="819061" y="4900891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700005" y="6305404"/>
              <a:ext cx="6858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356332" y="5961731"/>
              <a:ext cx="685759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700017" y="6000610"/>
              <a:ext cx="304782" cy="30480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325493" y="6124440"/>
              <a:ext cx="331794" cy="3381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22571" name="TextBox 34"/>
            <p:cNvSpPr txBox="1">
              <a:spLocks noChangeArrowheads="1"/>
            </p:cNvSpPr>
            <p:nvPr/>
          </p:nvSpPr>
          <p:spPr bwMode="auto">
            <a:xfrm>
              <a:off x="928599" y="5772429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22572" name="TextBox 35"/>
            <p:cNvSpPr txBox="1">
              <a:spLocks noChangeArrowheads="1"/>
            </p:cNvSpPr>
            <p:nvPr/>
          </p:nvSpPr>
          <p:spPr bwMode="auto">
            <a:xfrm>
              <a:off x="395199" y="5543829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37" name="Oval 36"/>
            <p:cNvSpPr/>
            <p:nvPr/>
          </p:nvSpPr>
          <p:spPr>
            <a:xfrm rot="1403616">
              <a:off x="934960" y="5403758"/>
              <a:ext cx="74614" cy="507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403616">
              <a:off x="2198635" y="5198984"/>
              <a:ext cx="73026" cy="523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403616">
              <a:off x="1666812" y="4352897"/>
              <a:ext cx="73026" cy="50797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76" name="TextBox 39"/>
            <p:cNvSpPr txBox="1">
              <a:spLocks noChangeArrowheads="1"/>
            </p:cNvSpPr>
            <p:nvPr/>
          </p:nvSpPr>
          <p:spPr bwMode="auto">
            <a:xfrm>
              <a:off x="934919" y="5129075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endParaRPr lang="en-US"/>
            </a:p>
          </p:txBody>
        </p:sp>
        <p:sp>
          <p:nvSpPr>
            <p:cNvPr id="22577" name="TextBox 40"/>
            <p:cNvSpPr txBox="1">
              <a:spLocks noChangeArrowheads="1"/>
            </p:cNvSpPr>
            <p:nvPr/>
          </p:nvSpPr>
          <p:spPr bwMode="auto">
            <a:xfrm>
              <a:off x="2223999" y="4938707"/>
              <a:ext cx="2222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b</a:t>
              </a:r>
              <a:endParaRPr lang="en-US"/>
            </a:p>
          </p:txBody>
        </p:sp>
        <p:sp>
          <p:nvSpPr>
            <p:cNvPr id="22578" name="TextBox 41"/>
            <p:cNvSpPr txBox="1">
              <a:spLocks noChangeArrowheads="1"/>
            </p:cNvSpPr>
            <p:nvPr/>
          </p:nvSpPr>
          <p:spPr bwMode="auto">
            <a:xfrm>
              <a:off x="1766799" y="414295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</a:t>
              </a:r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 rot="18335931">
              <a:off x="1403388" y="5181510"/>
              <a:ext cx="2620804" cy="293693"/>
            </a:xfrm>
            <a:prstGeom prst="rightArrow">
              <a:avLst>
                <a:gd name="adj1" fmla="val 18831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  <a:gs pos="100000">
                  <a:srgbClr val="156B13"/>
                </a:gs>
              </a:gsLst>
              <a:lin ang="10800000" scaled="0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636794" y="5345025"/>
              <a:ext cx="76202" cy="76195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249436" y="5878393"/>
              <a:ext cx="76202" cy="7619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949538" y="4900552"/>
              <a:ext cx="76202" cy="76195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83" name="TextBox 46"/>
            <p:cNvSpPr txBox="1">
              <a:spLocks noChangeArrowheads="1"/>
            </p:cNvSpPr>
            <p:nvPr/>
          </p:nvSpPr>
          <p:spPr bwMode="auto">
            <a:xfrm>
              <a:off x="2300199" y="5776907"/>
              <a:ext cx="4812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g-1</a:t>
              </a:r>
            </a:p>
          </p:txBody>
        </p:sp>
        <p:sp>
          <p:nvSpPr>
            <p:cNvPr id="22584" name="Rectangle 47"/>
            <p:cNvSpPr>
              <a:spLocks noChangeArrowheads="1"/>
            </p:cNvSpPr>
            <p:nvPr/>
          </p:nvSpPr>
          <p:spPr bwMode="auto">
            <a:xfrm>
              <a:off x="2681199" y="520975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22585" name="Rectangle 48"/>
            <p:cNvSpPr>
              <a:spLocks noChangeArrowheads="1"/>
            </p:cNvSpPr>
            <p:nvPr/>
          </p:nvSpPr>
          <p:spPr bwMode="auto">
            <a:xfrm>
              <a:off x="3062199" y="4802854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g+1</a:t>
              </a:r>
            </a:p>
          </p:txBody>
        </p:sp>
        <p:sp>
          <p:nvSpPr>
            <p:cNvPr id="53" name="Arc 52"/>
            <p:cNvSpPr/>
            <p:nvPr/>
          </p:nvSpPr>
          <p:spPr>
            <a:xfrm rot="7016633" flipH="1">
              <a:off x="1415214" y="4602864"/>
              <a:ext cx="641311" cy="1220812"/>
            </a:xfrm>
            <a:prstGeom prst="arc">
              <a:avLst>
                <a:gd name="adj1" fmla="val 17873585"/>
                <a:gd name="adj2" fmla="val 48995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5808431">
              <a:off x="1211225" y="4708422"/>
              <a:ext cx="858786" cy="1335114"/>
            </a:xfrm>
            <a:prstGeom prst="arc">
              <a:avLst>
                <a:gd name="adj1" fmla="val 15777192"/>
                <a:gd name="adj2" fmla="val 46927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5808431">
              <a:off x="1451736" y="4374274"/>
              <a:ext cx="858786" cy="1304951"/>
            </a:xfrm>
            <a:prstGeom prst="arc">
              <a:avLst>
                <a:gd name="adj1" fmla="val 14657715"/>
                <a:gd name="adj2" fmla="val 58654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5808431">
              <a:off x="1822421" y="4009972"/>
              <a:ext cx="747667" cy="1131910"/>
            </a:xfrm>
            <a:prstGeom prst="arc">
              <a:avLst>
                <a:gd name="adj1" fmla="val 16103503"/>
                <a:gd name="adj2" fmla="val 62507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90" name="TextBox 58"/>
            <p:cNvSpPr txBox="1">
              <a:spLocks noChangeArrowheads="1"/>
            </p:cNvSpPr>
            <p:nvPr/>
          </p:nvSpPr>
          <p:spPr bwMode="auto">
            <a:xfrm>
              <a:off x="2604999" y="3888454"/>
              <a:ext cx="21956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u=(0.299,0.587,0.114)</a:t>
              </a: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495800" y="3886200"/>
            <a:ext cx="3260725" cy="2617788"/>
            <a:chOff x="4495800" y="3886201"/>
            <a:chExt cx="3261088" cy="2617988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 bright="-15000"/>
            </a:blip>
            <a:srcRect/>
            <a:stretch>
              <a:fillRect/>
            </a:stretch>
          </p:blipFill>
          <p:spPr bwMode="auto">
            <a:xfrm rot="14839986">
              <a:off x="5362580" y="5175452"/>
              <a:ext cx="134302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11259" lon="4359669" rev="20309982"/>
              </a:camera>
              <a:lightRig rig="threePt" dir="t"/>
            </a:scene3d>
          </p:spPr>
        </p:pic>
        <p:grpSp>
          <p:nvGrpSpPr>
            <p:cNvPr id="22537" name="Group 67"/>
            <p:cNvGrpSpPr>
              <a:grpSpLocks/>
            </p:cNvGrpSpPr>
            <p:nvPr/>
          </p:nvGrpSpPr>
          <p:grpSpPr bwMode="auto">
            <a:xfrm>
              <a:off x="4495800" y="3886201"/>
              <a:ext cx="3261088" cy="2595277"/>
              <a:chOff x="4495800" y="3886201"/>
              <a:chExt cx="3261088" cy="2595277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4876842" y="6324787"/>
                <a:ext cx="68587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 flipH="1" flipV="1">
                <a:off x="4533123" y="5981067"/>
                <a:ext cx="685852" cy="1587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5400000" flipH="1" flipV="1">
                <a:off x="4876848" y="6019958"/>
                <a:ext cx="304823" cy="30483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26179" y="6143798"/>
                <a:ext cx="447725" cy="3381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 *</a:t>
                </a:r>
              </a:p>
            </p:txBody>
          </p:sp>
          <p:sp>
            <p:nvSpPr>
              <p:cNvPr id="22542" name="TextBox 64"/>
              <p:cNvSpPr txBox="1">
                <a:spLocks noChangeArrowheads="1"/>
              </p:cNvSpPr>
              <p:nvPr/>
            </p:nvSpPr>
            <p:spPr bwMode="auto">
              <a:xfrm>
                <a:off x="5029200" y="5791200"/>
                <a:ext cx="37863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70C0"/>
                    </a:solidFill>
                  </a:rPr>
                  <a:t>b*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95800" y="5562729"/>
                <a:ext cx="377867" cy="3381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L*</a:t>
                </a:r>
              </a:p>
            </p:txBody>
          </p:sp>
          <p:pic>
            <p:nvPicPr>
              <p:cNvPr id="9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29000"/>
              </a:blip>
              <a:srcRect/>
              <a:stretch>
                <a:fillRect/>
              </a:stretch>
            </p:blipFill>
            <p:spPr bwMode="auto">
              <a:xfrm rot="14839986">
                <a:off x="5451532" y="4184852"/>
                <a:ext cx="1343025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211259" lon="4359669" rev="20309982"/>
                </a:camera>
                <a:lightRig rig="threePt" dir="t"/>
              </a:scene3d>
            </p:spPr>
          </p:pic>
          <p:pic>
            <p:nvPicPr>
              <p:cNvPr id="10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4839986">
                <a:off x="5397443" y="4718252"/>
                <a:ext cx="1343025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211259" lon="4359669" rev="20309982"/>
                </a:camera>
                <a:lightRig rig="threePt" dir="t"/>
              </a:scene3d>
            </p:spPr>
          </p:pic>
          <p:sp>
            <p:nvSpPr>
              <p:cNvPr id="102" name="Right Arrow 101"/>
              <p:cNvSpPr/>
              <p:nvPr/>
            </p:nvSpPr>
            <p:spPr>
              <a:xfrm rot="16200000">
                <a:off x="5938247" y="4958634"/>
                <a:ext cx="2438586" cy="293721"/>
              </a:xfrm>
              <a:prstGeom prst="rightArrow">
                <a:avLst>
                  <a:gd name="adj1" fmla="val 18831"/>
                  <a:gd name="adj2" fmla="val 5000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Arc 102"/>
              <p:cNvSpPr/>
              <p:nvPr/>
            </p:nvSpPr>
            <p:spPr>
              <a:xfrm rot="21185431" flipV="1">
                <a:off x="5659568" y="5464296"/>
                <a:ext cx="914502" cy="408019"/>
              </a:xfrm>
              <a:prstGeom prst="arc">
                <a:avLst>
                  <a:gd name="adj1" fmla="val 11882636"/>
                  <a:gd name="adj2" fmla="val 78117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Arc 104"/>
              <p:cNvSpPr/>
              <p:nvPr/>
            </p:nvSpPr>
            <p:spPr>
              <a:xfrm rot="1762114">
                <a:off x="5570658" y="5211865"/>
                <a:ext cx="914502" cy="542966"/>
              </a:xfrm>
              <a:prstGeom prst="arc">
                <a:avLst>
                  <a:gd name="adj1" fmla="val 10309715"/>
                  <a:gd name="adj2" fmla="val 1834564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Arc 105"/>
              <p:cNvSpPr/>
              <p:nvPr/>
            </p:nvSpPr>
            <p:spPr>
              <a:xfrm rot="20677430" flipV="1">
                <a:off x="5594472" y="5072154"/>
                <a:ext cx="933554" cy="315936"/>
              </a:xfrm>
              <a:prstGeom prst="arc">
                <a:avLst>
                  <a:gd name="adj1" fmla="val 10517899"/>
                  <a:gd name="adj2" fmla="val 8379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Arc 106"/>
              <p:cNvSpPr/>
              <p:nvPr/>
            </p:nvSpPr>
            <p:spPr>
              <a:xfrm rot="1027405">
                <a:off x="5610349" y="4876877"/>
                <a:ext cx="914502" cy="171463"/>
              </a:xfrm>
              <a:prstGeom prst="arc">
                <a:avLst>
                  <a:gd name="adj1" fmla="val 21054690"/>
                  <a:gd name="adj2" fmla="val 215775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 rot="21078658" flipV="1">
                <a:off x="5659568" y="4553002"/>
                <a:ext cx="914502" cy="409606"/>
              </a:xfrm>
              <a:prstGeom prst="arc">
                <a:avLst>
                  <a:gd name="adj1" fmla="val 10709833"/>
                  <a:gd name="adj2" fmla="val 78117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4266">
                <a:off x="5727837" y="5807223"/>
                <a:ext cx="73033" cy="508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53" name="TextBox 111"/>
              <p:cNvSpPr txBox="1">
                <a:spLocks noChangeArrowheads="1"/>
              </p:cNvSpPr>
              <p:nvPr/>
            </p:nvSpPr>
            <p:spPr bwMode="auto">
              <a:xfrm>
                <a:off x="5410200" y="5562600"/>
                <a:ext cx="2984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endParaRPr lang="en-US"/>
              </a:p>
            </p:txBody>
          </p:sp>
          <p:sp>
            <p:nvSpPr>
              <p:cNvPr id="22554" name="TextBox 112"/>
              <p:cNvSpPr txBox="1">
                <a:spLocks noChangeArrowheads="1"/>
              </p:cNvSpPr>
              <p:nvPr/>
            </p:nvSpPr>
            <p:spPr bwMode="auto">
              <a:xfrm>
                <a:off x="6330920" y="5181600"/>
                <a:ext cx="2222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b</a:t>
                </a:r>
                <a:endParaRPr lang="en-US"/>
              </a:p>
            </p:txBody>
          </p:sp>
          <p:sp>
            <p:nvSpPr>
              <p:cNvPr id="22555" name="TextBox 113"/>
              <p:cNvSpPr txBox="1">
                <a:spLocks noChangeArrowheads="1"/>
              </p:cNvSpPr>
              <p:nvPr/>
            </p:nvSpPr>
            <p:spPr bwMode="auto">
              <a:xfrm>
                <a:off x="5680360" y="4572000"/>
                <a:ext cx="2984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</a:t>
                </a:r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264266">
                <a:off x="6272411" y="5337287"/>
                <a:ext cx="73033" cy="508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264266">
                <a:off x="5629401" y="4786383"/>
                <a:ext cx="73033" cy="523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>
                <a:off x="7112291" y="5783409"/>
                <a:ext cx="76208" cy="76206"/>
              </a:xfrm>
              <a:prstGeom prst="flowChartConnector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59" name="TextBox 117"/>
              <p:cNvSpPr txBox="1">
                <a:spLocks noChangeArrowheads="1"/>
              </p:cNvSpPr>
              <p:nvPr/>
            </p:nvSpPr>
            <p:spPr bwMode="auto">
              <a:xfrm>
                <a:off x="7162800" y="5681246"/>
                <a:ext cx="4812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g-1</a:t>
                </a:r>
              </a:p>
            </p:txBody>
          </p:sp>
          <p:sp>
            <p:nvSpPr>
              <p:cNvPr id="119" name="Flowchart: Connector 118"/>
              <p:cNvSpPr/>
              <p:nvPr/>
            </p:nvSpPr>
            <p:spPr>
              <a:xfrm>
                <a:off x="7118642" y="5316648"/>
                <a:ext cx="76208" cy="76206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61" name="Rectangle 119"/>
              <p:cNvSpPr>
                <a:spLocks noChangeArrowheads="1"/>
              </p:cNvSpPr>
              <p:nvPr/>
            </p:nvSpPr>
            <p:spPr bwMode="auto">
              <a:xfrm>
                <a:off x="7162800" y="5181600"/>
                <a:ext cx="2984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g</a:t>
                </a:r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7110704" y="4803846"/>
                <a:ext cx="76208" cy="76206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63" name="Rectangle 121"/>
              <p:cNvSpPr>
                <a:spLocks noChangeArrowheads="1"/>
              </p:cNvSpPr>
              <p:nvPr/>
            </p:nvSpPr>
            <p:spPr bwMode="auto">
              <a:xfrm>
                <a:off x="7224370" y="4706720"/>
                <a:ext cx="53251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g+1</a:t>
                </a:r>
              </a:p>
            </p:txBody>
          </p:sp>
        </p:grpSp>
      </p:grpSp>
      <p:sp>
        <p:nvSpPr>
          <p:cNvPr id="123" name="Right Arrow 122"/>
          <p:cNvSpPr/>
          <p:nvPr/>
        </p:nvSpPr>
        <p:spPr>
          <a:xfrm>
            <a:off x="3810000" y="5334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3" descr="C:\Users\VML\Desktop\Arash\slides\eq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6776"/>
            <a:ext cx="1219200" cy="45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Users\VML\Desktop\Arash\slides\slides\slides\slides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95400"/>
            <a:ext cx="3200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Curve: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27F3A-91A0-4A32-92C1-D527A51A44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685800" y="1676400"/>
            <a:ext cx="228600" cy="1600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Left Brace 67"/>
          <p:cNvSpPr/>
          <p:nvPr/>
        </p:nvSpPr>
        <p:spPr>
          <a:xfrm>
            <a:off x="685800" y="1763713"/>
            <a:ext cx="228600" cy="1893887"/>
          </a:xfrm>
          <a:prstGeom prst="leftBrace">
            <a:avLst>
              <a:gd name="adj1" fmla="val 8333"/>
              <a:gd name="adj2" fmla="val 3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6" name="Picture 8" descr="C:\Users\VML\Desktop\Arash\slides\eq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676400"/>
            <a:ext cx="21955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 descr="C:\Users\VML\Desktop\Arash\slides\eq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676400"/>
            <a:ext cx="4832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 descr="C:\Users\VML\Desktop\Arash\slides\slides\slides\slides\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4191000"/>
            <a:ext cx="26162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 descr="C:\Users\VML\Desktop\Arash\slides\slides\slides\slides\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5200" y="4191000"/>
            <a:ext cx="254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C:\Users\VML\Desktop\Arash\slides\slides\slides\slides\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0150" y="4191000"/>
            <a:ext cx="27130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Left Brace 92"/>
          <p:cNvSpPr/>
          <p:nvPr/>
        </p:nvSpPr>
        <p:spPr>
          <a:xfrm rot="16200000">
            <a:off x="4533900" y="3162300"/>
            <a:ext cx="304800" cy="1447800"/>
          </a:xfrm>
          <a:prstGeom prst="leftBrace">
            <a:avLst>
              <a:gd name="adj1" fmla="val 8333"/>
              <a:gd name="adj2" fmla="val 45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6200000">
            <a:off x="2857500" y="3009900"/>
            <a:ext cx="304800" cy="1752600"/>
          </a:xfrm>
          <a:prstGeom prst="leftBrace">
            <a:avLst>
              <a:gd name="adj1" fmla="val 8333"/>
              <a:gd name="adj2" fmla="val 12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3276600" y="4953000"/>
            <a:ext cx="228600" cy="304800"/>
          </a:xfrm>
          <a:prstGeom prst="mathMultiply">
            <a:avLst>
              <a:gd name="adj1" fmla="val 8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Equal 99"/>
          <p:cNvSpPr/>
          <p:nvPr/>
        </p:nvSpPr>
        <p:spPr>
          <a:xfrm>
            <a:off x="5943600" y="5029200"/>
            <a:ext cx="228600" cy="228600"/>
          </a:xfrm>
          <a:prstGeom prst="mathEqual">
            <a:avLst>
              <a:gd name="adj1" fmla="val 1414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" name="Picture 14" descr="C:\Users\VML\Desktop\Arash\slides\slides\slides\slides\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1371600"/>
            <a:ext cx="30448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Straight Arrow Connector 96"/>
          <p:cNvCxnSpPr>
            <a:stCxn id="95" idx="1"/>
          </p:cNvCxnSpPr>
          <p:nvPr/>
        </p:nvCxnSpPr>
        <p:spPr>
          <a:xfrm rot="10800000" flipH="1" flipV="1">
            <a:off x="6019800" y="3467100"/>
            <a:ext cx="762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Brace 94"/>
          <p:cNvSpPr/>
          <p:nvPr/>
        </p:nvSpPr>
        <p:spPr>
          <a:xfrm>
            <a:off x="5867400" y="3276600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4" name="Picture 15" descr="C:\Users\VML\Desktop\Arash\slides\slides\slides\slides\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1524000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 descr="C:\Users\VML\Desktop\Arash\slides\eq3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338" y="3886200"/>
            <a:ext cx="2830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Left Brace 105"/>
          <p:cNvSpPr/>
          <p:nvPr/>
        </p:nvSpPr>
        <p:spPr>
          <a:xfrm>
            <a:off x="685800" y="1752600"/>
            <a:ext cx="228600" cy="2971800"/>
          </a:xfrm>
          <a:prstGeom prst="leftBrace">
            <a:avLst>
              <a:gd name="adj1" fmla="val 8333"/>
              <a:gd name="adj2" fmla="val 243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65" name="Picture 17" descr="C:\Users\VML\Desktop\Arash\slides\slides\slides\slides\7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73775" y="4086225"/>
            <a:ext cx="2603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Down Arrow 107"/>
          <p:cNvSpPr/>
          <p:nvPr/>
        </p:nvSpPr>
        <p:spPr>
          <a:xfrm>
            <a:off x="7315200" y="3657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8" grpId="0" animBg="1"/>
      <p:bldP spid="68" grpId="1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106" grpId="0" animBg="1"/>
      <p:bldP spid="106" grpId="1" animBg="1"/>
      <p:bldP spid="10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B511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7212</TotalTime>
  <Words>636</Words>
  <Application>Microsoft Office PowerPoint</Application>
  <PresentationFormat>On-screen Show (4:3)</PresentationFormat>
  <Paragraphs>195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Colour From Grey by Optimized Colour Ordering</vt:lpstr>
      <vt:lpstr>Outline</vt:lpstr>
      <vt:lpstr>Problem Definition</vt:lpstr>
      <vt:lpstr>Problem Definition- Cont</vt:lpstr>
      <vt:lpstr>Colour from Grey is Hard!</vt:lpstr>
      <vt:lpstr>Solution</vt:lpstr>
      <vt:lpstr>Problems</vt:lpstr>
      <vt:lpstr>Parametric Curve: </vt:lpstr>
      <vt:lpstr>Parametric Curve: </vt:lpstr>
      <vt:lpstr>Optimization</vt:lpstr>
      <vt:lpstr>Results</vt:lpstr>
      <vt:lpstr>Results</vt:lpstr>
      <vt:lpstr>Results</vt:lpstr>
      <vt:lpstr>Results</vt:lpstr>
      <vt:lpstr>Results</vt:lpstr>
      <vt:lpstr>Results</vt:lpstr>
      <vt:lpstr>CIELAB errors</vt:lpstr>
      <vt:lpstr>Conclusions</vt:lpstr>
      <vt:lpstr>Questions?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Sharpening from Shadow:</dc:title>
  <dc:creator>hrv1</dc:creator>
  <cp:lastModifiedBy>Arash</cp:lastModifiedBy>
  <cp:revision>296</cp:revision>
  <dcterms:created xsi:type="dcterms:W3CDTF">2009-10-19T22:02:17Z</dcterms:created>
  <dcterms:modified xsi:type="dcterms:W3CDTF">2010-12-01T05:13:52Z</dcterms:modified>
</cp:coreProperties>
</file>