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6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69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6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6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94FC63-BBD4-440A-98D0-F9C77DB9316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99739D-CD23-4B24-A437-D6FB6767C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429491"/>
            <a:ext cx="6262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8000" dirty="0" smtClean="0">
                <a:latin typeface="IranNastaliq" panose="02020505000000020003" pitchFamily="18" charset="0"/>
                <a:cs typeface="IranNastaliq" panose="02020505000000020003" pitchFamily="18" charset="0"/>
              </a:rPr>
              <a:t>بنام خدا</a:t>
            </a:r>
            <a:endParaRPr lang="en-US" sz="8000" dirty="0"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254" y="3200399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cs typeface="B Titr" panose="00000700000000000000" pitchFamily="2" charset="-78"/>
              </a:rPr>
              <a:t>مروری بر فناوری بلاکچین و کارکرد آن</a:t>
            </a:r>
            <a:endParaRPr lang="en-US" sz="36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21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024255" y="332509"/>
            <a:ext cx="4627418" cy="6927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مفهوم قرار داد  هوشمند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1491" y="1330036"/>
            <a:ext cx="1025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سند دیجیتالی ما داخل دیتابیس </a:t>
            </a:r>
            <a:r>
              <a:rPr lang="en-US" dirty="0" smtClean="0"/>
              <a:t>world state </a:t>
            </a:r>
            <a:r>
              <a:rPr lang="fa-IR" dirty="0" smtClean="0"/>
              <a:t> ذخیره می شود و مقدار آن ( نام مالک ) تنها پس از ارسال تراکنش فروش ماشین توسط مالک ( شامل امضای دیجیتال مالک فعلی و خریدار ) و تغییر نام و پس از توافق عام  تغییر می یابد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2253366"/>
            <a:ext cx="8721213" cy="4507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0473" y="2817397"/>
            <a:ext cx="177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شکل 7 : نمایی از مکانیزم قرار داد ماشین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024255" y="332509"/>
            <a:ext cx="4627418" cy="6927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انواع بلاکچین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745" y="1343891"/>
            <a:ext cx="991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بلاکچین های عمومی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1527" y="1925782"/>
            <a:ext cx="816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محدودیتی برای عضویت در شبکه به عنوان گره بلاکچین وجود ندارد.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396836"/>
            <a:ext cx="68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هر چه تعداد گره های شبکه بیشتر باشد امنیت شبکه بیشتر است.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3309" y="2867890"/>
            <a:ext cx="775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ریت تعداد تراکنش هایی که در شبکه پردازش می شود پایین است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836" y="3338945"/>
            <a:ext cx="105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با توجه به عضویت آزاد ، گره ها به تنهایی </a:t>
            </a:r>
            <a:r>
              <a:rPr lang="fa-IR" dirty="0" smtClean="0">
                <a:solidFill>
                  <a:srgbClr val="FF0000"/>
                </a:solidFill>
              </a:rPr>
              <a:t>قابل اعتماد نمی باشند </a:t>
            </a:r>
            <a:r>
              <a:rPr lang="fa-IR" dirty="0" smtClean="0"/>
              <a:t>و قابلیت اطمینان در این شبکه کاملا به </a:t>
            </a:r>
            <a:r>
              <a:rPr lang="fa-IR" dirty="0" smtClean="0">
                <a:solidFill>
                  <a:srgbClr val="FF0000"/>
                </a:solidFill>
              </a:rPr>
              <a:t>توافق عام </a:t>
            </a:r>
            <a:r>
              <a:rPr lang="fa-IR" dirty="0" smtClean="0"/>
              <a:t>تکیه دارد.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782" y="4086999"/>
            <a:ext cx="1028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در این شبکه هویت گره ها و مشتریان ناشناس بوده و تنها با یک جفت کلید عمومی و کلید خصوصی و هش کلید عمومی ( آدرس بلاکچین گره ) درشبکه شناخته می شوند.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96" y="343556"/>
            <a:ext cx="4761389" cy="823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8364" y="1427018"/>
            <a:ext cx="259080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بلاکچین خصوصی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891" y="1801091"/>
            <a:ext cx="102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در این شبکه تنها گره هایی میتوانند مشارکت کنند که </a:t>
            </a:r>
            <a:r>
              <a:rPr lang="fa-IR" dirty="0" smtClean="0">
                <a:solidFill>
                  <a:srgbClr val="FF0000"/>
                </a:solidFill>
              </a:rPr>
              <a:t>در سطح شبکه شناخته شده باشند</a:t>
            </a:r>
            <a:r>
              <a:rPr lang="fa-IR" dirty="0" smtClean="0"/>
              <a:t>.(گره ها به تنهایی قابل اعتماد می باشند ).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2459703"/>
            <a:ext cx="1048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در این شبکه هر گره بلاکچین علاوه بر کلید عمومی و خصوصی ، </a:t>
            </a:r>
            <a:r>
              <a:rPr lang="fa-IR" dirty="0" smtClean="0">
                <a:solidFill>
                  <a:srgbClr val="FF0000"/>
                </a:solidFill>
              </a:rPr>
              <a:t>یک گواهی دیجیتال هم دارد </a:t>
            </a:r>
            <a:r>
              <a:rPr lang="fa-IR" dirty="0" smtClean="0"/>
              <a:t>که هویت گره را تایید می کند.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891" y="3081926"/>
            <a:ext cx="10224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در این شبکه بدلیل شناخته شده بودن هر گره ، الگوریتم های توافق عام سریع تری به کار گرفته می شود که ریت پردازش تراکنش در ثانیه را </a:t>
            </a:r>
            <a:r>
              <a:rPr lang="fa-IR" dirty="0" smtClean="0">
                <a:solidFill>
                  <a:srgbClr val="FF0000"/>
                </a:solidFill>
              </a:rPr>
              <a:t>به نسبت بلاکچین عمومی </a:t>
            </a:r>
            <a:r>
              <a:rPr lang="fa-IR" dirty="0" smtClean="0"/>
              <a:t>به حد قابل ملاحظه ای افزایش می دهد</a:t>
            </a:r>
            <a:r>
              <a:rPr lang="fa-IR" dirty="0" smtClean="0"/>
              <a:t>.</a:t>
            </a:r>
            <a:r>
              <a:rPr lang="fa-IR" dirty="0" smtClean="0"/>
              <a:t>( اما همچنان محدودیت پردازش تراکنش ها وجود دارد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891" y="4097963"/>
            <a:ext cx="102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بدلیل تغییر الگوریتم های توافق عام و </a:t>
            </a:r>
            <a:r>
              <a:rPr lang="fa-IR" dirty="0" smtClean="0">
                <a:solidFill>
                  <a:srgbClr val="FF0000"/>
                </a:solidFill>
              </a:rPr>
              <a:t>سربار شبکه ای بالای الگوریتم های شبکه خصوصی</a:t>
            </a:r>
            <a:r>
              <a:rPr lang="fa-IR" dirty="0" smtClean="0"/>
              <a:t>، تعداد گره های شبکه ( گره های نگهدارنده دفتر کل ) به مقدار مشخصی محدود شده و قابلیت گسترش زیادی ندارد 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655" y="4767535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در این شبکه همگام سازی داده ها و اطمینان از صحت داده های دفترکل مد نظر می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2" cy="8916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9" y="2105169"/>
            <a:ext cx="5934121" cy="3345361"/>
          </a:xfrm>
        </p:spPr>
      </p:pic>
      <p:sp>
        <p:nvSpPr>
          <p:cNvPr id="4" name="Round Diagonal Corner Rectangle 3"/>
          <p:cNvSpPr/>
          <p:nvPr/>
        </p:nvSpPr>
        <p:spPr>
          <a:xfrm>
            <a:off x="6470073" y="618517"/>
            <a:ext cx="4807527" cy="7620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/>
              <a:t>شبکه متمرکز در مقابل شبکه توزیع شده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90" y="2105169"/>
            <a:ext cx="5022946" cy="33453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0836" y="5450530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شکل 1: تفاوت شبکه های متمرکز و توزیع شده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439891" y="360218"/>
            <a:ext cx="4294909" cy="69272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مفهوم کلی بلاکچین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90" y="1427102"/>
            <a:ext cx="971685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07382" y="720725"/>
            <a:ext cx="4170218" cy="81915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/>
              <a:t>شبکه بلاکچین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7" y="2067573"/>
            <a:ext cx="5458690" cy="34333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5" y="2067574"/>
            <a:ext cx="4730685" cy="3433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9164" y="5638800"/>
            <a:ext cx="549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شکل 2 : یک طرح کلی از شبکه بلاکچین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061855"/>
            <a:ext cx="1690255" cy="4294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chain client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457199" y="4485627"/>
            <a:ext cx="1690255" cy="4294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chain client</a:t>
            </a:r>
            <a:endParaRPr lang="en-US" sz="1400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4045526" y="2067573"/>
            <a:ext cx="1330037" cy="415636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Blockchain</a:t>
            </a:r>
            <a:r>
              <a:rPr lang="en-US" sz="1400" dirty="0" smtClean="0"/>
              <a:t> node</a:t>
            </a:r>
            <a:endParaRPr lang="en-US" sz="14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9504216" y="2237073"/>
            <a:ext cx="1330037" cy="415636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Blockchain</a:t>
            </a:r>
            <a:r>
              <a:rPr lang="en-US" sz="1400" dirty="0" smtClean="0"/>
              <a:t> 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1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509164" y="443345"/>
            <a:ext cx="4003963" cy="748146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گره بلاکچین ( نود بلاکچین)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27" y="1475064"/>
            <a:ext cx="8395655" cy="453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57600" y="6137564"/>
            <a:ext cx="491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شکل 3 : ساختار یک گره بلاکچین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439891" y="401782"/>
            <a:ext cx="4170218" cy="81741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ساختار زنجیره بلوکی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0" y="286616"/>
            <a:ext cx="6664819" cy="306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01345" y="3168134"/>
            <a:ext cx="44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شکل 4 : ساختار یک زنجیره بلوکی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" y="3450545"/>
            <a:ext cx="6614240" cy="332125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497782" y="4682836"/>
            <a:ext cx="803563" cy="44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01344" y="4376844"/>
            <a:ext cx="4890655" cy="484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Hash(                 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65" y="4529783"/>
            <a:ext cx="1206380" cy="20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29" y="4518289"/>
            <a:ext cx="1313135" cy="202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3892" y="4367934"/>
            <a:ext cx="420660" cy="4938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94399" y="4492309"/>
            <a:ext cx="892475" cy="19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000" dirty="0" smtClean="0"/>
              <a:t>مفدار تصادقی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8770" y="4367934"/>
            <a:ext cx="365792" cy="4938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169" y="4377600"/>
            <a:ext cx="42066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135091" y="457200"/>
            <a:ext cx="4572000" cy="8451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فرایند توافق عام در شبکه بلاکچین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6" y="1648690"/>
            <a:ext cx="5209310" cy="3906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9" y="1654140"/>
            <a:ext cx="5901479" cy="3901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5309" y="572192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شکل 5 : فرایند توافق عام در شبکه بلاکچین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245927" y="374073"/>
            <a:ext cx="4585855" cy="6927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مزایا و معایب بلاکچین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8945" y="1454727"/>
            <a:ext cx="821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مزایا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419" y="1824059"/>
            <a:ext cx="1022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1. تغییر ناپذیری دفترکل (زنجیره بلوکی) به واسطه فرایند توافق عام ( ابتدا هر بلوک از نظر درستی محتویات به توافق عام رسیده و سپس به زنجیره بلوکی اضافه می گردد 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1" y="2470390"/>
            <a:ext cx="906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2. امنیت بالا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2365" y="2839722"/>
            <a:ext cx="84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3. عدم نیاز به شخص ثالث یا نهاد مرکزی برای مدیریت شبکه ( ارتباط همتا به همتا)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90910" y="339436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معایب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419" y="399517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1. وجود تاخیر در شبکه بدلیل فرایند توافق عام . توافق عام ریت پردازش تعداد تراکنش بر ثانیه را محدود می کند ( در بیت کوین 7 تراکنش بر ثانیه پردازش می گردد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765" y="4779359"/>
            <a:ext cx="100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2. افزایش هزینه نگهداری داده ها بدلیل دیتابیس توزیع شده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024255" y="332509"/>
            <a:ext cx="4627418" cy="69272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مفهوم قرار داد  هوشمند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1564" y="1371600"/>
            <a:ext cx="739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قرار داد هوشمند برنامه ای است که بر روی تمامی گره های شبکه بلاکچین نصب می شود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564" y="1915748"/>
            <a:ext cx="739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/>
              <a:t>این برنامه می تواند در بر گیرنده منطق یک کسب و کار باشد . بطور مثال فرض کنید قصد فروش اتومبیل خود را دارید . شما یک سند الترونیکی دارید که مالکیت شما در آن سند ذکر شده و این سند در بلاکچین ذخیره شده است !!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564" y="3013894"/>
            <a:ext cx="739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1"/>
            <a:r>
              <a:rPr lang="fa-IR" dirty="0">
                <a:solidFill>
                  <a:prstClr val="white"/>
                </a:solidFill>
              </a:rPr>
              <a:t>سوال : تا پیش از این فرض شد داخل هر یک از بلاک های زنجیره بلوکی تراکنش ها قرار دارند . پس سند دیجیتالی ما در کجا ذخیره می شود؟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7" y="1134407"/>
            <a:ext cx="3410426" cy="494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326191"/>
            <a:ext cx="8171428" cy="1752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0582" y="6078572"/>
            <a:ext cx="6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شکل 6 : ساختار دفترکلی که از قرار داد هوشمند پشتیبانی می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</TotalTime>
  <Words>639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 Titr</vt:lpstr>
      <vt:lpstr>Century Gothic</vt:lpstr>
      <vt:lpstr>IranNastaliq</vt:lpstr>
      <vt:lpstr>Tahoma</vt:lpstr>
      <vt:lpstr>Wingdings 3</vt:lpstr>
      <vt:lpstr>Slice</vt:lpstr>
      <vt:lpstr>PowerPoint Presentation</vt:lpstr>
      <vt:lpstr>PowerPoint Presentation</vt:lpstr>
      <vt:lpstr>PowerPoint Presentation</vt:lpstr>
      <vt:lpstr>شبکه بلاکچین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</dc:creator>
  <cp:lastModifiedBy>arash</cp:lastModifiedBy>
  <cp:revision>26</cp:revision>
  <dcterms:created xsi:type="dcterms:W3CDTF">2021-09-17T16:19:06Z</dcterms:created>
  <dcterms:modified xsi:type="dcterms:W3CDTF">2021-09-18T08:04:09Z</dcterms:modified>
</cp:coreProperties>
</file>