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3" r:id="rId6"/>
    <p:sldId id="260" r:id="rId7"/>
    <p:sldId id="267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297E-CCA6-2C89-5102-EB5CC6B5E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674D-2676-A682-AAF2-2BA9CB867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242E-BFFA-E20C-801D-6FC5D170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4315-D063-9C0E-6ECC-48A2D406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477B-5932-E79F-E6C7-0B30A81B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32F9-BF04-04B3-E863-8D1609F7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C47D-02C5-35BA-CAB8-D9898CBB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E283-D8F8-CD8D-721A-0CB6E4B2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F281-607D-DE21-599B-F050E750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1EE0-B7BF-2E25-AB15-B21B8BD8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F70C1-5F12-090D-2EE1-9EFE78DF8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C1244-9858-0F37-F9FE-8E7ADF6D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4004-289F-478D-CD75-467A0D85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28E9-0974-5C8E-1707-702275EA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1E78-3A00-026F-8277-53825F90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DBB7-5BE8-DC94-6128-5B02D62E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8273-3D7F-18EB-DAA2-D7420EC9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5048-DEB5-E6F1-CFC2-F9FB1DEE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A5F9-68AB-EDD3-1028-2B3E8F48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6874-3C8D-E736-EB30-06D8E41E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FDE-1DA5-6D51-A4E3-12D35D44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A96A-3004-2083-B309-0C7F8C34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21FB-7D58-3D9F-B257-A6913C99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7E6F-4540-9AF1-885E-D5627231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3D79-9585-6CAE-8AAB-1CAFA931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DBE2-3F71-AF62-5019-649234F1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F8F7-F476-6F59-330B-890B2D96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9022-2D45-F6D2-45A0-D0EA8148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CFA4D-3FEC-45C5-0DD6-B121B081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B3E8B-86AF-324A-B8FB-8CF5B1ED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0665B-B0DC-A3CA-42D1-279F1EDB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6464-6993-2157-DA26-75CD42AF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AEFA-F655-A1F8-A547-C4AC1575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4A6E2-A58E-52E8-2DFB-3D21D5FD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C5C37-3BC6-EE62-1A58-A08B86237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085CC-9416-D04F-B28B-59FFF3864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D96C9-4322-7ACC-2FB6-789244C4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EC562-BF11-C1A2-FFB3-12871648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4147A-26D8-9037-0E77-23F80CD3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D313-DBAD-C1B0-CE45-DD95954E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7977E-5BCA-0EF8-160D-6E3432F9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19216-F465-F9B0-D5D6-30012D5C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9F0D0-5020-9213-322B-A62D8C5C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0FEC8-AB94-1DD5-C794-9D6B9E0C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31369-7A71-C87C-E8AE-CAF72D26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49705-08C4-698D-4166-AD515C7B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6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132B-E62B-B7BB-EC46-C6CCB372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4E7A-7FEA-FBC8-86E9-3EA204B5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6D46-7ABD-0B5C-15A8-A2204F84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68B22-9F17-0C1C-3BFB-CF53573A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9D5C-80CD-58C5-81F3-E1BCC81C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110F5-3F9B-7849-E3C2-B8344BBD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1A1F-8C70-12E1-3C9B-43D1C3CD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BCFD7-010C-C524-4A58-CAE477346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5896-E17E-252B-13CB-2999A3C1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B07C-A97D-FA50-7F01-53659D2A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AE58-41B3-4187-602E-E711FA2F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AB3D-EC71-4E6F-EBF3-6531232E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3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D0097-8CE8-2926-D3A6-D9AD28E0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62EB-D7E2-587F-809E-27DB920F9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EA64-2B3E-0FC8-89EB-15F6743FF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2081-76E2-4EB6-8C99-862AE566C5B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B269-AECE-868E-4224-44C2CF83F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DA03-325C-844B-DB69-6DDFEF2F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9742-58F9-4838-8AD1-DAB65E5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EC152-C3D2-3EBC-606A-7ED25F52F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Workstep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E45D3-70B3-7116-8F6F-3C042D9E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Insights into Hiring Funnel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B4E1E-385F-33F9-EB95-B64D3671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Funnel Dynamics Observations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30D98C-D7E8-8938-518C-C0B2A2B29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400" dirty="0"/>
              <a:t>The average hire time for top 10 position with better performance is 26.</a:t>
            </a:r>
          </a:p>
          <a:p>
            <a:endParaRPr lang="en-US" sz="2400" dirty="0"/>
          </a:p>
          <a:p>
            <a:r>
              <a:rPr lang="en-US" sz="2400" dirty="0"/>
              <a:t>The average hire time for bottom 10 position with worse performance is 33.5.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B5D52-313F-AB29-DC36-22B0CF7A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06" y="679060"/>
            <a:ext cx="3343407" cy="2616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19FE8-3965-884D-7255-749645DF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706" y="3583116"/>
            <a:ext cx="3340358" cy="26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4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27D88C-0086-171B-6BF5-C07740F3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Direction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CCB7-2015-8C51-26DD-04E3D1E5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Need raw data in personal Level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Define “</a:t>
            </a:r>
            <a:r>
              <a:rPr lang="en-US" sz="2400" dirty="0" err="1"/>
              <a:t>target_count_hired</a:t>
            </a:r>
            <a:r>
              <a:rPr lang="en-US" sz="2400" dirty="0"/>
              <a:t>”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Add location, Industry(if applicable) to data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Rejection Definition (Start step vs Submit Step)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8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264F1-B849-0396-1A09-9539362F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Performance of Role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57B0-0844-A56B-D2B0-791426DB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# of Hire increase the performance increases</a:t>
            </a:r>
          </a:p>
          <a:p>
            <a:r>
              <a:rPr lang="en-US" sz="2400">
                <a:solidFill>
                  <a:srgbClr val="FEFFFF"/>
                </a:solidFill>
              </a:rPr>
              <a:t>The capital spend also increases with # of Hires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BDC0F-E63F-38E0-081F-2B685AB5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24" y="643467"/>
            <a:ext cx="6463563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85D2-6A44-6445-3289-6D0FC151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098733"/>
            <a:ext cx="11139778" cy="21722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D970B91-29E2-4F24-B764-43BD5568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ADC4129-70DC-486F-16FC-34DD6E50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8" y="717391"/>
            <a:ext cx="4435502" cy="3237916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9C8CEA39-1547-C055-5780-4F4FC5E4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27" y="1043245"/>
            <a:ext cx="5141351" cy="2586208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Freeform 46">
            <a:extLst>
              <a:ext uri="{FF2B5EF4-FFF2-40B4-BE49-F238E27FC236}">
                <a16:creationId xmlns:a16="http://schemas.microsoft.com/office/drawing/2014/main" id="{26B27121-84C3-4B13-BF63-FC689097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7">
            <a:extLst>
              <a:ext uri="{FF2B5EF4-FFF2-40B4-BE49-F238E27FC236}">
                <a16:creationId xmlns:a16="http://schemas.microsoft.com/office/drawing/2014/main" id="{9EC59F2A-3391-4680-823A-EB19F0C67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A8413F-D55B-496A-A28C-9D9D7434F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CA598-8C15-867D-500C-22ED2FDB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4490646" cy="165538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Performance based on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544A-A5D5-8B58-C880-4FEAABB9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19" y="4492406"/>
            <a:ext cx="5367267" cy="158729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EFFFF"/>
                </a:solidFill>
              </a:rPr>
              <a:t># of hires increases, the performance gets better</a:t>
            </a:r>
          </a:p>
          <a:p>
            <a:r>
              <a:rPr lang="en-US" sz="2000">
                <a:solidFill>
                  <a:srgbClr val="FEFFFF"/>
                </a:solidFill>
              </a:rPr>
              <a:t>Cost increase the performance gets worse</a:t>
            </a:r>
          </a:p>
        </p:txBody>
      </p:sp>
    </p:spTree>
    <p:extLst>
      <p:ext uri="{BB962C8B-B14F-4D97-AF65-F5344CB8AC3E}">
        <p14:creationId xmlns:p14="http://schemas.microsoft.com/office/powerpoint/2010/main" val="25486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970B91-29E2-4F24-B764-43BD5568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72E72-1C98-2182-D971-0BC3B385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6" y="744255"/>
            <a:ext cx="4151174" cy="3211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62C74-8075-3CC3-EC06-AC896F18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27" y="795887"/>
            <a:ext cx="5141351" cy="308092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6B27121-84C3-4B13-BF63-FC689097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9EC59F2A-3391-4680-823A-EB19F0C67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A8413F-D55B-496A-A28C-9D9D7434F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9DD27-7D66-B2CF-5EC3-18046B97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4490646" cy="1655384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Performance based on Company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90A10-C7E0-4A02-08E2-34FEB9A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19" y="4492406"/>
            <a:ext cx="5367267" cy="1587294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3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970B91-29E2-4F24-B764-43BD5568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60224-D555-3DF6-A6C2-21EC5AD1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20" y="717391"/>
            <a:ext cx="4111640" cy="3237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1B4BD-6B02-618F-BFF3-91275366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27" y="717391"/>
            <a:ext cx="5003194" cy="3237916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 46">
            <a:extLst>
              <a:ext uri="{FF2B5EF4-FFF2-40B4-BE49-F238E27FC236}">
                <a16:creationId xmlns:a16="http://schemas.microsoft.com/office/drawing/2014/main" id="{26B27121-84C3-4B13-BF63-FC689097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47">
            <a:extLst>
              <a:ext uri="{FF2B5EF4-FFF2-40B4-BE49-F238E27FC236}">
                <a16:creationId xmlns:a16="http://schemas.microsoft.com/office/drawing/2014/main" id="{9EC59F2A-3391-4680-823A-EB19F0C67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A8413F-D55B-496A-A28C-9D9D7434F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C1FCC-D59E-3674-1CEC-46775D50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4490646" cy="165538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Performance based on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609A-134C-0B50-4377-0E5C25CA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19" y="4492406"/>
            <a:ext cx="5367267" cy="158729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# of hires increases, the performance gets better</a:t>
            </a:r>
          </a:p>
          <a:p>
            <a:r>
              <a:rPr lang="en-US" sz="2000" dirty="0">
                <a:solidFill>
                  <a:srgbClr val="FEFFFF"/>
                </a:solidFill>
              </a:rPr>
              <a:t>Cost increase the performance gets worse</a:t>
            </a:r>
          </a:p>
          <a:p>
            <a:endParaRPr lang="en-US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1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970B91-29E2-4F24-B764-43BD5568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45BCF-03AB-7D9C-108E-F6744AF6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30" y="717391"/>
            <a:ext cx="4360829" cy="3237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062CF-FD8A-BFD0-2E9B-179C7A2F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27" y="717391"/>
            <a:ext cx="5073361" cy="3237916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6B27121-84C3-4B13-BF63-FC689097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9EC59F2A-3391-4680-823A-EB19F0C67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A8413F-D55B-496A-A28C-9D9D7434F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FE813-4B25-A0F1-FFD9-2926655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4490646" cy="165538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Performance based on Position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D74668-A9BF-5550-1C0B-A761D839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19" y="4519334"/>
            <a:ext cx="5367267" cy="158729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# of hires increases, the performance gets better</a:t>
            </a:r>
          </a:p>
          <a:p>
            <a:r>
              <a:rPr lang="en-US" sz="2000" dirty="0">
                <a:solidFill>
                  <a:srgbClr val="FEFFFF"/>
                </a:solidFill>
              </a:rPr>
              <a:t>Cost increase the performance gets worse</a:t>
            </a:r>
          </a:p>
          <a:p>
            <a:endParaRPr lang="en-US" sz="2000" dirty="0">
              <a:solidFill>
                <a:srgbClr val="FEFFFF"/>
              </a:solidFill>
            </a:endParaRPr>
          </a:p>
          <a:p>
            <a:endParaRPr lang="en-US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1CC9-BAC1-C35F-0F49-B76C1D5F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jp-code-font-family)"/>
              </a:rPr>
              <a:t>$479.97 capital was spent on positions without a single hire.</a:t>
            </a: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b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629B0E-8B03-7AC8-6186-000F339C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Method:</a:t>
            </a:r>
          </a:p>
          <a:p>
            <a:r>
              <a:rPr lang="en-US" sz="2400" dirty="0">
                <a:solidFill>
                  <a:srgbClr val="FEFFFF"/>
                </a:solidFill>
              </a:rPr>
              <a:t>1. Group Data by position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2. Filter data based on the ones without hire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3. Add the cost of those filter ones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35C803-214E-CE76-4C3C-53DD2EB7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3615" y="643467"/>
            <a:ext cx="6488381" cy="52516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5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27D631-45A6-8847-593E-95733297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Funnel Dynamics Observations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5C8A2-139E-BD04-49D1-1C3FCA1F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The rejection rate is consistent in role types</a:t>
            </a:r>
          </a:p>
          <a:p>
            <a:r>
              <a:rPr lang="en-US" sz="2400" dirty="0"/>
              <a:t>The expiration rate but is increasing when performance gets worse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FEA9C-D9A1-366E-3AAF-8BFCF162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979" y="2492376"/>
            <a:ext cx="4482229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1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213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var(--jp-code-font-family)</vt:lpstr>
      <vt:lpstr>Office Theme</vt:lpstr>
      <vt:lpstr>Workstep</vt:lpstr>
      <vt:lpstr>Performance of Role Types</vt:lpstr>
      <vt:lpstr>PowerPoint Presentation</vt:lpstr>
      <vt:lpstr>Performance based on Company</vt:lpstr>
      <vt:lpstr>Performance based on Company</vt:lpstr>
      <vt:lpstr>Performance based on Position</vt:lpstr>
      <vt:lpstr>Performance based on Position</vt:lpstr>
      <vt:lpstr>$479.97 capital was spent on positions without a single hire.  </vt:lpstr>
      <vt:lpstr>Funnel Dynamics Observations</vt:lpstr>
      <vt:lpstr>Funnel Dynamics Observations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Workstep</dc:title>
  <dc:creator>Arash Ahmadi</dc:creator>
  <cp:lastModifiedBy>Arash Ahmadi</cp:lastModifiedBy>
  <cp:revision>2</cp:revision>
  <dcterms:created xsi:type="dcterms:W3CDTF">2022-10-16T01:39:19Z</dcterms:created>
  <dcterms:modified xsi:type="dcterms:W3CDTF">2022-10-17T05:21:04Z</dcterms:modified>
</cp:coreProperties>
</file>