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3" r:id="rId6"/>
    <p:sldId id="262" r:id="rId7"/>
    <p:sldId id="265" r:id="rId8"/>
    <p:sldId id="261"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p:scale>
          <a:sx n="93" d="100"/>
          <a:sy n="93" d="100"/>
        </p:scale>
        <p:origin x="92" y="3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87853F4-27DE-426D-9658-D47025B66D8F}" type="datetimeFigureOut">
              <a:rPr lang="en-US" smtClean="0"/>
              <a:t>7/16/2022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4CDB61F-063D-4531-879F-766DE4F0F9D9}" type="slidenum">
              <a:rPr lang="en-US" smtClean="0"/>
              <a:t>‹#›</a:t>
            </a:fld>
            <a:endParaRPr lang="en-US"/>
          </a:p>
        </p:txBody>
      </p:sp>
    </p:spTree>
    <p:extLst>
      <p:ext uri="{BB962C8B-B14F-4D97-AF65-F5344CB8AC3E}">
        <p14:creationId xmlns:p14="http://schemas.microsoft.com/office/powerpoint/2010/main" val="1659707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7853F4-27DE-426D-9658-D47025B66D8F}" type="datetimeFigureOut">
              <a:rPr lang="en-US" smtClean="0"/>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DB61F-063D-4531-879F-766DE4F0F9D9}" type="slidenum">
              <a:rPr lang="en-US" smtClean="0"/>
              <a:t>‹#›</a:t>
            </a:fld>
            <a:endParaRPr lang="en-US"/>
          </a:p>
        </p:txBody>
      </p:sp>
    </p:spTree>
    <p:extLst>
      <p:ext uri="{BB962C8B-B14F-4D97-AF65-F5344CB8AC3E}">
        <p14:creationId xmlns:p14="http://schemas.microsoft.com/office/powerpoint/2010/main" val="2964575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7853F4-27DE-426D-9658-D47025B66D8F}" type="datetimeFigureOut">
              <a:rPr lang="en-US" smtClean="0"/>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DB61F-063D-4531-879F-766DE4F0F9D9}" type="slidenum">
              <a:rPr lang="en-US" smtClean="0"/>
              <a:t>‹#›</a:t>
            </a:fld>
            <a:endParaRPr lang="en-US"/>
          </a:p>
        </p:txBody>
      </p:sp>
    </p:spTree>
    <p:extLst>
      <p:ext uri="{BB962C8B-B14F-4D97-AF65-F5344CB8AC3E}">
        <p14:creationId xmlns:p14="http://schemas.microsoft.com/office/powerpoint/2010/main" val="846423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7853F4-27DE-426D-9658-D47025B66D8F}" type="datetimeFigureOut">
              <a:rPr lang="en-US" smtClean="0"/>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DB61F-063D-4531-879F-766DE4F0F9D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2448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7853F4-27DE-426D-9658-D47025B66D8F}" type="datetimeFigureOut">
              <a:rPr lang="en-US" smtClean="0"/>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DB61F-063D-4531-879F-766DE4F0F9D9}" type="slidenum">
              <a:rPr lang="en-US" smtClean="0"/>
              <a:t>‹#›</a:t>
            </a:fld>
            <a:endParaRPr lang="en-US"/>
          </a:p>
        </p:txBody>
      </p:sp>
    </p:spTree>
    <p:extLst>
      <p:ext uri="{BB962C8B-B14F-4D97-AF65-F5344CB8AC3E}">
        <p14:creationId xmlns:p14="http://schemas.microsoft.com/office/powerpoint/2010/main" val="150497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87853F4-27DE-426D-9658-D47025B66D8F}" type="datetimeFigureOut">
              <a:rPr lang="en-US" smtClean="0"/>
              <a:t>7/16/2022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CDB61F-063D-4531-879F-766DE4F0F9D9}" type="slidenum">
              <a:rPr lang="en-US" smtClean="0"/>
              <a:t>‹#›</a:t>
            </a:fld>
            <a:endParaRPr lang="en-US"/>
          </a:p>
        </p:txBody>
      </p:sp>
    </p:spTree>
    <p:extLst>
      <p:ext uri="{BB962C8B-B14F-4D97-AF65-F5344CB8AC3E}">
        <p14:creationId xmlns:p14="http://schemas.microsoft.com/office/powerpoint/2010/main" val="330858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87853F4-27DE-426D-9658-D47025B66D8F}" type="datetimeFigureOut">
              <a:rPr lang="en-US" smtClean="0"/>
              <a:t>7/16/2022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CDB61F-063D-4531-879F-766DE4F0F9D9}" type="slidenum">
              <a:rPr lang="en-US" smtClean="0"/>
              <a:t>‹#›</a:t>
            </a:fld>
            <a:endParaRPr lang="en-US"/>
          </a:p>
        </p:txBody>
      </p:sp>
    </p:spTree>
    <p:extLst>
      <p:ext uri="{BB962C8B-B14F-4D97-AF65-F5344CB8AC3E}">
        <p14:creationId xmlns:p14="http://schemas.microsoft.com/office/powerpoint/2010/main" val="3197855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7853F4-27DE-426D-9658-D47025B66D8F}" type="datetimeFigureOut">
              <a:rPr lang="en-US" smtClean="0"/>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DB61F-063D-4531-879F-766DE4F0F9D9}" type="slidenum">
              <a:rPr lang="en-US" smtClean="0"/>
              <a:t>‹#›</a:t>
            </a:fld>
            <a:endParaRPr lang="en-US"/>
          </a:p>
        </p:txBody>
      </p:sp>
    </p:spTree>
    <p:extLst>
      <p:ext uri="{BB962C8B-B14F-4D97-AF65-F5344CB8AC3E}">
        <p14:creationId xmlns:p14="http://schemas.microsoft.com/office/powerpoint/2010/main" val="2167407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7853F4-27DE-426D-9658-D47025B66D8F}" type="datetimeFigureOut">
              <a:rPr lang="en-US" smtClean="0"/>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DB61F-063D-4531-879F-766DE4F0F9D9}" type="slidenum">
              <a:rPr lang="en-US" smtClean="0"/>
              <a:t>‹#›</a:t>
            </a:fld>
            <a:endParaRPr lang="en-US"/>
          </a:p>
        </p:txBody>
      </p:sp>
    </p:spTree>
    <p:extLst>
      <p:ext uri="{BB962C8B-B14F-4D97-AF65-F5344CB8AC3E}">
        <p14:creationId xmlns:p14="http://schemas.microsoft.com/office/powerpoint/2010/main" val="332674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7853F4-27DE-426D-9658-D47025B66D8F}" type="datetimeFigureOut">
              <a:rPr lang="en-US" smtClean="0"/>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DB61F-063D-4531-879F-766DE4F0F9D9}" type="slidenum">
              <a:rPr lang="en-US" smtClean="0"/>
              <a:t>‹#›</a:t>
            </a:fld>
            <a:endParaRPr lang="en-US"/>
          </a:p>
        </p:txBody>
      </p:sp>
    </p:spTree>
    <p:extLst>
      <p:ext uri="{BB962C8B-B14F-4D97-AF65-F5344CB8AC3E}">
        <p14:creationId xmlns:p14="http://schemas.microsoft.com/office/powerpoint/2010/main" val="72915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87853F4-27DE-426D-9658-D47025B66D8F}" type="datetimeFigureOut">
              <a:rPr lang="en-US" smtClean="0"/>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CDB61F-063D-4531-879F-766DE4F0F9D9}" type="slidenum">
              <a:rPr lang="en-US" smtClean="0"/>
              <a:t>‹#›</a:t>
            </a:fld>
            <a:endParaRPr lang="en-US"/>
          </a:p>
        </p:txBody>
      </p:sp>
    </p:spTree>
    <p:extLst>
      <p:ext uri="{BB962C8B-B14F-4D97-AF65-F5344CB8AC3E}">
        <p14:creationId xmlns:p14="http://schemas.microsoft.com/office/powerpoint/2010/main" val="2629380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7853F4-27DE-426D-9658-D47025B66D8F}" type="datetimeFigureOut">
              <a:rPr lang="en-US" smtClean="0"/>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DB61F-063D-4531-879F-766DE4F0F9D9}" type="slidenum">
              <a:rPr lang="en-US" smtClean="0"/>
              <a:t>‹#›</a:t>
            </a:fld>
            <a:endParaRPr lang="en-US"/>
          </a:p>
        </p:txBody>
      </p:sp>
    </p:spTree>
    <p:extLst>
      <p:ext uri="{BB962C8B-B14F-4D97-AF65-F5344CB8AC3E}">
        <p14:creationId xmlns:p14="http://schemas.microsoft.com/office/powerpoint/2010/main" val="11215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7853F4-27DE-426D-9658-D47025B66D8F}" type="datetimeFigureOut">
              <a:rPr lang="en-US" smtClean="0"/>
              <a:t>7/16/2022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CDB61F-063D-4531-879F-766DE4F0F9D9}" type="slidenum">
              <a:rPr lang="en-US" smtClean="0"/>
              <a:t>‹#›</a:t>
            </a:fld>
            <a:endParaRPr lang="en-US"/>
          </a:p>
        </p:txBody>
      </p:sp>
    </p:spTree>
    <p:extLst>
      <p:ext uri="{BB962C8B-B14F-4D97-AF65-F5344CB8AC3E}">
        <p14:creationId xmlns:p14="http://schemas.microsoft.com/office/powerpoint/2010/main" val="159940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7853F4-27DE-426D-9658-D47025B66D8F}" type="datetimeFigureOut">
              <a:rPr lang="en-US" smtClean="0"/>
              <a:t>7/16/2022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CDB61F-063D-4531-879F-766DE4F0F9D9}" type="slidenum">
              <a:rPr lang="en-US" smtClean="0"/>
              <a:t>‹#›</a:t>
            </a:fld>
            <a:endParaRPr lang="en-US"/>
          </a:p>
        </p:txBody>
      </p:sp>
    </p:spTree>
    <p:extLst>
      <p:ext uri="{BB962C8B-B14F-4D97-AF65-F5344CB8AC3E}">
        <p14:creationId xmlns:p14="http://schemas.microsoft.com/office/powerpoint/2010/main" val="2178146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7853F4-27DE-426D-9658-D47025B66D8F}" type="datetimeFigureOut">
              <a:rPr lang="en-US" smtClean="0"/>
              <a:t>7/16/2022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CDB61F-063D-4531-879F-766DE4F0F9D9}" type="slidenum">
              <a:rPr lang="en-US" smtClean="0"/>
              <a:t>‹#›</a:t>
            </a:fld>
            <a:endParaRPr lang="en-US"/>
          </a:p>
        </p:txBody>
      </p:sp>
    </p:spTree>
    <p:extLst>
      <p:ext uri="{BB962C8B-B14F-4D97-AF65-F5344CB8AC3E}">
        <p14:creationId xmlns:p14="http://schemas.microsoft.com/office/powerpoint/2010/main" val="367232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7853F4-27DE-426D-9658-D47025B66D8F}" type="datetimeFigureOut">
              <a:rPr lang="en-US" smtClean="0"/>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DB61F-063D-4531-879F-766DE4F0F9D9}" type="slidenum">
              <a:rPr lang="en-US" smtClean="0"/>
              <a:t>‹#›</a:t>
            </a:fld>
            <a:endParaRPr lang="en-US"/>
          </a:p>
        </p:txBody>
      </p:sp>
    </p:spTree>
    <p:extLst>
      <p:ext uri="{BB962C8B-B14F-4D97-AF65-F5344CB8AC3E}">
        <p14:creationId xmlns:p14="http://schemas.microsoft.com/office/powerpoint/2010/main" val="2914797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87853F4-27DE-426D-9658-D47025B66D8F}" type="datetimeFigureOut">
              <a:rPr lang="en-US" smtClean="0"/>
              <a:t>7/16/2022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CDB61F-063D-4531-879F-766DE4F0F9D9}" type="slidenum">
              <a:rPr lang="en-US" smtClean="0"/>
              <a:t>‹#›</a:t>
            </a:fld>
            <a:endParaRPr lang="en-US"/>
          </a:p>
        </p:txBody>
      </p:sp>
    </p:spTree>
    <p:extLst>
      <p:ext uri="{BB962C8B-B14F-4D97-AF65-F5344CB8AC3E}">
        <p14:creationId xmlns:p14="http://schemas.microsoft.com/office/powerpoint/2010/main" val="4020302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87853F4-27DE-426D-9658-D47025B66D8F}" type="datetimeFigureOut">
              <a:rPr lang="en-US" smtClean="0"/>
              <a:t>7/16/2022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4CDB61F-063D-4531-879F-766DE4F0F9D9}" type="slidenum">
              <a:rPr lang="en-US" smtClean="0"/>
              <a:t>‹#›</a:t>
            </a:fld>
            <a:endParaRPr lang="en-US"/>
          </a:p>
        </p:txBody>
      </p:sp>
    </p:spTree>
    <p:extLst>
      <p:ext uri="{BB962C8B-B14F-4D97-AF65-F5344CB8AC3E}">
        <p14:creationId xmlns:p14="http://schemas.microsoft.com/office/powerpoint/2010/main" val="10471244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57B4-8D85-40B1-8F07-47949AB57C8B}"/>
              </a:ext>
            </a:extLst>
          </p:cNvPr>
          <p:cNvSpPr>
            <a:spLocks noGrp="1"/>
          </p:cNvSpPr>
          <p:nvPr>
            <p:ph type="ctrTitle"/>
          </p:nvPr>
        </p:nvSpPr>
        <p:spPr>
          <a:xfrm>
            <a:off x="2027679" y="1041400"/>
            <a:ext cx="8791575" cy="2387600"/>
          </a:xfrm>
        </p:spPr>
        <p:txBody>
          <a:bodyPr/>
          <a:lstStyle/>
          <a:p>
            <a:pPr algn="ctr"/>
            <a:r>
              <a:rPr lang="en-US" dirty="0">
                <a:solidFill>
                  <a:schemeClr val="bg1"/>
                </a:solidFill>
                <a:latin typeface="Times New Roman" panose="02020603050405020304" pitchFamily="18" charset="0"/>
                <a:cs typeface="Times New Roman" panose="02020603050405020304" pitchFamily="18" charset="0"/>
              </a:rPr>
              <a:t>Big Mountain Resort</a:t>
            </a:r>
          </a:p>
        </p:txBody>
      </p:sp>
    </p:spTree>
    <p:extLst>
      <p:ext uri="{BB962C8B-B14F-4D97-AF65-F5344CB8AC3E}">
        <p14:creationId xmlns:p14="http://schemas.microsoft.com/office/powerpoint/2010/main" val="2067396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0A7A-A8DD-4077-9B41-6E3C0355DD5C}"/>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72410AEC-7B81-483F-BB81-C986CAB16DA7}"/>
              </a:ext>
            </a:extLst>
          </p:cNvPr>
          <p:cNvSpPr>
            <a:spLocks noGrp="1"/>
          </p:cNvSpPr>
          <p:nvPr>
            <p:ph idx="1"/>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Installing additional chair lift. This scenario increases support for ticket price by $1.99 Over the season, this could be expected to amount to $3474638</a:t>
            </a:r>
          </a:p>
          <a:p>
            <a:r>
              <a:rPr lang="en-US" dirty="0">
                <a:solidFill>
                  <a:schemeClr val="bg1"/>
                </a:solidFill>
                <a:latin typeface="Times New Roman" panose="02020603050405020304" pitchFamily="18" charset="0"/>
                <a:cs typeface="Times New Roman" panose="02020603050405020304" pitchFamily="18" charset="0"/>
              </a:rPr>
              <a:t>Come up with more strategies</a:t>
            </a:r>
          </a:p>
          <a:p>
            <a:r>
              <a:rPr lang="en-US" dirty="0">
                <a:solidFill>
                  <a:schemeClr val="bg1"/>
                </a:solidFill>
                <a:latin typeface="Times New Roman" panose="02020603050405020304" pitchFamily="18" charset="0"/>
                <a:cs typeface="Times New Roman" panose="02020603050405020304" pitchFamily="18" charset="0"/>
              </a:rPr>
              <a:t>Add more data and features</a:t>
            </a:r>
          </a:p>
        </p:txBody>
      </p:sp>
    </p:spTree>
    <p:extLst>
      <p:ext uri="{BB962C8B-B14F-4D97-AF65-F5344CB8AC3E}">
        <p14:creationId xmlns:p14="http://schemas.microsoft.com/office/powerpoint/2010/main" val="3112967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B0EF-CEC8-4C47-B034-F6275AF76CB5}"/>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F602AB4-35C1-41B6-BE9A-FD503EA334E3}"/>
              </a:ext>
            </a:extLst>
          </p:cNvPr>
          <p:cNvSpPr>
            <a:spLocks noGrp="1"/>
          </p:cNvSpPr>
          <p:nvPr>
            <p:ph idx="1"/>
          </p:nvPr>
        </p:nvSpPr>
        <p:spPr/>
        <p:txBody>
          <a:bodyPr>
            <a:normAutofit/>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Big Mountain Resort, a ski resort located in Montana, offers spectacular views of Glacier National Park and Flathead National Forest, with access to 105 trails. Every year about 350,000 people ski or snowboard at Big Mountain. This mountain can accommodate skiers and riders of all levels and abilities.</a:t>
            </a:r>
          </a:p>
        </p:txBody>
      </p:sp>
    </p:spTree>
    <p:extLst>
      <p:ext uri="{BB962C8B-B14F-4D97-AF65-F5344CB8AC3E}">
        <p14:creationId xmlns:p14="http://schemas.microsoft.com/office/powerpoint/2010/main" val="62038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E6660-4FCA-4D31-9A33-10B6C73909B8}"/>
              </a:ext>
            </a:extLst>
          </p:cNvPr>
          <p:cNvSpPr>
            <a:spLocks noGrp="1"/>
          </p:cNvSpPr>
          <p:nvPr>
            <p:ph type="title"/>
          </p:nvPr>
        </p:nvSpPr>
        <p:spPr/>
        <p:txBody>
          <a:bodyPr/>
          <a:lstStyle/>
          <a:p>
            <a:pPr algn="ctr"/>
            <a:r>
              <a:rPr lang="en-US" dirty="0">
                <a:solidFill>
                  <a:schemeClr val="bg1"/>
                </a:solidFill>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30C060EE-BE1B-4E72-B629-38FBDFFDC50D}"/>
              </a:ext>
            </a:extLst>
          </p:cNvPr>
          <p:cNvSpPr>
            <a:spLocks noGrp="1"/>
          </p:cNvSpPr>
          <p:nvPr>
            <p:ph idx="1"/>
          </p:nvPr>
        </p:nvSpPr>
        <p:spPr/>
        <p:txBody>
          <a:bodyPr>
            <a:normAutofit lnSpcReduction="10000"/>
          </a:bodyPr>
          <a:lstStyle/>
          <a:p>
            <a:pPr marL="0" indent="0">
              <a:buNone/>
            </a:pPr>
            <a:r>
              <a:rPr lang="en-US" sz="2400" dirty="0">
                <a:solidFill>
                  <a:schemeClr val="bg1"/>
                </a:solidFill>
                <a:latin typeface="Times New Roman" panose="02020603050405020304" pitchFamily="18" charset="0"/>
                <a:cs typeface="Times New Roman" panose="02020603050405020304" pitchFamily="18" charset="0"/>
              </a:rPr>
              <a:t>Big Mountain Resort has recently installed an additional chair lift to help increase the distribution of visitors across the mountain. This additional chair increases their operating costs by $1,540,000 this season. There's a suspicion that Big Mountain is not capitalizing on its facilities as much as it could. The business wants some guidance on how to select a better value for their ticket price to maximize the profit and cover the additional cost. Additionally, They are also considering a number of changes that they hope will either cut costs without undermining the ticket price or will support an even higher ticket price.</a:t>
            </a:r>
          </a:p>
        </p:txBody>
      </p:sp>
    </p:spTree>
    <p:extLst>
      <p:ext uri="{BB962C8B-B14F-4D97-AF65-F5344CB8AC3E}">
        <p14:creationId xmlns:p14="http://schemas.microsoft.com/office/powerpoint/2010/main" val="196230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4A3DD-AF35-4DA0-9D7B-3AD87F0F5863}"/>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Big Mountain vs other resorts</a:t>
            </a:r>
          </a:p>
        </p:txBody>
      </p:sp>
      <p:sp>
        <p:nvSpPr>
          <p:cNvPr id="12" name="Text Placeholder 11">
            <a:extLst>
              <a:ext uri="{FF2B5EF4-FFF2-40B4-BE49-F238E27FC236}">
                <a16:creationId xmlns:a16="http://schemas.microsoft.com/office/drawing/2014/main" id="{69AFFE3F-93EE-42E8-801C-6B21D8104622}"/>
              </a:ext>
            </a:extLst>
          </p:cNvPr>
          <p:cNvSpPr>
            <a:spLocks noGrp="1"/>
          </p:cNvSpPr>
          <p:nvPr>
            <p:ph type="body" idx="1"/>
          </p:nvPr>
        </p:nvSpPr>
        <p:spPr>
          <a:xfrm>
            <a:off x="1141411" y="2165684"/>
            <a:ext cx="4878391" cy="907714"/>
          </a:xfrm>
        </p:spPr>
        <p:txBody>
          <a:bodyPr/>
          <a:lstStyle/>
          <a:p>
            <a:r>
              <a:rPr lang="en-US" dirty="0">
                <a:solidFill>
                  <a:schemeClr val="bg1"/>
                </a:solidFill>
                <a:latin typeface="Times New Roman" panose="02020603050405020304" pitchFamily="18" charset="0"/>
                <a:cs typeface="Times New Roman" panose="02020603050405020304" pitchFamily="18" charset="0"/>
              </a:rPr>
              <a:t>Big Mountain Resort price vs all states </a:t>
            </a:r>
          </a:p>
        </p:txBody>
      </p:sp>
      <p:pic>
        <p:nvPicPr>
          <p:cNvPr id="1026" name="Picture 2" descr="https://lh6.googleusercontent.com/qnboCP0-eUCI7w_SG1TdxorXL1I9NKJGazyB2LoUfTzAEoQHHztIRKGD4xjVbd3iFaoy8cvJGW3nXkeoCyElxtRGvJN87qN_VZ3VdxR4if8-P5j52AkBZ_bgI0E1xg96UXCyeJUm7puOkNWGcpk">
            <a:extLst>
              <a:ext uri="{FF2B5EF4-FFF2-40B4-BE49-F238E27FC236}">
                <a16:creationId xmlns:a16="http://schemas.microsoft.com/office/drawing/2014/main" id="{038BC060-694C-40AE-B599-56288F63424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1141413" y="3108577"/>
            <a:ext cx="4878387" cy="2647446"/>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12">
            <a:extLst>
              <a:ext uri="{FF2B5EF4-FFF2-40B4-BE49-F238E27FC236}">
                <a16:creationId xmlns:a16="http://schemas.microsoft.com/office/drawing/2014/main" id="{AF85C6AF-DB59-4DFE-9E59-8C977B1FBE41}"/>
              </a:ext>
            </a:extLst>
          </p:cNvPr>
          <p:cNvSpPr>
            <a:spLocks noGrp="1"/>
          </p:cNvSpPr>
          <p:nvPr>
            <p:ph type="body" sz="quarter" idx="3"/>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Big Mountain Resort price vs Montana Resorts</a:t>
            </a:r>
          </a:p>
        </p:txBody>
      </p:sp>
      <p:pic>
        <p:nvPicPr>
          <p:cNvPr id="15" name="Content Placeholder 14">
            <a:extLst>
              <a:ext uri="{FF2B5EF4-FFF2-40B4-BE49-F238E27FC236}">
                <a16:creationId xmlns:a16="http://schemas.microsoft.com/office/drawing/2014/main" id="{A328BE32-7B95-46C5-AEFE-D840E5108D2B}"/>
              </a:ext>
            </a:extLst>
          </p:cNvPr>
          <p:cNvPicPr>
            <a:picLocks noGrp="1" noChangeAspect="1"/>
          </p:cNvPicPr>
          <p:nvPr>
            <p:ph sz="quarter" idx="4"/>
          </p:nvPr>
        </p:nvPicPr>
        <p:blipFill>
          <a:blip r:embed="rId3"/>
          <a:stretch>
            <a:fillRect/>
          </a:stretch>
        </p:blipFill>
        <p:spPr>
          <a:xfrm>
            <a:off x="6172200" y="3114461"/>
            <a:ext cx="4875213" cy="2635678"/>
          </a:xfrm>
          <a:prstGeom prst="rect">
            <a:avLst/>
          </a:prstGeom>
        </p:spPr>
      </p:pic>
    </p:spTree>
    <p:extLst>
      <p:ext uri="{BB962C8B-B14F-4D97-AF65-F5344CB8AC3E}">
        <p14:creationId xmlns:p14="http://schemas.microsoft.com/office/powerpoint/2010/main" val="269138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D863-29E3-40C0-8B2F-849A7C3CE5D8}"/>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Features that came up as important in the modeling</a:t>
            </a:r>
            <a:endParaRPr lang="en-US" dirty="0"/>
          </a:p>
        </p:txBody>
      </p:sp>
      <p:sp>
        <p:nvSpPr>
          <p:cNvPr id="3" name="Content Placeholder 2">
            <a:extLst>
              <a:ext uri="{FF2B5EF4-FFF2-40B4-BE49-F238E27FC236}">
                <a16:creationId xmlns:a16="http://schemas.microsoft.com/office/drawing/2014/main" id="{A4D335F8-4077-4982-A87A-E6BBCF703FBF}"/>
              </a:ext>
            </a:extLst>
          </p:cNvPr>
          <p:cNvSpPr>
            <a:spLocks noGrp="1"/>
          </p:cNvSpPr>
          <p:nvPr>
            <p:ph idx="1"/>
          </p:nvPr>
        </p:nvSpPr>
        <p:spPr/>
        <p:txBody>
          <a:bodyPr>
            <a:normAutofit fontScale="85000" lnSpcReduction="20000"/>
          </a:bodyPr>
          <a:lstStyle/>
          <a:p>
            <a:r>
              <a:rPr lang="en-US" dirty="0" err="1">
                <a:solidFill>
                  <a:schemeClr val="bg1"/>
                </a:solidFill>
                <a:latin typeface="Times New Roman" panose="02020603050405020304" pitchFamily="18" charset="0"/>
                <a:cs typeface="Times New Roman" panose="02020603050405020304" pitchFamily="18" charset="0"/>
              </a:rPr>
              <a:t>vertical_drop</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Snow </a:t>
            </a:r>
            <a:r>
              <a:rPr lang="en-US" dirty="0" err="1">
                <a:solidFill>
                  <a:schemeClr val="bg1"/>
                </a:solidFill>
                <a:latin typeface="Times New Roman" panose="02020603050405020304" pitchFamily="18" charset="0"/>
                <a:cs typeface="Times New Roman" panose="02020603050405020304" pitchFamily="18" charset="0"/>
              </a:rPr>
              <a:t>Making_ac</a:t>
            </a:r>
            <a:endParaRPr lang="en-US" dirty="0">
              <a:solidFill>
                <a:schemeClr val="bg1"/>
              </a:solidFill>
              <a:latin typeface="Times New Roman" panose="02020603050405020304" pitchFamily="18" charset="0"/>
              <a:cs typeface="Times New Roman" panose="02020603050405020304" pitchFamily="18" charset="0"/>
            </a:endParaRPr>
          </a:p>
          <a:p>
            <a:r>
              <a:rPr lang="en-US" dirty="0" err="1">
                <a:solidFill>
                  <a:schemeClr val="bg1"/>
                </a:solidFill>
                <a:latin typeface="Times New Roman" panose="02020603050405020304" pitchFamily="18" charset="0"/>
                <a:cs typeface="Times New Roman" panose="02020603050405020304" pitchFamily="18" charset="0"/>
              </a:rPr>
              <a:t>total_chairs</a:t>
            </a:r>
            <a:endParaRPr lang="en-US" dirty="0">
              <a:solidFill>
                <a:schemeClr val="bg1"/>
              </a:solidFill>
              <a:latin typeface="Times New Roman" panose="02020603050405020304" pitchFamily="18" charset="0"/>
              <a:cs typeface="Times New Roman" panose="02020603050405020304" pitchFamily="18" charset="0"/>
            </a:endParaRPr>
          </a:p>
          <a:p>
            <a:r>
              <a:rPr lang="en-US" dirty="0" err="1">
                <a:solidFill>
                  <a:schemeClr val="bg1"/>
                </a:solidFill>
                <a:latin typeface="Times New Roman" panose="02020603050405020304" pitchFamily="18" charset="0"/>
                <a:cs typeface="Times New Roman" panose="02020603050405020304" pitchFamily="18" charset="0"/>
              </a:rPr>
              <a:t>fastQuads</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Runs</a:t>
            </a:r>
          </a:p>
          <a:p>
            <a:r>
              <a:rPr lang="en-US" dirty="0" err="1">
                <a:solidFill>
                  <a:schemeClr val="bg1"/>
                </a:solidFill>
                <a:latin typeface="Times New Roman" panose="02020603050405020304" pitchFamily="18" charset="0"/>
                <a:cs typeface="Times New Roman" panose="02020603050405020304" pitchFamily="18" charset="0"/>
              </a:rPr>
              <a:t>LongestRun_mi</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trams</a:t>
            </a:r>
          </a:p>
          <a:p>
            <a:r>
              <a:rPr lang="en-US" dirty="0" err="1">
                <a:solidFill>
                  <a:schemeClr val="bg1"/>
                </a:solidFill>
                <a:latin typeface="Times New Roman" panose="02020603050405020304" pitchFamily="18" charset="0"/>
                <a:cs typeface="Times New Roman" panose="02020603050405020304" pitchFamily="18" charset="0"/>
              </a:rPr>
              <a:t>SkiableTerrain_ac</a:t>
            </a: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946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9B6A5C13-73F6-49F8-8D1C-8D80025465DF}"/>
              </a:ext>
            </a:extLst>
          </p:cNvPr>
          <p:cNvSpPr>
            <a:spLocks noGrp="1"/>
          </p:cNvSpPr>
          <p:nvPr>
            <p:ph type="body" idx="1"/>
          </p:nvPr>
        </p:nvSpPr>
        <p:spPr>
          <a:xfrm>
            <a:off x="1258895" y="199381"/>
            <a:ext cx="4646602" cy="667082"/>
          </a:xfrm>
        </p:spPr>
        <p:txBody>
          <a:bodyPr>
            <a:normAutofit fontScale="92500" lnSpcReduction="10000"/>
          </a:bodyPr>
          <a:lstStyle/>
          <a:p>
            <a:r>
              <a:rPr lang="en-US" sz="1600" dirty="0">
                <a:solidFill>
                  <a:schemeClr val="bg1"/>
                </a:solidFill>
                <a:latin typeface="Times New Roman" panose="02020603050405020304" pitchFamily="18" charset="0"/>
                <a:cs typeface="Times New Roman" panose="02020603050405020304" pitchFamily="18" charset="0"/>
              </a:rPr>
              <a:t>Big Mountain is doing well for vertical drop, but there are still quite a few resorts with a greater drop.</a:t>
            </a:r>
          </a:p>
        </p:txBody>
      </p:sp>
      <p:pic>
        <p:nvPicPr>
          <p:cNvPr id="5" name="Content Placeholder 4">
            <a:extLst>
              <a:ext uri="{FF2B5EF4-FFF2-40B4-BE49-F238E27FC236}">
                <a16:creationId xmlns:a16="http://schemas.microsoft.com/office/drawing/2014/main" id="{442E3F50-7046-446B-9C85-680C7F2773E2}"/>
              </a:ext>
            </a:extLst>
          </p:cNvPr>
          <p:cNvPicPr>
            <a:picLocks noGrp="1" noChangeAspect="1"/>
          </p:cNvPicPr>
          <p:nvPr>
            <p:ph sz="half" idx="2"/>
          </p:nvPr>
        </p:nvPicPr>
        <p:blipFill>
          <a:blip r:embed="rId2"/>
          <a:stretch>
            <a:fillRect/>
          </a:stretch>
        </p:blipFill>
        <p:spPr>
          <a:xfrm>
            <a:off x="1010525" y="828744"/>
            <a:ext cx="4872930" cy="2717800"/>
          </a:xfrm>
          <a:prstGeom prst="rect">
            <a:avLst/>
          </a:prstGeom>
        </p:spPr>
      </p:pic>
      <p:sp>
        <p:nvSpPr>
          <p:cNvPr id="9" name="Text Placeholder 8">
            <a:extLst>
              <a:ext uri="{FF2B5EF4-FFF2-40B4-BE49-F238E27FC236}">
                <a16:creationId xmlns:a16="http://schemas.microsoft.com/office/drawing/2014/main" id="{2552C8F4-3C32-47C3-8BA4-A6EF0CD39AB3}"/>
              </a:ext>
            </a:extLst>
          </p:cNvPr>
          <p:cNvSpPr>
            <a:spLocks noGrp="1"/>
          </p:cNvSpPr>
          <p:nvPr>
            <p:ph type="body" sz="quarter" idx="3"/>
          </p:nvPr>
        </p:nvSpPr>
        <p:spPr>
          <a:xfrm>
            <a:off x="6235803" y="295633"/>
            <a:ext cx="4646602" cy="474577"/>
          </a:xfrm>
        </p:spPr>
        <p:txBody>
          <a:bodyPr>
            <a:normAutofit fontScale="92500" lnSpcReduction="10000"/>
          </a:bodyPr>
          <a:lstStyle/>
          <a:p>
            <a:r>
              <a:rPr lang="en-US" sz="1600" dirty="0">
                <a:solidFill>
                  <a:schemeClr val="bg1"/>
                </a:solidFill>
                <a:latin typeface="Times New Roman" panose="02020603050405020304" pitchFamily="18" charset="0"/>
                <a:cs typeface="Times New Roman" panose="02020603050405020304" pitchFamily="18" charset="0"/>
              </a:rPr>
              <a:t>Big Mountain is very high up the league table of snow making area.</a:t>
            </a:r>
          </a:p>
        </p:txBody>
      </p:sp>
      <p:pic>
        <p:nvPicPr>
          <p:cNvPr id="6" name="Content Placeholder 5">
            <a:extLst>
              <a:ext uri="{FF2B5EF4-FFF2-40B4-BE49-F238E27FC236}">
                <a16:creationId xmlns:a16="http://schemas.microsoft.com/office/drawing/2014/main" id="{AF5ADF54-B8C5-46BE-B78A-54B52D051ABA}"/>
              </a:ext>
            </a:extLst>
          </p:cNvPr>
          <p:cNvPicPr>
            <a:picLocks noGrp="1" noChangeAspect="1"/>
          </p:cNvPicPr>
          <p:nvPr>
            <p:ph sz="quarter" idx="4"/>
          </p:nvPr>
        </p:nvPicPr>
        <p:blipFill>
          <a:blip r:embed="rId3"/>
          <a:stretch>
            <a:fillRect/>
          </a:stretch>
        </p:blipFill>
        <p:spPr>
          <a:xfrm>
            <a:off x="6185950" y="805097"/>
            <a:ext cx="4875213" cy="2623903"/>
          </a:xfrm>
          <a:prstGeom prst="rect">
            <a:avLst/>
          </a:prstGeom>
        </p:spPr>
      </p:pic>
      <p:pic>
        <p:nvPicPr>
          <p:cNvPr id="10" name="Content Placeholder 6">
            <a:extLst>
              <a:ext uri="{FF2B5EF4-FFF2-40B4-BE49-F238E27FC236}">
                <a16:creationId xmlns:a16="http://schemas.microsoft.com/office/drawing/2014/main" id="{5B3783F3-BCEB-4C90-8776-503C7C0E157C}"/>
              </a:ext>
            </a:extLst>
          </p:cNvPr>
          <p:cNvPicPr>
            <a:picLocks noChangeAspect="1"/>
          </p:cNvPicPr>
          <p:nvPr/>
        </p:nvPicPr>
        <p:blipFill>
          <a:blip r:embed="rId4"/>
          <a:stretch>
            <a:fillRect/>
          </a:stretch>
        </p:blipFill>
        <p:spPr>
          <a:xfrm>
            <a:off x="1032567" y="4167623"/>
            <a:ext cx="4878387" cy="2599700"/>
          </a:xfrm>
          <a:prstGeom prst="rect">
            <a:avLst/>
          </a:prstGeom>
        </p:spPr>
      </p:pic>
      <p:pic>
        <p:nvPicPr>
          <p:cNvPr id="11" name="Content Placeholder 7">
            <a:extLst>
              <a:ext uri="{FF2B5EF4-FFF2-40B4-BE49-F238E27FC236}">
                <a16:creationId xmlns:a16="http://schemas.microsoft.com/office/drawing/2014/main" id="{CE4286BA-D12D-409D-BFA2-857FB016663C}"/>
              </a:ext>
            </a:extLst>
          </p:cNvPr>
          <p:cNvPicPr>
            <a:picLocks noChangeAspect="1"/>
          </p:cNvPicPr>
          <p:nvPr/>
        </p:nvPicPr>
        <p:blipFill>
          <a:blip r:embed="rId5"/>
          <a:stretch>
            <a:fillRect/>
          </a:stretch>
        </p:blipFill>
        <p:spPr>
          <a:xfrm>
            <a:off x="6063354" y="4182472"/>
            <a:ext cx="4875213" cy="2570001"/>
          </a:xfrm>
          <a:prstGeom prst="rect">
            <a:avLst/>
          </a:prstGeom>
        </p:spPr>
      </p:pic>
      <p:sp>
        <p:nvSpPr>
          <p:cNvPr id="12" name="Rectangle 11">
            <a:extLst>
              <a:ext uri="{FF2B5EF4-FFF2-40B4-BE49-F238E27FC236}">
                <a16:creationId xmlns:a16="http://schemas.microsoft.com/office/drawing/2014/main" id="{F9E176FE-0645-4E38-9A40-E431E4CAD356}"/>
              </a:ext>
            </a:extLst>
          </p:cNvPr>
          <p:cNvSpPr/>
          <p:nvPr/>
        </p:nvSpPr>
        <p:spPr>
          <a:xfrm>
            <a:off x="1032567" y="3508825"/>
            <a:ext cx="4872930" cy="584775"/>
          </a:xfrm>
          <a:prstGeom prst="rect">
            <a:avLst/>
          </a:prstGeom>
        </p:spPr>
        <p:txBody>
          <a:bodyPr wrap="square">
            <a:spAutoFit/>
          </a:bodyPr>
          <a:lstStyle/>
          <a:p>
            <a:r>
              <a:rPr lang="en-US" sz="1600" dirty="0">
                <a:solidFill>
                  <a:schemeClr val="bg1"/>
                </a:solidFill>
                <a:latin typeface="Times New Roman" panose="02020603050405020304" pitchFamily="18" charset="0"/>
                <a:cs typeface="Times New Roman" panose="02020603050405020304" pitchFamily="18" charset="0"/>
              </a:rPr>
              <a:t>Big Mountain has amongst the highest number of total chairs, resorts with more appear to be outliers.</a:t>
            </a:r>
          </a:p>
        </p:txBody>
      </p:sp>
      <p:sp>
        <p:nvSpPr>
          <p:cNvPr id="13" name="Rectangle 12">
            <a:extLst>
              <a:ext uri="{FF2B5EF4-FFF2-40B4-BE49-F238E27FC236}">
                <a16:creationId xmlns:a16="http://schemas.microsoft.com/office/drawing/2014/main" id="{958B2E30-14B1-4478-A965-B1EA5BFEE8B8}"/>
              </a:ext>
            </a:extLst>
          </p:cNvPr>
          <p:cNvSpPr/>
          <p:nvPr/>
        </p:nvSpPr>
        <p:spPr>
          <a:xfrm>
            <a:off x="6006051" y="3390238"/>
            <a:ext cx="4932516" cy="830997"/>
          </a:xfrm>
          <a:prstGeom prst="rect">
            <a:avLst/>
          </a:prstGeom>
        </p:spPr>
        <p:txBody>
          <a:bodyPr wrap="square">
            <a:spAutoFit/>
          </a:bodyPr>
          <a:lstStyle/>
          <a:p>
            <a:r>
              <a:rPr lang="en-US" sz="1600" dirty="0">
                <a:solidFill>
                  <a:schemeClr val="bg1"/>
                </a:solidFill>
                <a:latin typeface="Times New Roman" panose="02020603050405020304" pitchFamily="18" charset="0"/>
                <a:cs typeface="Times New Roman" panose="02020603050405020304" pitchFamily="18" charset="0"/>
              </a:rPr>
              <a:t>Most resorts have no fast quads. Big Mountain has 3, which puts it high up that league table. There are some values much higher, but they are rare.</a:t>
            </a:r>
          </a:p>
        </p:txBody>
      </p:sp>
    </p:spTree>
    <p:extLst>
      <p:ext uri="{BB962C8B-B14F-4D97-AF65-F5344CB8AC3E}">
        <p14:creationId xmlns:p14="http://schemas.microsoft.com/office/powerpoint/2010/main" val="149445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9FA3687-DA67-4FF6-AFE6-A607BB41A8D7}"/>
              </a:ext>
            </a:extLst>
          </p:cNvPr>
          <p:cNvSpPr>
            <a:spLocks noGrp="1"/>
          </p:cNvSpPr>
          <p:nvPr>
            <p:ph type="body" idx="1"/>
          </p:nvPr>
        </p:nvSpPr>
        <p:spPr/>
        <p:txBody>
          <a:bodyPr/>
          <a:lstStyle/>
          <a:p>
            <a:endParaRPr lang="en-US"/>
          </a:p>
        </p:txBody>
      </p:sp>
      <p:pic>
        <p:nvPicPr>
          <p:cNvPr id="7" name="Content Placeholder 6">
            <a:extLst>
              <a:ext uri="{FF2B5EF4-FFF2-40B4-BE49-F238E27FC236}">
                <a16:creationId xmlns:a16="http://schemas.microsoft.com/office/drawing/2014/main" id="{13509264-8C0D-48BA-9F99-925E8A947AC3}"/>
              </a:ext>
            </a:extLst>
          </p:cNvPr>
          <p:cNvPicPr>
            <a:picLocks noGrp="1" noChangeAspect="1"/>
          </p:cNvPicPr>
          <p:nvPr>
            <p:ph sz="half" idx="2"/>
          </p:nvPr>
        </p:nvPicPr>
        <p:blipFill>
          <a:blip r:embed="rId2"/>
          <a:stretch>
            <a:fillRect/>
          </a:stretch>
        </p:blipFill>
        <p:spPr>
          <a:xfrm>
            <a:off x="1103310" y="706458"/>
            <a:ext cx="4878387" cy="2500945"/>
          </a:xfrm>
          <a:prstGeom prst="rect">
            <a:avLst/>
          </a:prstGeom>
        </p:spPr>
      </p:pic>
      <p:sp>
        <p:nvSpPr>
          <p:cNvPr id="5" name="Text Placeholder 4">
            <a:extLst>
              <a:ext uri="{FF2B5EF4-FFF2-40B4-BE49-F238E27FC236}">
                <a16:creationId xmlns:a16="http://schemas.microsoft.com/office/drawing/2014/main" id="{23B66FBA-8A3A-4613-AE85-28AD40E564A6}"/>
              </a:ext>
            </a:extLst>
          </p:cNvPr>
          <p:cNvSpPr>
            <a:spLocks noGrp="1"/>
          </p:cNvSpPr>
          <p:nvPr>
            <p:ph type="body" sz="quarter" idx="3"/>
          </p:nvPr>
        </p:nvSpPr>
        <p:spPr/>
        <p:txBody>
          <a:bodyPr/>
          <a:lstStyle/>
          <a:p>
            <a:endParaRPr lang="en-US"/>
          </a:p>
        </p:txBody>
      </p:sp>
      <p:pic>
        <p:nvPicPr>
          <p:cNvPr id="8" name="Content Placeholder 7">
            <a:extLst>
              <a:ext uri="{FF2B5EF4-FFF2-40B4-BE49-F238E27FC236}">
                <a16:creationId xmlns:a16="http://schemas.microsoft.com/office/drawing/2014/main" id="{0638D696-74FD-46D8-87B6-8A0110E295D7}"/>
              </a:ext>
            </a:extLst>
          </p:cNvPr>
          <p:cNvPicPr>
            <a:picLocks noGrp="1" noChangeAspect="1"/>
          </p:cNvPicPr>
          <p:nvPr>
            <p:ph sz="quarter" idx="4"/>
          </p:nvPr>
        </p:nvPicPr>
        <p:blipFill>
          <a:blip r:embed="rId3"/>
          <a:stretch>
            <a:fillRect/>
          </a:stretch>
        </p:blipFill>
        <p:spPr>
          <a:xfrm>
            <a:off x="6172197" y="706458"/>
            <a:ext cx="4875213" cy="2569160"/>
          </a:xfrm>
          <a:prstGeom prst="rect">
            <a:avLst/>
          </a:prstGeom>
        </p:spPr>
      </p:pic>
      <p:sp>
        <p:nvSpPr>
          <p:cNvPr id="9" name="Rectangle 8">
            <a:extLst>
              <a:ext uri="{FF2B5EF4-FFF2-40B4-BE49-F238E27FC236}">
                <a16:creationId xmlns:a16="http://schemas.microsoft.com/office/drawing/2014/main" id="{DE127787-F4E9-4C1E-8706-2FFAF78411CD}"/>
              </a:ext>
            </a:extLst>
          </p:cNvPr>
          <p:cNvSpPr/>
          <p:nvPr/>
        </p:nvSpPr>
        <p:spPr>
          <a:xfrm>
            <a:off x="1054196" y="60127"/>
            <a:ext cx="4927501" cy="584775"/>
          </a:xfrm>
          <a:prstGeom prst="rect">
            <a:avLst/>
          </a:prstGeom>
        </p:spPr>
        <p:txBody>
          <a:bodyPr wrap="square">
            <a:spAutoFit/>
          </a:bodyPr>
          <a:lstStyle/>
          <a:p>
            <a:r>
              <a:rPr lang="en-US" sz="1600" dirty="0">
                <a:solidFill>
                  <a:schemeClr val="bg1"/>
                </a:solidFill>
                <a:latin typeface="Times New Roman" panose="02020603050405020304" pitchFamily="18" charset="0"/>
                <a:cs typeface="Times New Roman" panose="02020603050405020304" pitchFamily="18" charset="0"/>
              </a:rPr>
              <a:t>Big Mountain compares well for the number of runs. There are some resorts with more, but not many.</a:t>
            </a:r>
          </a:p>
        </p:txBody>
      </p:sp>
      <p:sp>
        <p:nvSpPr>
          <p:cNvPr id="10" name="Rectangle 9">
            <a:extLst>
              <a:ext uri="{FF2B5EF4-FFF2-40B4-BE49-F238E27FC236}">
                <a16:creationId xmlns:a16="http://schemas.microsoft.com/office/drawing/2014/main" id="{3D468360-8903-4FDD-8ECC-D0EEB90A646E}"/>
              </a:ext>
            </a:extLst>
          </p:cNvPr>
          <p:cNvSpPr/>
          <p:nvPr/>
        </p:nvSpPr>
        <p:spPr>
          <a:xfrm>
            <a:off x="6172197" y="50633"/>
            <a:ext cx="4875213" cy="830997"/>
          </a:xfrm>
          <a:prstGeom prst="rect">
            <a:avLst/>
          </a:prstGeom>
        </p:spPr>
        <p:txBody>
          <a:bodyPr wrap="square">
            <a:spAutoFit/>
          </a:bodyPr>
          <a:lstStyle/>
          <a:p>
            <a:r>
              <a:rPr lang="en-US" sz="1600" dirty="0">
                <a:solidFill>
                  <a:schemeClr val="bg1"/>
                </a:solidFill>
                <a:latin typeface="Times New Roman" panose="02020603050405020304" pitchFamily="18" charset="0"/>
                <a:cs typeface="Times New Roman" panose="02020603050405020304" pitchFamily="18" charset="0"/>
              </a:rPr>
              <a:t>Big Mountain has one of the longest runs. Although it is just over half the length of the longest, the longer ones are rare.</a:t>
            </a:r>
          </a:p>
        </p:txBody>
      </p:sp>
      <p:sp>
        <p:nvSpPr>
          <p:cNvPr id="11" name="Rectangle 10">
            <a:extLst>
              <a:ext uri="{FF2B5EF4-FFF2-40B4-BE49-F238E27FC236}">
                <a16:creationId xmlns:a16="http://schemas.microsoft.com/office/drawing/2014/main" id="{5BF25F19-A3EE-4CC9-A0D9-E375473A3216}"/>
              </a:ext>
            </a:extLst>
          </p:cNvPr>
          <p:cNvSpPr/>
          <p:nvPr/>
        </p:nvSpPr>
        <p:spPr>
          <a:xfrm>
            <a:off x="1054196" y="3392905"/>
            <a:ext cx="4927501" cy="584775"/>
          </a:xfrm>
          <a:prstGeom prst="rect">
            <a:avLst/>
          </a:prstGeom>
        </p:spPr>
        <p:txBody>
          <a:bodyPr wrap="square">
            <a:spAutoFit/>
          </a:bodyPr>
          <a:lstStyle/>
          <a:p>
            <a:r>
              <a:rPr lang="en-US" sz="1600" dirty="0">
                <a:solidFill>
                  <a:schemeClr val="bg1"/>
                </a:solidFill>
                <a:latin typeface="Times New Roman" panose="02020603050405020304" pitchFamily="18" charset="0"/>
                <a:cs typeface="Times New Roman" panose="02020603050405020304" pitchFamily="18" charset="0"/>
              </a:rPr>
              <a:t>The vast majority of resorts, such as Big Mountain, have no trams.</a:t>
            </a:r>
          </a:p>
        </p:txBody>
      </p:sp>
      <p:sp>
        <p:nvSpPr>
          <p:cNvPr id="12" name="Rectangle 11">
            <a:extLst>
              <a:ext uri="{FF2B5EF4-FFF2-40B4-BE49-F238E27FC236}">
                <a16:creationId xmlns:a16="http://schemas.microsoft.com/office/drawing/2014/main" id="{7296ECF5-2837-4A04-84E3-A381BCF6010E}"/>
              </a:ext>
            </a:extLst>
          </p:cNvPr>
          <p:cNvSpPr/>
          <p:nvPr/>
        </p:nvSpPr>
        <p:spPr>
          <a:xfrm>
            <a:off x="6172197" y="3413207"/>
            <a:ext cx="4875213" cy="584775"/>
          </a:xfrm>
          <a:prstGeom prst="rect">
            <a:avLst/>
          </a:prstGeom>
        </p:spPr>
        <p:txBody>
          <a:bodyPr wrap="square">
            <a:spAutoFit/>
          </a:bodyPr>
          <a:lstStyle/>
          <a:p>
            <a:r>
              <a:rPr lang="en-US" sz="1600" dirty="0">
                <a:solidFill>
                  <a:schemeClr val="bg1"/>
                </a:solidFill>
                <a:latin typeface="Times New Roman" panose="02020603050405020304" pitchFamily="18" charset="0"/>
                <a:cs typeface="Times New Roman" panose="02020603050405020304" pitchFamily="18" charset="0"/>
              </a:rPr>
              <a:t>Big Mountain is amongst the resorts with the largest amount of skiable terrain.</a:t>
            </a:r>
          </a:p>
        </p:txBody>
      </p:sp>
      <p:pic>
        <p:nvPicPr>
          <p:cNvPr id="13" name="Content Placeholder 6">
            <a:extLst>
              <a:ext uri="{FF2B5EF4-FFF2-40B4-BE49-F238E27FC236}">
                <a16:creationId xmlns:a16="http://schemas.microsoft.com/office/drawing/2014/main" id="{94FEDD28-A10F-43D5-B8CA-8D349B244224}"/>
              </a:ext>
            </a:extLst>
          </p:cNvPr>
          <p:cNvPicPr>
            <a:picLocks noChangeAspect="1"/>
          </p:cNvPicPr>
          <p:nvPr/>
        </p:nvPicPr>
        <p:blipFill>
          <a:blip r:embed="rId4"/>
          <a:stretch>
            <a:fillRect/>
          </a:stretch>
        </p:blipFill>
        <p:spPr>
          <a:xfrm>
            <a:off x="1054196" y="4001547"/>
            <a:ext cx="4878387" cy="2590340"/>
          </a:xfrm>
          <a:prstGeom prst="rect">
            <a:avLst/>
          </a:prstGeom>
        </p:spPr>
      </p:pic>
      <p:pic>
        <p:nvPicPr>
          <p:cNvPr id="14" name="Content Placeholder 7">
            <a:extLst>
              <a:ext uri="{FF2B5EF4-FFF2-40B4-BE49-F238E27FC236}">
                <a16:creationId xmlns:a16="http://schemas.microsoft.com/office/drawing/2014/main" id="{78FF2AB6-4E2E-498B-8022-9A1FEB4ADD2C}"/>
              </a:ext>
            </a:extLst>
          </p:cNvPr>
          <p:cNvPicPr>
            <a:picLocks noChangeAspect="1"/>
          </p:cNvPicPr>
          <p:nvPr/>
        </p:nvPicPr>
        <p:blipFill>
          <a:blip r:embed="rId5"/>
          <a:stretch>
            <a:fillRect/>
          </a:stretch>
        </p:blipFill>
        <p:spPr>
          <a:xfrm>
            <a:off x="6084983" y="4006519"/>
            <a:ext cx="4875213" cy="2580395"/>
          </a:xfrm>
          <a:prstGeom prst="rect">
            <a:avLst/>
          </a:prstGeom>
        </p:spPr>
      </p:pic>
    </p:spTree>
    <p:extLst>
      <p:ext uri="{BB962C8B-B14F-4D97-AF65-F5344CB8AC3E}">
        <p14:creationId xmlns:p14="http://schemas.microsoft.com/office/powerpoint/2010/main" val="145377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8E90-735E-4A20-9C65-01B3B3820486}"/>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Strategies options	</a:t>
            </a:r>
          </a:p>
        </p:txBody>
      </p:sp>
      <p:sp>
        <p:nvSpPr>
          <p:cNvPr id="3" name="Content Placeholder 2">
            <a:extLst>
              <a:ext uri="{FF2B5EF4-FFF2-40B4-BE49-F238E27FC236}">
                <a16:creationId xmlns:a16="http://schemas.microsoft.com/office/drawing/2014/main" id="{98DAFCB3-3D80-49B8-9836-9F1FC45C74D2}"/>
              </a:ext>
            </a:extLst>
          </p:cNvPr>
          <p:cNvSpPr>
            <a:spLocks noGrp="1"/>
          </p:cNvSpPr>
          <p:nvPr>
            <p:ph idx="1"/>
          </p:nvPr>
        </p:nvSpPr>
        <p:spPr/>
        <p:txBody>
          <a:bodyPr>
            <a:normAutofit fontScale="92500" lnSpcReduction="10000"/>
          </a:bodyPr>
          <a:lstStyle/>
          <a:p>
            <a:pPr marL="514350" indent="-514350" fontAlgn="base">
              <a:buFont typeface="+mj-lt"/>
              <a:buAutoNum type="romanUcPeriod"/>
            </a:pPr>
            <a:r>
              <a:rPr lang="en-US" dirty="0">
                <a:solidFill>
                  <a:schemeClr val="bg1"/>
                </a:solidFill>
                <a:latin typeface="Times New Roman" panose="02020603050405020304" pitchFamily="18" charset="0"/>
                <a:cs typeface="Times New Roman" panose="02020603050405020304" pitchFamily="18" charset="0"/>
              </a:rPr>
              <a:t>Permanently closing down up to 10 of the least used runs. This doesn't impact any other resort statistics.</a:t>
            </a:r>
          </a:p>
          <a:p>
            <a:pPr marL="514350" indent="-514350" fontAlgn="base">
              <a:buFont typeface="+mj-lt"/>
              <a:buAutoNum type="romanUcPeriod"/>
            </a:pPr>
            <a:r>
              <a:rPr lang="en-US" dirty="0">
                <a:solidFill>
                  <a:schemeClr val="bg1"/>
                </a:solidFill>
                <a:latin typeface="Times New Roman" panose="02020603050405020304" pitchFamily="18" charset="0"/>
                <a:cs typeface="Times New Roman" panose="02020603050405020304" pitchFamily="18" charset="0"/>
              </a:rPr>
              <a:t>Increase the vertical drop by adding a run to a point 150 feet lower down but requiring the installation of an additional chair lift to bring skiers back up, without additional snow making coverage</a:t>
            </a:r>
          </a:p>
          <a:p>
            <a:pPr marL="514350" indent="-514350" fontAlgn="base">
              <a:buFont typeface="+mj-lt"/>
              <a:buAutoNum type="romanUcPeriod"/>
            </a:pPr>
            <a:r>
              <a:rPr lang="en-US" dirty="0">
                <a:solidFill>
                  <a:schemeClr val="bg1"/>
                </a:solidFill>
                <a:latin typeface="Times New Roman" panose="02020603050405020304" pitchFamily="18" charset="0"/>
                <a:cs typeface="Times New Roman" panose="02020603050405020304" pitchFamily="18" charset="0"/>
              </a:rPr>
              <a:t>Same as number 2, but adding 2 acres of snow making cover</a:t>
            </a:r>
          </a:p>
          <a:p>
            <a:pPr marL="514350" indent="-514350" fontAlgn="base">
              <a:buFont typeface="+mj-lt"/>
              <a:buAutoNum type="romanUcPeriod"/>
            </a:pPr>
            <a:r>
              <a:rPr lang="en-US" dirty="0">
                <a:solidFill>
                  <a:schemeClr val="bg1"/>
                </a:solidFill>
                <a:latin typeface="Times New Roman" panose="02020603050405020304" pitchFamily="18" charset="0"/>
                <a:cs typeface="Times New Roman" panose="02020603050405020304" pitchFamily="18" charset="0"/>
              </a:rPr>
              <a:t>Increase the longest run by 0.2 mile to boast 3.5 miles length, requiring an additional snow making coverage of 4 acres</a:t>
            </a:r>
          </a:p>
          <a:p>
            <a:pPr marL="514350" indent="-514350">
              <a:buFont typeface="+mj-lt"/>
              <a:buAutoNum type="romanUcPeriod"/>
            </a:pP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72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B6A01B7-08E7-4B10-8AEF-33EA1CB15614}"/>
              </a:ext>
            </a:extLst>
          </p:cNvPr>
          <p:cNvSpPr>
            <a:spLocks noGrp="1"/>
          </p:cNvSpPr>
          <p:nvPr>
            <p:ph type="body" idx="1"/>
          </p:nvPr>
        </p:nvSpPr>
        <p:spPr>
          <a:xfrm>
            <a:off x="1141411" y="1117972"/>
            <a:ext cx="4427491" cy="2410755"/>
          </a:xfrm>
        </p:spPr>
        <p:txBody>
          <a:bodyPr>
            <a:noAutofit/>
          </a:bodyPr>
          <a:lstStyle/>
          <a:p>
            <a:endParaRPr lang="en-US" sz="1200" dirty="0">
              <a:solidFill>
                <a:schemeClr val="bg1"/>
              </a:solidFill>
              <a:latin typeface="Times New Roman" panose="02020603050405020304" pitchFamily="18" charset="0"/>
              <a:cs typeface="Times New Roman" panose="02020603050405020304" pitchFamily="18" charset="0"/>
            </a:endParaRPr>
          </a:p>
          <a:p>
            <a:r>
              <a:rPr lang="en-US" sz="1600" dirty="0">
                <a:solidFill>
                  <a:schemeClr val="bg1"/>
                </a:solidFill>
                <a:latin typeface="Times New Roman" panose="02020603050405020304" pitchFamily="18" charset="0"/>
                <a:cs typeface="Times New Roman" panose="02020603050405020304" pitchFamily="18" charset="0"/>
              </a:rPr>
              <a:t>Scenario 1) Dropping Runs</a:t>
            </a:r>
          </a:p>
          <a:p>
            <a:endParaRPr lang="en-US" sz="1400"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solidFill>
                  <a:schemeClr val="bg1"/>
                </a:solidFill>
                <a:latin typeface="Times New Roman" panose="02020603050405020304" pitchFamily="18" charset="0"/>
                <a:cs typeface="Times New Roman" panose="02020603050405020304" pitchFamily="18" charset="0"/>
              </a:rPr>
              <a:t> </a:t>
            </a:r>
            <a:r>
              <a:rPr lang="en-US" sz="1400" dirty="0">
                <a:solidFill>
                  <a:schemeClr val="bg1"/>
                </a:solidFill>
                <a:latin typeface="Times New Roman" panose="02020603050405020304" pitchFamily="18" charset="0"/>
                <a:cs typeface="Times New Roman" panose="02020603050405020304" pitchFamily="18" charset="0"/>
              </a:rPr>
              <a:t>closing one run makes no difference. </a:t>
            </a:r>
          </a:p>
          <a:p>
            <a:pPr marL="171450" indent="-171450">
              <a:buFont typeface="Arial" panose="020B0604020202020204" pitchFamily="34" charset="0"/>
              <a:buChar char="•"/>
            </a:pPr>
            <a:r>
              <a:rPr lang="en-US" sz="1400" dirty="0">
                <a:solidFill>
                  <a:schemeClr val="bg1"/>
                </a:solidFill>
                <a:latin typeface="Times New Roman" panose="02020603050405020304" pitchFamily="18" charset="0"/>
                <a:cs typeface="Times New Roman" panose="02020603050405020304" pitchFamily="18" charset="0"/>
              </a:rPr>
              <a:t>Closing 2 and 3 successively reduces support for ticket price and so revenue. close down 4 or 5 as there's no further loss in ticket price.</a:t>
            </a:r>
          </a:p>
          <a:p>
            <a:pPr marL="171450" indent="-171450">
              <a:buFont typeface="Arial" panose="020B0604020202020204" pitchFamily="34" charset="0"/>
              <a:buChar char="•"/>
            </a:pPr>
            <a:r>
              <a:rPr lang="en-US" sz="1400" dirty="0">
                <a:solidFill>
                  <a:schemeClr val="bg1"/>
                </a:solidFill>
                <a:latin typeface="Times New Roman" panose="02020603050405020304" pitchFamily="18" charset="0"/>
                <a:cs typeface="Times New Roman" panose="02020603050405020304" pitchFamily="18" charset="0"/>
              </a:rPr>
              <a:t> Increasing the closures down to 6 or more leads to a large drop</a:t>
            </a:r>
          </a:p>
        </p:txBody>
      </p:sp>
      <p:pic>
        <p:nvPicPr>
          <p:cNvPr id="10" name="Content Placeholder 9">
            <a:extLst>
              <a:ext uri="{FF2B5EF4-FFF2-40B4-BE49-F238E27FC236}">
                <a16:creationId xmlns:a16="http://schemas.microsoft.com/office/drawing/2014/main" id="{18336E65-AC6D-49EC-9591-D4BD84F3D2BF}"/>
              </a:ext>
            </a:extLst>
          </p:cNvPr>
          <p:cNvPicPr>
            <a:picLocks noGrp="1" noChangeAspect="1"/>
          </p:cNvPicPr>
          <p:nvPr>
            <p:ph sz="half" idx="2"/>
          </p:nvPr>
        </p:nvPicPr>
        <p:blipFill>
          <a:blip r:embed="rId2"/>
          <a:stretch>
            <a:fillRect/>
          </a:stretch>
        </p:blipFill>
        <p:spPr>
          <a:xfrm>
            <a:off x="6169023" y="970241"/>
            <a:ext cx="4878387" cy="2558487"/>
          </a:xfrm>
          <a:prstGeom prst="rect">
            <a:avLst/>
          </a:prstGeom>
        </p:spPr>
      </p:pic>
      <p:sp>
        <p:nvSpPr>
          <p:cNvPr id="8" name="Text Placeholder 7">
            <a:extLst>
              <a:ext uri="{FF2B5EF4-FFF2-40B4-BE49-F238E27FC236}">
                <a16:creationId xmlns:a16="http://schemas.microsoft.com/office/drawing/2014/main" id="{498881F0-A364-4836-8086-75577934E113}"/>
              </a:ext>
            </a:extLst>
          </p:cNvPr>
          <p:cNvSpPr>
            <a:spLocks noGrp="1"/>
          </p:cNvSpPr>
          <p:nvPr>
            <p:ph type="body" sz="quarter" idx="3"/>
          </p:nvPr>
        </p:nvSpPr>
        <p:spPr/>
        <p:txBody>
          <a:bodyPr>
            <a:normAutofit fontScale="47500" lnSpcReduction="20000"/>
          </a:bodyPr>
          <a:lstStyle/>
          <a:p>
            <a:endParaRPr lang="en-US"/>
          </a:p>
        </p:txBody>
      </p:sp>
      <p:sp>
        <p:nvSpPr>
          <p:cNvPr id="12" name="Rectangle 11">
            <a:extLst>
              <a:ext uri="{FF2B5EF4-FFF2-40B4-BE49-F238E27FC236}">
                <a16:creationId xmlns:a16="http://schemas.microsoft.com/office/drawing/2014/main" id="{217ECB1B-F717-444F-9C1A-D37AD74B036B}"/>
              </a:ext>
            </a:extLst>
          </p:cNvPr>
          <p:cNvSpPr/>
          <p:nvPr/>
        </p:nvSpPr>
        <p:spPr>
          <a:xfrm>
            <a:off x="1143000" y="3684586"/>
            <a:ext cx="9905999" cy="2708434"/>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Scenario 2) adding a run, increasing the vertical drop by 150 feet, and installing an additional chair lift</a:t>
            </a:r>
          </a:p>
          <a:p>
            <a:pPr marL="285750" indent="-285750">
              <a:buFont typeface="Arial" panose="020B0604020202020204" pitchFamily="34" charset="0"/>
              <a:buChar char="•"/>
            </a:pPr>
            <a:r>
              <a:rPr lang="en-US" altLang="en-US" sz="1600" dirty="0">
                <a:solidFill>
                  <a:schemeClr val="bg1"/>
                </a:solidFill>
                <a:latin typeface="Times New Roman" panose="02020603050405020304" pitchFamily="18" charset="0"/>
                <a:cs typeface="Times New Roman" panose="02020603050405020304" pitchFamily="18" charset="0"/>
              </a:rPr>
              <a:t>This scenario increases support for ticket price by $1.99 </a:t>
            </a:r>
          </a:p>
          <a:p>
            <a:pPr marL="285750" indent="-285750">
              <a:buFont typeface="Arial" panose="020B0604020202020204" pitchFamily="34" charset="0"/>
              <a:buChar char="•"/>
            </a:pPr>
            <a:r>
              <a:rPr lang="en-US" altLang="en-US" sz="1600" dirty="0">
                <a:solidFill>
                  <a:schemeClr val="bg1"/>
                </a:solidFill>
                <a:latin typeface="Times New Roman" panose="02020603050405020304" pitchFamily="18" charset="0"/>
                <a:cs typeface="Times New Roman" panose="02020603050405020304" pitchFamily="18" charset="0"/>
              </a:rPr>
              <a:t>Over the season, this could be expected to amount to $3474638 </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Scenario 3) adding a run, increasing the vertical drop by 150 feet, and installing an additional chair lift but adding 2 acres of snow making</a:t>
            </a:r>
          </a:p>
          <a:p>
            <a:pPr marL="285750" indent="-285750">
              <a:buFont typeface="Arial" panose="020B0604020202020204" pitchFamily="34" charset="0"/>
              <a:buChar char="•"/>
            </a:pPr>
            <a:r>
              <a:rPr lang="en-US" altLang="en-US" sz="1600" dirty="0">
                <a:solidFill>
                  <a:schemeClr val="bg1"/>
                </a:solidFill>
                <a:latin typeface="Times New Roman" panose="02020603050405020304" pitchFamily="18" charset="0"/>
                <a:cs typeface="Times New Roman" panose="02020603050405020304" pitchFamily="18" charset="0"/>
              </a:rPr>
              <a:t>This scenario increases support for ticket price by $1.99 </a:t>
            </a:r>
          </a:p>
          <a:p>
            <a:pPr marL="285750" indent="-285750">
              <a:buFont typeface="Arial" panose="020B0604020202020204" pitchFamily="34" charset="0"/>
              <a:buChar char="•"/>
            </a:pPr>
            <a:r>
              <a:rPr lang="en-US" altLang="en-US" sz="1600" dirty="0">
                <a:solidFill>
                  <a:schemeClr val="bg1"/>
                </a:solidFill>
                <a:latin typeface="Times New Roman" panose="02020603050405020304" pitchFamily="18" charset="0"/>
                <a:cs typeface="Times New Roman" panose="02020603050405020304" pitchFamily="18" charset="0"/>
              </a:rPr>
              <a:t>Over the season, this could be expected to amount to $3474638 </a:t>
            </a:r>
          </a:p>
          <a:p>
            <a:pPr marL="285750" indent="-285750">
              <a:buFont typeface="Arial" panose="020B0604020202020204" pitchFamily="34" charset="0"/>
              <a:buChar char="•"/>
            </a:pPr>
            <a:r>
              <a:rPr lang="en-US" sz="1600" dirty="0">
                <a:solidFill>
                  <a:schemeClr val="bg1"/>
                </a:solidFill>
                <a:latin typeface="Times New Roman" panose="02020603050405020304" pitchFamily="18" charset="0"/>
                <a:cs typeface="Times New Roman" panose="02020603050405020304" pitchFamily="18" charset="0"/>
              </a:rPr>
              <a:t>Such a small increase in the snow making area makes no difference!</a:t>
            </a:r>
            <a:endParaRPr lang="en-US" altLang="en-US" sz="1600"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2532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1847</TotalTime>
  <Words>679</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Tw Cen MT</vt:lpstr>
      <vt:lpstr>Circuit</vt:lpstr>
      <vt:lpstr>Big Mountain Resort</vt:lpstr>
      <vt:lpstr>Introduction</vt:lpstr>
      <vt:lpstr>Problem Statement </vt:lpstr>
      <vt:lpstr>Big Mountain vs other resorts</vt:lpstr>
      <vt:lpstr>Features that came up as important in the modeling</vt:lpstr>
      <vt:lpstr>PowerPoint Presentation</vt:lpstr>
      <vt:lpstr>PowerPoint Presentation</vt:lpstr>
      <vt:lpstr>Strategies options </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dc:title>
  <dc:creator>Arash Ahmadi</dc:creator>
  <cp:lastModifiedBy>Arash Ahmadi</cp:lastModifiedBy>
  <cp:revision>13</cp:revision>
  <dcterms:created xsi:type="dcterms:W3CDTF">2022-07-17T00:37:20Z</dcterms:created>
  <dcterms:modified xsi:type="dcterms:W3CDTF">2022-07-18T07:25:11Z</dcterms:modified>
</cp:coreProperties>
</file>