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5" r:id="rId4"/>
    <p:sldId id="269" r:id="rId5"/>
    <p:sldId id="262" r:id="rId6"/>
    <p:sldId id="263" r:id="rId7"/>
    <p:sldId id="264" r:id="rId8"/>
    <p:sldId id="266" r:id="rId9"/>
    <p:sldId id="26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E18AA-0020-44D6-A8D3-3795D13FF0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308A-006A-4703-B0C7-BC9F0C5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308A-006A-4703-B0C7-BC9F0C59A4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308A-006A-4703-B0C7-BC9F0C59A4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69C2BD-8DEE-4811-9FF4-E9E5130B8EB2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B37-954A-4C92-A05F-F59E15A4F597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3A9-39D9-4455-A92A-1B395FA27C8E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6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7E13-4368-48D4-88E0-4AB02E42035C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2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9F84-A3AC-4E78-804C-AFFF99B57696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6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E74-9DAD-4407-8259-FE96AEDDC295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1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E343-D948-4275-9691-0343266E7F87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67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6716-4E2F-43A7-BE5D-7270D3B8132B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33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FA45-5F10-4764-8C53-6BDA6733044F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B394-BD9B-496A-8831-D850B526D3F0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E5AB-A412-4344-8C87-0CA95E2551E1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6-2A94-498D-BEAB-B202A100C890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527C-5441-4D0B-865A-107706D9DA05}" type="datetime1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5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38F6-7CC1-49B8-B6A4-F881FC26B388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6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1046-5F67-4B04-8BBE-FCADD32766C0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D1AF-200E-4DEC-838F-84E4FD1E7DC3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4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1F13-9FC8-429C-AEB1-00ABD7B2AED1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F07E79-EB0E-42DF-8406-BAC0C816CBB0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EDE283-CF8C-40C2-A8CC-4FD93A1E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4800" b="1" dirty="0">
                <a:cs typeface="B Titr" panose="00000700000000000000" pitchFamily="2" charset="-78"/>
              </a:rPr>
              <a:t>خلاصه‌سازی</a:t>
            </a:r>
            <a:r>
              <a:rPr lang="fa-IR" b="1" dirty="0">
                <a:cs typeface="B Titr" panose="00000700000000000000" pitchFamily="2" charset="-78"/>
              </a:rPr>
              <a:t> اخبار</a:t>
            </a:r>
            <a:endParaRPr lang="en-US" b="1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840481"/>
            <a:ext cx="6815669" cy="1137918"/>
          </a:xfrm>
        </p:spPr>
        <p:txBody>
          <a:bodyPr>
            <a:norm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بهار 1401</a:t>
            </a:r>
            <a:endParaRPr lang="en-US" sz="1600" dirty="0">
              <a:cs typeface="B Titr" panose="000007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80A7F-8810-5822-C631-5E3D37C5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پیاده‌سازی برنامک تحت 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4" y="2631225"/>
            <a:ext cx="4663439" cy="3515577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امکان ایجاد حساب کاربری و ورود و خروج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امکان انتخاب میان مدل‌های متفاوت آموزش داده شده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امکان آپلود فایل خبر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ذخیره خروجی‌های مدل‌ها با ثبت متن اصلی، خلاصه، شماره مدل مورد استفاده و مدت زمان پردازش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 descr="Untitl۱۱۱۱۱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10" y="2631225"/>
            <a:ext cx="4739386" cy="139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076197" y="4764023"/>
            <a:ext cx="13347375" cy="5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 r="12503"/>
          <a:stretch>
            <a:fillRect/>
          </a:stretch>
        </p:blipFill>
        <p:spPr bwMode="auto">
          <a:xfrm>
            <a:off x="1836610" y="4744061"/>
            <a:ext cx="4739386" cy="136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915194" y="5116189"/>
            <a:ext cx="760413" cy="682294"/>
            <a:chOff x="0" y="4158852"/>
            <a:chExt cx="760413" cy="682294"/>
          </a:xfrm>
        </p:grpSpPr>
        <p:sp>
          <p:nvSpPr>
            <p:cNvPr id="13" name="Rectangle 12"/>
            <p:cNvSpPr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نمایش خروجی‌ها</a:t>
              </a:r>
              <a:endParaRPr lang="en-US" sz="12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5191" y="3037192"/>
            <a:ext cx="760413" cy="1049368"/>
            <a:chOff x="0" y="3119718"/>
            <a:chExt cx="760413" cy="1049368"/>
          </a:xfrm>
        </p:grpSpPr>
        <p:sp>
          <p:nvSpPr>
            <p:cNvPr id="16" name="Up Arrow Callout 15"/>
            <p:cNvSpPr/>
            <p:nvPr/>
          </p:nvSpPr>
          <p:spPr>
            <a:xfrm rot="10800000">
              <a:off x="0" y="3119718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Up Arrow Callout 6"/>
            <p:cNvSpPr txBox="1"/>
            <p:nvPr/>
          </p:nvSpPr>
          <p:spPr>
            <a:xfrm rot="21600000">
              <a:off x="0" y="3119718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/>
                <a:t>مدل‌های پیاده‌سازی‌شده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5193" y="1978319"/>
            <a:ext cx="760413" cy="1049368"/>
            <a:chOff x="0" y="2080583"/>
            <a:chExt cx="760413" cy="1049368"/>
          </a:xfrm>
        </p:grpSpPr>
        <p:sp>
          <p:nvSpPr>
            <p:cNvPr id="19" name="Up Arrow Callout 18"/>
            <p:cNvSpPr/>
            <p:nvPr/>
          </p:nvSpPr>
          <p:spPr>
            <a:xfrm rot="10800000">
              <a:off x="0" y="2080583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Up Arrow Callout 8"/>
            <p:cNvSpPr txBox="1"/>
            <p:nvPr/>
          </p:nvSpPr>
          <p:spPr>
            <a:xfrm rot="21600000">
              <a:off x="0" y="2080583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/>
                <a:t>مجموعه دادگان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5190" y="4096065"/>
            <a:ext cx="760413" cy="1049368"/>
            <a:chOff x="0" y="1046990"/>
            <a:chExt cx="760413" cy="1049368"/>
          </a:xfrm>
          <a:solidFill>
            <a:schemeClr val="accent1">
              <a:lumMod val="50000"/>
            </a:schemeClr>
          </a:solidFill>
        </p:grpSpPr>
        <p:sp>
          <p:nvSpPr>
            <p:cNvPr id="22" name="Up Arrow Callout 21"/>
            <p:cNvSpPr/>
            <p:nvPr/>
          </p:nvSpPr>
          <p:spPr>
            <a:xfrm rot="10800000">
              <a:off x="0" y="1046990"/>
              <a:ext cx="760413" cy="104936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Up Arrow Callout 10"/>
            <p:cNvSpPr txBox="1"/>
            <p:nvPr/>
          </p:nvSpPr>
          <p:spPr>
            <a:xfrm rot="21600000">
              <a:off x="0" y="1046990"/>
              <a:ext cx="760413" cy="6818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/>
                <a:t>برنامک تحت وب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نمایش خروجی‌ها(پایان ارائه)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7" y="2492924"/>
            <a:ext cx="6888479" cy="19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6" y="4489704"/>
            <a:ext cx="6888479" cy="1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934323" y="344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96" y="3858770"/>
            <a:ext cx="3871929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7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فهرست مطالب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95400" y="2569464"/>
            <a:ext cx="4718304" cy="3493008"/>
          </a:xfrm>
        </p:spPr>
        <p:txBody>
          <a:bodyPr>
            <a:normAutofit fontScale="92500" lnSpcReduction="20000"/>
          </a:bodyPr>
          <a:lstStyle/>
          <a:p>
            <a:pPr marL="457200" indent="-457200" algn="r" rtl="1">
              <a:buFont typeface="+mj-lt"/>
              <a:buAutoNum type="arabicPeriod" startAt="2"/>
            </a:pPr>
            <a:r>
              <a:rPr lang="fa-IR" sz="2600" dirty="0">
                <a:cs typeface="B Nazanin" panose="00000400000000000000" pitchFamily="2" charset="-78"/>
              </a:rPr>
              <a:t>مدل‌های پیاده‌سازی شده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مدل‌ </a:t>
            </a:r>
            <a:r>
              <a:rPr lang="en-US" dirty="0">
                <a:cs typeface="B Nazanin" panose="00000400000000000000" pitchFamily="2" charset="-78"/>
              </a:rPr>
              <a:t>MT5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مدل </a:t>
            </a:r>
            <a:r>
              <a:rPr lang="en-US" dirty="0">
                <a:cs typeface="B Nazanin" panose="00000400000000000000" pitchFamily="2" charset="-78"/>
              </a:rPr>
              <a:t>Bert2Bert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مدل </a:t>
            </a:r>
            <a:r>
              <a:rPr lang="en-US" dirty="0">
                <a:cs typeface="B Nazanin" panose="00000400000000000000" pitchFamily="2" charset="-78"/>
              </a:rPr>
              <a:t>WikiBert2WikiBert</a:t>
            </a:r>
          </a:p>
          <a:p>
            <a:pPr marL="457200" indent="-457200" algn="r" rtl="1">
              <a:buFont typeface="+mj-lt"/>
              <a:buAutoNum type="arabicPeriod" startAt="2"/>
            </a:pPr>
            <a:r>
              <a:rPr lang="fa-IR" sz="2600" dirty="0">
                <a:cs typeface="B Nazanin" panose="00000400000000000000" pitchFamily="2" charset="-78"/>
              </a:rPr>
              <a:t>برنامک تحت وب پیاده‌سازی شده</a:t>
            </a:r>
          </a:p>
          <a:p>
            <a:pPr marL="457200" indent="-457200" algn="r" rtl="1">
              <a:buFont typeface="+mj-lt"/>
              <a:buAutoNum type="arabicPeriod" startAt="2"/>
            </a:pPr>
            <a:r>
              <a:rPr lang="fa-IR" sz="2600" dirty="0">
                <a:cs typeface="B Nazanin" panose="00000400000000000000" pitchFamily="2" charset="-78"/>
              </a:rPr>
              <a:t>نمایش خروجی‌ها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ارائه برنامک تحت وب پروژه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ارائه گیت‌هاب پروژه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ارائه داک پروژه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80670" y="2569464"/>
            <a:ext cx="4718304" cy="3584448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معرفی مجموعه دادگان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مجموعه دادگان تسنیم 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مجموعه دادگان عصر ایران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 پیش پردازش</a:t>
            </a:r>
          </a:p>
          <a:p>
            <a:pPr marL="457200" lvl="1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ü"/>
            </a:pPr>
            <a:endParaRPr lang="fa-IR" dirty="0">
              <a:cs typeface="B Nazani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83DC7-D237-877B-EBA5-C14F968D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5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مجموعه دادگان تسنیم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حاصل خزش بر روی سایت خبری تسنیم.</a:t>
            </a:r>
            <a:endParaRPr lang="en-US" sz="1800" dirty="0"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موارد خزش شده، شامل متن، تیتر، خلاصه، حوزه‌ و زمان انتشار خبر می‌شود.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حوزه‌های خبری‌ای چون؛ سیاسی، اجتماعی، ورزشی، بین‌الملل و ... را پوشش می‌دهد.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استفاده از زبان برنامه‌نویسی </a:t>
            </a:r>
            <a:r>
              <a:rPr lang="en-US" sz="1800" dirty="0">
                <a:cs typeface="B Nazanin" panose="00000400000000000000" pitchFamily="2" charset="-78"/>
              </a:rPr>
              <a:t>Python</a:t>
            </a:r>
            <a:r>
              <a:rPr lang="fa-IR" sz="1800" dirty="0">
                <a:cs typeface="B Nazanin" panose="00000400000000000000" pitchFamily="2" charset="-78"/>
              </a:rPr>
              <a:t> و کتابخانه‌ی </a:t>
            </a:r>
            <a:r>
              <a:rPr lang="en-US" sz="1800" dirty="0" err="1">
                <a:cs typeface="B Nazanin" panose="00000400000000000000" pitchFamily="2" charset="-78"/>
              </a:rPr>
              <a:t>Scrapy</a:t>
            </a:r>
            <a:r>
              <a:rPr lang="fa-IR" sz="1800" dirty="0">
                <a:cs typeface="B Nazanin" panose="00000400000000000000" pitchFamily="2" charset="-78"/>
              </a:rPr>
              <a:t> برای خزش.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شامل بیش از 67 هزار خبر.</a:t>
            </a:r>
          </a:p>
          <a:p>
            <a:pPr algn="r" rtl="1"/>
            <a:r>
              <a:rPr lang="fa-IR" sz="1800">
                <a:cs typeface="B Nazanin" panose="00000400000000000000" pitchFamily="2" charset="-78"/>
              </a:rPr>
              <a:t>برای یادگیری مدل‌ها صرفا از ستون متن و خلاصه‌ی خبر استفاده شده است.</a:t>
            </a:r>
            <a:endParaRPr lang="fa-IR" sz="1800" dirty="0">
              <a:cs typeface="B Nazanin" panose="00000400000000000000" pitchFamily="2" charset="-78"/>
            </a:endParaRPr>
          </a:p>
          <a:p>
            <a:pPr algn="r" rtl="1"/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915194" y="5116189"/>
            <a:ext cx="760413" cy="682294"/>
            <a:chOff x="0" y="4158852"/>
            <a:chExt cx="760413" cy="682294"/>
          </a:xfrm>
        </p:grpSpPr>
        <p:sp>
          <p:nvSpPr>
            <p:cNvPr id="5" name="Rectangle 4"/>
            <p:cNvSpPr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نمایش خروجی‌ها</a:t>
              </a:r>
              <a:endParaRPr lang="en-US" sz="1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5194" y="4077055"/>
            <a:ext cx="760413" cy="1049368"/>
            <a:chOff x="0" y="3119718"/>
            <a:chExt cx="760413" cy="1049368"/>
          </a:xfrm>
        </p:grpSpPr>
        <p:sp>
          <p:nvSpPr>
            <p:cNvPr id="8" name="Up Arrow Callout 7"/>
            <p:cNvSpPr/>
            <p:nvPr/>
          </p:nvSpPr>
          <p:spPr>
            <a:xfrm rot="10800000">
              <a:off x="0" y="3119718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Up Arrow Callout 6"/>
            <p:cNvSpPr txBox="1"/>
            <p:nvPr/>
          </p:nvSpPr>
          <p:spPr>
            <a:xfrm rot="21600000">
              <a:off x="0" y="3119718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برنامک تحت وب</a:t>
              </a:r>
              <a:endParaRPr lang="en-US" sz="1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5194" y="3037920"/>
            <a:ext cx="760413" cy="1049368"/>
            <a:chOff x="0" y="2080583"/>
            <a:chExt cx="760413" cy="1049368"/>
          </a:xfrm>
        </p:grpSpPr>
        <p:sp>
          <p:nvSpPr>
            <p:cNvPr id="11" name="Up Arrow Callout 10"/>
            <p:cNvSpPr/>
            <p:nvPr/>
          </p:nvSpPr>
          <p:spPr>
            <a:xfrm rot="10800000">
              <a:off x="0" y="2080583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Up Arrow Callout 8"/>
            <p:cNvSpPr txBox="1"/>
            <p:nvPr/>
          </p:nvSpPr>
          <p:spPr>
            <a:xfrm rot="21600000">
              <a:off x="0" y="2080583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مدل‌های پیاده‌سازی‌شده</a:t>
              </a:r>
              <a:endParaRPr lang="en-US" sz="12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5194" y="2004327"/>
            <a:ext cx="760413" cy="1049368"/>
            <a:chOff x="0" y="1046990"/>
            <a:chExt cx="760413" cy="1049368"/>
          </a:xfrm>
          <a:solidFill>
            <a:schemeClr val="accent1">
              <a:lumMod val="50000"/>
            </a:schemeClr>
          </a:solidFill>
        </p:grpSpPr>
        <p:sp>
          <p:nvSpPr>
            <p:cNvPr id="14" name="Up Arrow Callout 13"/>
            <p:cNvSpPr/>
            <p:nvPr/>
          </p:nvSpPr>
          <p:spPr>
            <a:xfrm rot="10800000">
              <a:off x="0" y="1046990"/>
              <a:ext cx="760413" cy="104936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Up Arrow Callout 10"/>
            <p:cNvSpPr txBox="1"/>
            <p:nvPr/>
          </p:nvSpPr>
          <p:spPr>
            <a:xfrm rot="21600000">
              <a:off x="0" y="1046990"/>
              <a:ext cx="760413" cy="6818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مجموعه دادگان</a:t>
              </a:r>
              <a:endParaRPr lang="en-US" sz="1200" kern="1200" dirty="0"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65DA698-20C4-35DE-7F21-3004AEDA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47802" y="1134532"/>
            <a:ext cx="9601196" cy="1303867"/>
          </a:xfrm>
        </p:spPr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مجموعه دادگان عصر ایران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8007" y="2709332"/>
            <a:ext cx="9220990" cy="3318936"/>
          </a:xfrm>
        </p:spPr>
        <p:txBody>
          <a:bodyPr/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استفاده از کتابخانه </a:t>
            </a:r>
            <a:r>
              <a:rPr lang="en-US" sz="1800" dirty="0">
                <a:cs typeface="B Nazanin" panose="00000400000000000000" pitchFamily="2" charset="-78"/>
              </a:rPr>
              <a:t>Scrappy</a:t>
            </a:r>
            <a:r>
              <a:rPr lang="fa-IR" sz="1800" dirty="0">
                <a:cs typeface="B Nazanin" panose="00000400000000000000" pitchFamily="2" charset="-78"/>
              </a:rPr>
              <a:t> جهت انجام عملیات خزش به صورت چند نخی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استفاده از صفحه آرشیو سایت خبرگزاری </a:t>
            </a:r>
            <a:r>
              <a:rPr lang="fa-IR" sz="1800" dirty="0" smtClean="0">
                <a:cs typeface="B Nazanin" panose="00000400000000000000" pitchFamily="2" charset="-78"/>
              </a:rPr>
              <a:t>عصر ایران جهت </a:t>
            </a:r>
            <a:r>
              <a:rPr lang="fa-IR" sz="1800" dirty="0">
                <a:cs typeface="B Nazanin" panose="00000400000000000000" pitchFamily="2" charset="-78"/>
              </a:rPr>
              <a:t>خزش اخبار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شامل انواع مختلف خبر از جمله اخبار اجتماعی، اقتصادی و فرهنگی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ذخیره 150،000 رکورد خبر و خلاصه و انتشار کد خزش جهت استخراج اخبار به روزتر و یا ایجاد مجموعه دادگان بزرگتر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انجام پیش‌پردازش(در ادامه توضیح داده می‌شود) برروی مجموعه داده و خلاصه‌سازی خبر با استفاده از قسمت خبر و خلاصه ایجاد شده.</a:t>
            </a:r>
          </a:p>
          <a:p>
            <a:pPr algn="r" rtl="1"/>
            <a:endParaRPr lang="fa-IR" sz="1800" dirty="0">
              <a:cs typeface="B Nazanin" panose="00000400000000000000" pitchFamily="2" charset="-78"/>
            </a:endParaRPr>
          </a:p>
          <a:p>
            <a:pPr algn="r" rtl="1"/>
            <a:endParaRPr lang="fa-IR" sz="1800" dirty="0">
              <a:cs typeface="B Nazanin" panose="00000400000000000000" pitchFamily="2" charset="-78"/>
            </a:endParaRPr>
          </a:p>
          <a:p>
            <a:pPr algn="r" rtl="1"/>
            <a:endParaRPr lang="fa-IR" dirty="0"/>
          </a:p>
        </p:txBody>
      </p:sp>
      <p:grpSp>
        <p:nvGrpSpPr>
          <p:cNvPr id="7" name="Group 6"/>
          <p:cNvGrpSpPr/>
          <p:nvPr/>
        </p:nvGrpSpPr>
        <p:grpSpPr>
          <a:xfrm>
            <a:off x="1067594" y="5268589"/>
            <a:ext cx="760413" cy="682294"/>
            <a:chOff x="0" y="4158852"/>
            <a:chExt cx="760413" cy="682294"/>
          </a:xfrm>
        </p:grpSpPr>
        <p:sp>
          <p:nvSpPr>
            <p:cNvPr id="8" name="Rectangle 7"/>
            <p:cNvSpPr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نمایش خروجی‌ها</a:t>
              </a:r>
              <a:endParaRPr lang="en-US" sz="1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7594" y="4229455"/>
            <a:ext cx="760413" cy="1049368"/>
            <a:chOff x="0" y="3119718"/>
            <a:chExt cx="760413" cy="1049368"/>
          </a:xfrm>
        </p:grpSpPr>
        <p:sp>
          <p:nvSpPr>
            <p:cNvPr id="11" name="Up Arrow Callout 10"/>
            <p:cNvSpPr/>
            <p:nvPr/>
          </p:nvSpPr>
          <p:spPr>
            <a:xfrm rot="10800000">
              <a:off x="0" y="3119718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Up Arrow Callout 6"/>
            <p:cNvSpPr txBox="1"/>
            <p:nvPr/>
          </p:nvSpPr>
          <p:spPr>
            <a:xfrm rot="21600000">
              <a:off x="0" y="3119718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برنامک تحت وب</a:t>
              </a:r>
              <a:endParaRPr lang="en-US" sz="12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67594" y="3190320"/>
            <a:ext cx="760413" cy="1049368"/>
            <a:chOff x="0" y="2080583"/>
            <a:chExt cx="760413" cy="1049368"/>
          </a:xfrm>
        </p:grpSpPr>
        <p:sp>
          <p:nvSpPr>
            <p:cNvPr id="14" name="Up Arrow Callout 13"/>
            <p:cNvSpPr/>
            <p:nvPr/>
          </p:nvSpPr>
          <p:spPr>
            <a:xfrm rot="10800000">
              <a:off x="0" y="2080583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Up Arrow Callout 8"/>
            <p:cNvSpPr txBox="1"/>
            <p:nvPr/>
          </p:nvSpPr>
          <p:spPr>
            <a:xfrm rot="21600000">
              <a:off x="0" y="2080583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مدل‌های پیاده‌سازی‌شده</a:t>
              </a:r>
              <a:endParaRPr lang="en-US" sz="12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67594" y="2156727"/>
            <a:ext cx="760413" cy="1049368"/>
            <a:chOff x="0" y="1046990"/>
            <a:chExt cx="760413" cy="1049368"/>
          </a:xfrm>
          <a:solidFill>
            <a:schemeClr val="accent1">
              <a:lumMod val="50000"/>
            </a:schemeClr>
          </a:solidFill>
        </p:grpSpPr>
        <p:sp>
          <p:nvSpPr>
            <p:cNvPr id="17" name="Up Arrow Callout 16"/>
            <p:cNvSpPr/>
            <p:nvPr/>
          </p:nvSpPr>
          <p:spPr>
            <a:xfrm rot="10800000">
              <a:off x="0" y="1046990"/>
              <a:ext cx="760413" cy="104936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Up Arrow Callout 10"/>
            <p:cNvSpPr txBox="1"/>
            <p:nvPr/>
          </p:nvSpPr>
          <p:spPr>
            <a:xfrm rot="21600000">
              <a:off x="0" y="1046990"/>
              <a:ext cx="760413" cy="6818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مجموعه دادگان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83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>
                <a:cs typeface="B Nazanin" panose="00000400000000000000" pitchFamily="2" charset="-78"/>
              </a:rPr>
              <a:t>پیش‌پردازش دادگان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815" y="2556932"/>
            <a:ext cx="8856781" cy="3606036"/>
          </a:xfrm>
        </p:spPr>
        <p:txBody>
          <a:bodyPr>
            <a:normAutofit/>
          </a:bodyPr>
          <a:lstStyle/>
          <a:p>
            <a:pPr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دادگان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BBC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، تبیان و </a:t>
            </a:r>
            <a:r>
              <a:rPr lang="en-US" sz="1800" dirty="0" err="1">
                <a:solidFill>
                  <a:schemeClr val="tx1"/>
                </a:solidFill>
                <a:cs typeface="B Nazanin" panose="00000400000000000000" pitchFamily="2" charset="-78"/>
              </a:rPr>
              <a:t>pn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-summary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علاوه بر تسنیم و عصر ایران</a:t>
            </a:r>
          </a:p>
          <a:p>
            <a:pPr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یکسان‎‌سازی حروف عربی و فارسی و جایگزینی حروف عربی با فارسی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مانند :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B Roya" panose="00000400000000000000" pitchFamily="2" charset="-78"/>
              </a:rPr>
              <a:t>"</a:t>
            </a:r>
            <a:r>
              <a:rPr lang="fa-IR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B Nazanin" panose="00000400000000000000" pitchFamily="2" charset="-78"/>
              </a:rPr>
              <a:t>ي</a:t>
            </a:r>
            <a:r>
              <a:rPr lang="fa-IR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B Roya" panose="00000400000000000000" pitchFamily="2" charset="-78"/>
              </a:rPr>
              <a:t>"  و  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B Roya" panose="00000400000000000000" pitchFamily="2" charset="-78"/>
              </a:rPr>
              <a:t>"</a:t>
            </a:r>
            <a:r>
              <a:rPr lang="fa-IR" sz="1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ي</a:t>
            </a:r>
            <a:r>
              <a:rPr lang="fa-IR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B Roya" panose="00000400000000000000" pitchFamily="2" charset="-78"/>
              </a:rPr>
              <a:t>"</a:t>
            </a:r>
            <a:endParaRPr lang="fa-IR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solidFill>
                  <a:schemeClr val="tx1"/>
                </a:solidFill>
                <a:latin typeface="Courier New" panose="02070309020205020404" pitchFamily="49" charset="0"/>
                <a:cs typeface="B Nazanin" panose="00000400000000000000" pitchFamily="2" charset="-78"/>
              </a:rPr>
              <a:t>حذف کاراکترهای خاص که تاثیری در پردازش ندارند. مانند: </a:t>
            </a:r>
            <a:r>
              <a:rPr lang="en-US" sz="1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B Nazanin" panose="00000400000000000000" pitchFamily="2" charset="-78"/>
              </a:rPr>
              <a:t>\xa0</a:t>
            </a:r>
            <a:endParaRPr lang="fa-IR" sz="1800" dirty="0">
              <a:solidFill>
                <a:schemeClr val="tx1"/>
              </a:solidFill>
              <a:latin typeface="Courier New" panose="02070309020205020404" pitchFamily="49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solidFill>
                  <a:schemeClr val="tx1"/>
                </a:solidFill>
                <a:latin typeface="Courier New" panose="02070309020205020404" pitchFamily="49" charset="0"/>
                <a:cs typeface="B Nazanin" panose="00000400000000000000" pitchFamily="2" charset="-78"/>
              </a:rPr>
              <a:t>حذف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B Nazanin" panose="00000400000000000000" pitchFamily="2" charset="-78"/>
              </a:rPr>
              <a:t>space</a:t>
            </a:r>
            <a:r>
              <a:rPr lang="fa-IR" sz="1800" dirty="0">
                <a:solidFill>
                  <a:schemeClr val="tx1"/>
                </a:solidFill>
                <a:latin typeface="Courier New" panose="02070309020205020404" pitchFamily="49" charset="0"/>
                <a:cs typeface="B Nazanin" panose="00000400000000000000" pitchFamily="2" charset="-78"/>
              </a:rPr>
              <a:t> اضافه در متن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نرمالسازی داده با استفاده از کتابخانه هضم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solidFill>
                  <a:schemeClr val="tx1"/>
                </a:solidFill>
                <a:latin typeface="Courier New" panose="02070309020205020404" pitchFamily="49" charset="0"/>
                <a:cs typeface="B Nazanin" panose="00000400000000000000" pitchFamily="2" charset="-78"/>
              </a:rPr>
              <a:t>محاسبه 90 درصد طول اخبار و خلاصه آن‌‌ها و حذف اخبار خیلی بلند و خلاصه ‌های خیلی کوتاه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بررسی کوتاهتر بودن خلاصه نسبت به خبر 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محاسبه تعداد توکن‌های خبر و خلاصه و در نظر گرفتن دو ستون در دادگان برای آن‌ها</a:t>
            </a:r>
          </a:p>
          <a:p>
            <a:pPr algn="r" rtl="1"/>
            <a:endParaRPr lang="en-US" sz="1800" dirty="0">
              <a:cs typeface="B Nazanin" panose="00000400000000000000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15194" y="5116189"/>
            <a:ext cx="760413" cy="682294"/>
            <a:chOff x="0" y="4158852"/>
            <a:chExt cx="760413" cy="682294"/>
          </a:xfrm>
        </p:grpSpPr>
        <p:sp>
          <p:nvSpPr>
            <p:cNvPr id="5" name="Rectangle 4"/>
            <p:cNvSpPr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نمایش خروجی‌ها</a:t>
              </a:r>
              <a:endParaRPr lang="en-US" sz="1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5194" y="4077055"/>
            <a:ext cx="760413" cy="1049368"/>
            <a:chOff x="0" y="3119718"/>
            <a:chExt cx="760413" cy="1049368"/>
          </a:xfrm>
        </p:grpSpPr>
        <p:sp>
          <p:nvSpPr>
            <p:cNvPr id="8" name="Up Arrow Callout 7"/>
            <p:cNvSpPr/>
            <p:nvPr/>
          </p:nvSpPr>
          <p:spPr>
            <a:xfrm rot="10800000">
              <a:off x="0" y="3119718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Up Arrow Callout 6"/>
            <p:cNvSpPr txBox="1"/>
            <p:nvPr/>
          </p:nvSpPr>
          <p:spPr>
            <a:xfrm rot="21600000">
              <a:off x="0" y="3119718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برنامک تحت وب</a:t>
              </a:r>
              <a:endParaRPr lang="en-US" sz="1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5194" y="3037920"/>
            <a:ext cx="760413" cy="1049368"/>
            <a:chOff x="0" y="2080583"/>
            <a:chExt cx="760413" cy="1049368"/>
          </a:xfrm>
        </p:grpSpPr>
        <p:sp>
          <p:nvSpPr>
            <p:cNvPr id="11" name="Up Arrow Callout 10"/>
            <p:cNvSpPr/>
            <p:nvPr/>
          </p:nvSpPr>
          <p:spPr>
            <a:xfrm rot="10800000">
              <a:off x="0" y="2080583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Up Arrow Callout 8"/>
            <p:cNvSpPr txBox="1"/>
            <p:nvPr/>
          </p:nvSpPr>
          <p:spPr>
            <a:xfrm rot="21600000">
              <a:off x="0" y="2080583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مدل‌های پیاده‌سازی‌شده</a:t>
              </a:r>
              <a:endParaRPr lang="en-US" sz="12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5194" y="2004327"/>
            <a:ext cx="760413" cy="1049368"/>
            <a:chOff x="0" y="1046990"/>
            <a:chExt cx="760413" cy="1049368"/>
          </a:xfrm>
          <a:solidFill>
            <a:schemeClr val="accent1">
              <a:lumMod val="50000"/>
            </a:schemeClr>
          </a:solidFill>
        </p:grpSpPr>
        <p:sp>
          <p:nvSpPr>
            <p:cNvPr id="14" name="Up Arrow Callout 13"/>
            <p:cNvSpPr/>
            <p:nvPr/>
          </p:nvSpPr>
          <p:spPr>
            <a:xfrm rot="10800000">
              <a:off x="0" y="1046990"/>
              <a:ext cx="760413" cy="104936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Up Arrow Callout 10"/>
            <p:cNvSpPr txBox="1"/>
            <p:nvPr/>
          </p:nvSpPr>
          <p:spPr>
            <a:xfrm rot="21600000">
              <a:off x="0" y="1046990"/>
              <a:ext cx="760413" cy="6818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مجموعه دادگان</a:t>
              </a:r>
              <a:endParaRPr lang="en-US" sz="1200" kern="1200" dirty="0"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40DA1FE-5E41-D339-FF87-C86F1753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3600" b="1" dirty="0">
                <a:cs typeface="B Nazanin" panose="00000400000000000000" pitchFamily="2" charset="-78"/>
              </a:rPr>
              <a:t>نمونه‌ای از نمودار رسم شده برای دادگان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15194" y="5116189"/>
            <a:ext cx="760413" cy="682294"/>
            <a:chOff x="0" y="4158852"/>
            <a:chExt cx="760413" cy="682294"/>
          </a:xfrm>
        </p:grpSpPr>
        <p:sp>
          <p:nvSpPr>
            <p:cNvPr id="5" name="Rectangle 4"/>
            <p:cNvSpPr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نمایش خروجی‌ها</a:t>
              </a:r>
              <a:endParaRPr lang="en-US" sz="1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5194" y="4077055"/>
            <a:ext cx="760413" cy="1049368"/>
            <a:chOff x="0" y="3119718"/>
            <a:chExt cx="760413" cy="1049368"/>
          </a:xfrm>
        </p:grpSpPr>
        <p:sp>
          <p:nvSpPr>
            <p:cNvPr id="8" name="Up Arrow Callout 7"/>
            <p:cNvSpPr/>
            <p:nvPr/>
          </p:nvSpPr>
          <p:spPr>
            <a:xfrm rot="10800000">
              <a:off x="0" y="3119718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Up Arrow Callout 6"/>
            <p:cNvSpPr txBox="1"/>
            <p:nvPr/>
          </p:nvSpPr>
          <p:spPr>
            <a:xfrm rot="21600000">
              <a:off x="0" y="3119718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برنامک تحت وب</a:t>
              </a:r>
              <a:endParaRPr lang="en-US" sz="1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5194" y="3037920"/>
            <a:ext cx="760413" cy="1049368"/>
            <a:chOff x="0" y="2080583"/>
            <a:chExt cx="760413" cy="1049368"/>
          </a:xfrm>
        </p:grpSpPr>
        <p:sp>
          <p:nvSpPr>
            <p:cNvPr id="11" name="Up Arrow Callout 10"/>
            <p:cNvSpPr/>
            <p:nvPr/>
          </p:nvSpPr>
          <p:spPr>
            <a:xfrm rot="10800000">
              <a:off x="0" y="2080583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Up Arrow Callout 8"/>
            <p:cNvSpPr txBox="1"/>
            <p:nvPr/>
          </p:nvSpPr>
          <p:spPr>
            <a:xfrm rot="21600000">
              <a:off x="0" y="2080583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مدل‌های پیاده‌سازی‌شده</a:t>
              </a:r>
              <a:endParaRPr lang="en-US" sz="12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5194" y="2004327"/>
            <a:ext cx="760413" cy="1049368"/>
            <a:chOff x="0" y="1046990"/>
            <a:chExt cx="760413" cy="1049368"/>
          </a:xfrm>
          <a:solidFill>
            <a:schemeClr val="accent1">
              <a:lumMod val="50000"/>
            </a:schemeClr>
          </a:solidFill>
        </p:grpSpPr>
        <p:sp>
          <p:nvSpPr>
            <p:cNvPr id="14" name="Up Arrow Callout 13"/>
            <p:cNvSpPr/>
            <p:nvPr/>
          </p:nvSpPr>
          <p:spPr>
            <a:xfrm rot="10800000">
              <a:off x="0" y="1046990"/>
              <a:ext cx="760413" cy="104936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Up Arrow Callout 10"/>
            <p:cNvSpPr txBox="1"/>
            <p:nvPr/>
          </p:nvSpPr>
          <p:spPr>
            <a:xfrm rot="21600000">
              <a:off x="0" y="1046990"/>
              <a:ext cx="760413" cy="6818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مجموعه دادگان</a:t>
              </a:r>
              <a:endParaRPr lang="en-US" sz="1200" kern="1200" dirty="0"/>
            </a:p>
          </p:txBody>
        </p:sp>
      </p:grpSp>
      <p:pic>
        <p:nvPicPr>
          <p:cNvPr id="1026" name="Picture 1">
            <a:extLst>
              <a:ext uri="{FF2B5EF4-FFF2-40B4-BE49-F238E27FC236}">
                <a16:creationId xmlns:a16="http://schemas.microsoft.com/office/drawing/2014/main" id="{EABE52F8-2F30-D63E-0643-CFABFF96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718" y="2529011"/>
            <a:ext cx="5978768" cy="363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047ED7-A324-16EC-B70D-DFCF3F0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3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>
                <a:cs typeface="B Nazanin" panose="00000400000000000000" pitchFamily="2" charset="-78"/>
              </a:rPr>
              <a:t>مدل </a:t>
            </a:r>
            <a:r>
              <a:rPr lang="en-US" sz="4000" b="1" dirty="0">
                <a:cs typeface="B Nazanin" panose="00000400000000000000" pitchFamily="2" charset="-78"/>
              </a:rPr>
              <a:t>mt5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983" y="2556932"/>
            <a:ext cx="8738613" cy="3318936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استفاده از وزن‌های مدل</a:t>
            </a:r>
            <a:r>
              <a:rPr lang="en-US" sz="2000" dirty="0">
                <a:cs typeface="B Nazanin" panose="00000400000000000000" pitchFamily="2" charset="-78"/>
              </a:rPr>
              <a:t>  mt5-small 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مبتنی بر رمزگذار- رمز گشا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استفاده از دادگان تسنیم، </a:t>
            </a:r>
            <a:r>
              <a:rPr lang="en-US" sz="2000" dirty="0">
                <a:cs typeface="B Nazanin" panose="00000400000000000000" pitchFamily="2" charset="-78"/>
              </a:rPr>
              <a:t>pn-sumary</a:t>
            </a:r>
            <a:r>
              <a:rPr lang="fa-IR" sz="2000" dirty="0">
                <a:cs typeface="B Nazanin" panose="00000400000000000000" pitchFamily="2" charset="-78"/>
              </a:rPr>
              <a:t> و</a:t>
            </a:r>
            <a:r>
              <a:rPr lang="en-US" sz="2000" dirty="0">
                <a:cs typeface="B Nazanin" panose="00000400000000000000" pitchFamily="2" charset="-78"/>
              </a:rPr>
              <a:t> BBC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5194" y="5116189"/>
            <a:ext cx="760413" cy="682294"/>
            <a:chOff x="0" y="4158852"/>
            <a:chExt cx="760413" cy="682294"/>
          </a:xfrm>
        </p:grpSpPr>
        <p:sp>
          <p:nvSpPr>
            <p:cNvPr id="5" name="Rectangle 4"/>
            <p:cNvSpPr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نمایش خروجی‌ها</a:t>
              </a:r>
              <a:endParaRPr lang="en-US" sz="1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5194" y="4077055"/>
            <a:ext cx="760413" cy="1049368"/>
            <a:chOff x="0" y="3119718"/>
            <a:chExt cx="760413" cy="1049368"/>
          </a:xfrm>
        </p:grpSpPr>
        <p:sp>
          <p:nvSpPr>
            <p:cNvPr id="8" name="Up Arrow Callout 7"/>
            <p:cNvSpPr/>
            <p:nvPr/>
          </p:nvSpPr>
          <p:spPr>
            <a:xfrm rot="10800000">
              <a:off x="0" y="3119718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Up Arrow Callout 6"/>
            <p:cNvSpPr txBox="1"/>
            <p:nvPr/>
          </p:nvSpPr>
          <p:spPr>
            <a:xfrm rot="21600000">
              <a:off x="0" y="3119718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برنامک تحت وب</a:t>
              </a:r>
              <a:endParaRPr lang="en-US" sz="1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5193" y="1978319"/>
            <a:ext cx="760413" cy="1049368"/>
            <a:chOff x="0" y="2080583"/>
            <a:chExt cx="760413" cy="1049368"/>
          </a:xfrm>
        </p:grpSpPr>
        <p:sp>
          <p:nvSpPr>
            <p:cNvPr id="11" name="Up Arrow Callout 10"/>
            <p:cNvSpPr/>
            <p:nvPr/>
          </p:nvSpPr>
          <p:spPr>
            <a:xfrm rot="10800000">
              <a:off x="0" y="2080583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Up Arrow Callout 8"/>
            <p:cNvSpPr txBox="1"/>
            <p:nvPr/>
          </p:nvSpPr>
          <p:spPr>
            <a:xfrm rot="21600000">
              <a:off x="0" y="2080583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/>
                <a:t>مجموعه دادگان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5194" y="3027687"/>
            <a:ext cx="760413" cy="1049368"/>
            <a:chOff x="0" y="1046990"/>
            <a:chExt cx="760413" cy="1049368"/>
          </a:xfrm>
          <a:solidFill>
            <a:schemeClr val="accent1">
              <a:lumMod val="50000"/>
            </a:schemeClr>
          </a:solidFill>
        </p:grpSpPr>
        <p:sp>
          <p:nvSpPr>
            <p:cNvPr id="14" name="Up Arrow Callout 13"/>
            <p:cNvSpPr/>
            <p:nvPr/>
          </p:nvSpPr>
          <p:spPr>
            <a:xfrm rot="10800000">
              <a:off x="0" y="1046990"/>
              <a:ext cx="760413" cy="104936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Up Arrow Callout 10"/>
            <p:cNvSpPr txBox="1"/>
            <p:nvPr/>
          </p:nvSpPr>
          <p:spPr>
            <a:xfrm rot="21600000">
              <a:off x="0" y="1046990"/>
              <a:ext cx="760413" cy="6818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/>
                <a:t>مدل‌های پیاده‌سازی‌شده</a:t>
              </a:r>
              <a:endParaRPr lang="en-US" sz="1200" dirty="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68989"/>
              </p:ext>
            </p:extLst>
          </p:nvPr>
        </p:nvGraphicFramePr>
        <p:xfrm>
          <a:off x="2276856" y="4298633"/>
          <a:ext cx="3570859" cy="17558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92594">
                  <a:extLst>
                    <a:ext uri="{9D8B030D-6E8A-4147-A177-3AD203B41FA5}">
                      <a16:colId xmlns:a16="http://schemas.microsoft.com/office/drawing/2014/main" val="924063137"/>
                    </a:ext>
                  </a:extLst>
                </a:gridCol>
                <a:gridCol w="783457">
                  <a:extLst>
                    <a:ext uri="{9D8B030D-6E8A-4147-A177-3AD203B41FA5}">
                      <a16:colId xmlns:a16="http://schemas.microsoft.com/office/drawing/2014/main" val="2502028258"/>
                    </a:ext>
                  </a:extLst>
                </a:gridCol>
                <a:gridCol w="822287">
                  <a:extLst>
                    <a:ext uri="{9D8B030D-6E8A-4147-A177-3AD203B41FA5}">
                      <a16:colId xmlns:a16="http://schemas.microsoft.com/office/drawing/2014/main" val="748419775"/>
                    </a:ext>
                  </a:extLst>
                </a:gridCol>
                <a:gridCol w="1172521">
                  <a:extLst>
                    <a:ext uri="{9D8B030D-6E8A-4147-A177-3AD203B41FA5}">
                      <a16:colId xmlns:a16="http://schemas.microsoft.com/office/drawing/2014/main" val="2833532269"/>
                    </a:ext>
                  </a:extLst>
                </a:gridCol>
              </a:tblGrid>
              <a:tr h="386285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Rough-l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Rough-2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Rough-1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797999"/>
                  </a:ext>
                </a:extLst>
              </a:tr>
              <a:tr h="471151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26.27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14.64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31.61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Pn-summary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1472080"/>
                  </a:ext>
                </a:extLst>
              </a:tr>
              <a:tr h="449203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18.48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6.17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22.98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BBC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7894481"/>
                  </a:ext>
                </a:extLst>
              </a:tr>
              <a:tr h="449203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Nazanin"/>
                        </a:rPr>
                        <a:t>20.38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Nazanin"/>
                        </a:rPr>
                        <a:t>8.66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Nazanin"/>
                        </a:rPr>
                        <a:t>25.53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Nazanin"/>
                        </a:rPr>
                        <a:t>merged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632326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72767"/>
              </p:ext>
            </p:extLst>
          </p:nvPr>
        </p:nvGraphicFramePr>
        <p:xfrm>
          <a:off x="6527289" y="4770394"/>
          <a:ext cx="4646851" cy="130386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35682">
                  <a:extLst>
                    <a:ext uri="{9D8B030D-6E8A-4147-A177-3AD203B41FA5}">
                      <a16:colId xmlns:a16="http://schemas.microsoft.com/office/drawing/2014/main" val="1484661028"/>
                    </a:ext>
                  </a:extLst>
                </a:gridCol>
                <a:gridCol w="2111169">
                  <a:extLst>
                    <a:ext uri="{9D8B030D-6E8A-4147-A177-3AD203B41FA5}">
                      <a16:colId xmlns:a16="http://schemas.microsoft.com/office/drawing/2014/main" val="3062538986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پارامتر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effectLst/>
                        </a:rPr>
                        <a:t>مقدار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68266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#Beams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Nazani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007494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B Nazanin" panose="00000400000000000000" pitchFamily="2" charset="-78"/>
                        </a:rPr>
                        <a:t>Length Penalty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Nazani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991229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B Nazanin" panose="00000400000000000000" pitchFamily="2" charset="-78"/>
                        </a:rPr>
                        <a:t>Early Stopping status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Nazani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MS Mincho"/>
                          <a:cs typeface="Nazanin"/>
                        </a:rPr>
                        <a:t>ACTIVE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984028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Repetition Penalty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MS Mincho"/>
                          <a:cs typeface="Nazanin"/>
                        </a:rPr>
                        <a:t>1.0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8090199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8771F92-8A92-C151-2C83-718BD72B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8771F92-8A92-C151-2C83-718BD72B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8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/>
        </p:nvSpPr>
        <p:spPr>
          <a:xfrm>
            <a:off x="1295402" y="1051898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fa-IR" b="1" dirty="0">
                <a:cs typeface="B Nazanin" panose="00000400000000000000" pitchFamily="2" charset="-78"/>
              </a:rPr>
              <a:t>مدل </a:t>
            </a:r>
            <a:r>
              <a:rPr lang="en-US" sz="3600" b="1" dirty="0">
                <a:cs typeface="B Nazanin" panose="00000400000000000000" pitchFamily="2" charset="-78"/>
              </a:rPr>
              <a:t>BERT2BERT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6" name="Content Placeholder 2"/>
          <p:cNvSpPr>
            <a:spLocks noGrp="1"/>
          </p:cNvSpPr>
          <p:nvPr/>
        </p:nvSpPr>
        <p:spPr>
          <a:xfrm>
            <a:off x="2157983" y="2626698"/>
            <a:ext cx="873861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2000" dirty="0">
                <a:cs typeface="B Nazanin" panose="00000400000000000000" pitchFamily="2" charset="-78"/>
              </a:rPr>
              <a:t>Warm-starting</a:t>
            </a:r>
            <a:r>
              <a:rPr lang="fa-IR" sz="2000" dirty="0">
                <a:cs typeface="B Nazanin" panose="00000400000000000000" pitchFamily="2" charset="-78"/>
              </a:rPr>
              <a:t> یک مدل رمزنگار-رمزگشا 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اضافه کردن لایه </a:t>
            </a:r>
            <a:r>
              <a:rPr lang="en-US" sz="2000" dirty="0">
                <a:cs typeface="B Nazanin" panose="00000400000000000000" pitchFamily="2" charset="-78"/>
              </a:rPr>
              <a:t>cross-attention</a:t>
            </a:r>
            <a:r>
              <a:rPr lang="fa-IR" sz="2000" dirty="0">
                <a:cs typeface="B Nazanin" panose="00000400000000000000" pitchFamily="2" charset="-78"/>
              </a:rPr>
              <a:t> بین لایه </a:t>
            </a:r>
            <a:r>
              <a:rPr lang="en-US" sz="2000" dirty="0">
                <a:cs typeface="B Nazanin" panose="00000400000000000000" pitchFamily="2" charset="-78"/>
              </a:rPr>
              <a:t>self-attention</a:t>
            </a:r>
            <a:r>
              <a:rPr lang="fa-IR" sz="2000" dirty="0">
                <a:cs typeface="B Nazanin" panose="00000400000000000000" pitchFamily="2" charset="-78"/>
              </a:rPr>
              <a:t> و دو لایه </a:t>
            </a:r>
            <a:r>
              <a:rPr lang="en-US" sz="2000" dirty="0">
                <a:cs typeface="B Nazanin" panose="00000400000000000000" pitchFamily="2" charset="-78"/>
              </a:rPr>
              <a:t>feed-forward</a:t>
            </a:r>
            <a:r>
              <a:rPr lang="fa-IR" sz="2000" dirty="0">
                <a:cs typeface="B Nazanin" panose="00000400000000000000" pitchFamily="2" charset="-78"/>
              </a:rPr>
              <a:t> در هر بلاک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تبدیل لایه های دوسویه </a:t>
            </a:r>
            <a:r>
              <a:rPr lang="en-US" sz="2000" dirty="0">
                <a:cs typeface="B Nazanin" panose="00000400000000000000" pitchFamily="2" charset="-78"/>
              </a:rPr>
              <a:t>self-attention</a:t>
            </a:r>
            <a:r>
              <a:rPr lang="fa-IR" sz="2000" dirty="0">
                <a:cs typeface="B Nazanin" panose="00000400000000000000" pitchFamily="2" charset="-78"/>
              </a:rPr>
              <a:t> به لایه های یک سویه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اضافه کردن لایه مدل زبانی به بالای رمزگشا </a:t>
            </a:r>
          </a:p>
          <a:p>
            <a:pPr marL="0" indent="0" algn="r" rtl="1">
              <a:buNone/>
            </a:pPr>
            <a:r>
              <a:rPr lang="fa-IR" sz="2000" dirty="0">
                <a:cs typeface="B Nazanin" panose="00000400000000000000" pitchFamily="2" charset="-78"/>
              </a:rPr>
              <a:t>	برای ساختن توزیع احتمال شرطی  </a:t>
            </a:r>
            <a:endParaRPr lang="en-US" sz="2000" dirty="0">
              <a:cs typeface="B Nazanin" panose="00000400000000000000" pitchFamily="2" charset="-78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15194" y="5185955"/>
            <a:ext cx="760413" cy="682294"/>
            <a:chOff x="0" y="4158852"/>
            <a:chExt cx="760413" cy="682294"/>
          </a:xfrm>
        </p:grpSpPr>
        <p:sp>
          <p:nvSpPr>
            <p:cNvPr id="50" name="Rectangle 49"/>
            <p:cNvSpPr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TextBox 5"/>
            <p:cNvSpPr txBox="1"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نمایش خروجی‌ها</a:t>
              </a:r>
              <a:endParaRPr lang="en-US" sz="12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15194" y="4146821"/>
            <a:ext cx="760413" cy="1049368"/>
            <a:chOff x="0" y="3119718"/>
            <a:chExt cx="760413" cy="1049368"/>
          </a:xfrm>
        </p:grpSpPr>
        <p:sp>
          <p:nvSpPr>
            <p:cNvPr id="48" name="Up Arrow Callout 47"/>
            <p:cNvSpPr/>
            <p:nvPr/>
          </p:nvSpPr>
          <p:spPr>
            <a:xfrm rot="10800000">
              <a:off x="0" y="3119718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Up Arrow Callout 6"/>
            <p:cNvSpPr txBox="1"/>
            <p:nvPr/>
          </p:nvSpPr>
          <p:spPr>
            <a:xfrm rot="21600000">
              <a:off x="0" y="3119718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برنامک تحت وب</a:t>
              </a:r>
              <a:endParaRPr lang="en-US" sz="12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5193" y="2048085"/>
            <a:ext cx="760413" cy="1049368"/>
            <a:chOff x="0" y="2080583"/>
            <a:chExt cx="760413" cy="1049368"/>
          </a:xfrm>
        </p:grpSpPr>
        <p:sp>
          <p:nvSpPr>
            <p:cNvPr id="46" name="Up Arrow Callout 45"/>
            <p:cNvSpPr/>
            <p:nvPr/>
          </p:nvSpPr>
          <p:spPr>
            <a:xfrm rot="10800000">
              <a:off x="0" y="2080583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Up Arrow Callout 8"/>
            <p:cNvSpPr txBox="1"/>
            <p:nvPr/>
          </p:nvSpPr>
          <p:spPr>
            <a:xfrm rot="21600000">
              <a:off x="0" y="2080583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/>
                <a:t>مجموعه دادگان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15194" y="3097453"/>
            <a:ext cx="760413" cy="1049368"/>
            <a:chOff x="0" y="1046990"/>
            <a:chExt cx="760413" cy="1049368"/>
          </a:xfrm>
          <a:solidFill>
            <a:schemeClr val="accent1">
              <a:lumMod val="50000"/>
            </a:schemeClr>
          </a:solidFill>
        </p:grpSpPr>
        <p:sp>
          <p:nvSpPr>
            <p:cNvPr id="44" name="Up Arrow Callout 43"/>
            <p:cNvSpPr/>
            <p:nvPr/>
          </p:nvSpPr>
          <p:spPr>
            <a:xfrm rot="10800000">
              <a:off x="0" y="1046990"/>
              <a:ext cx="760413" cy="104936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Up Arrow Callout 10"/>
            <p:cNvSpPr txBox="1"/>
            <p:nvPr/>
          </p:nvSpPr>
          <p:spPr>
            <a:xfrm rot="21600000">
              <a:off x="0" y="1046990"/>
              <a:ext cx="760413" cy="6818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/>
                <a:t>مدل‌های پیاده‌سازی‌شده</a:t>
              </a:r>
              <a:endParaRPr lang="en-US" sz="1200" dirty="0"/>
            </a:p>
          </p:txBody>
        </p:sp>
      </p:grpSp>
      <p:sp>
        <p:nvSpPr>
          <p:cNvPr id="41" name="Slide Number Placeholder 17">
            <a:extLst>
              <a:ext uri="{FF2B5EF4-FFF2-40B4-BE49-F238E27FC236}">
                <a16:creationId xmlns:a16="http://schemas.microsoft.com/office/drawing/2014/main" id="{18771F92-8A92-C151-2C83-718BD72BF31A}"/>
              </a:ext>
            </a:extLst>
          </p:cNvPr>
          <p:cNvSpPr>
            <a:spLocks noGrp="1"/>
          </p:cNvSpPr>
          <p:nvPr/>
        </p:nvSpPr>
        <p:spPr>
          <a:xfrm>
            <a:off x="10353901" y="6038766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DE283-CF8C-40C2-A8CC-4FD93A1EB9C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606" y="4965323"/>
            <a:ext cx="3584975" cy="72052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1B38F97-8E07-D567-57D1-DC9D3750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06" y="3574551"/>
            <a:ext cx="4317563" cy="25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0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>
                <a:cs typeface="B Nazanin" panose="00000400000000000000" pitchFamily="2" charset="-78"/>
              </a:rPr>
              <a:t>مدل </a:t>
            </a:r>
            <a:r>
              <a:rPr lang="en-US" sz="4000" b="1" dirty="0">
                <a:cs typeface="B Nazanin" panose="00000400000000000000" pitchFamily="2" charset="-78"/>
              </a:rPr>
              <a:t>WikiBert2WikiBert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983" y="2556932"/>
            <a:ext cx="8738613" cy="3318936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استفاده از وزن‌های مدل زبانی برت در حالت </a:t>
            </a:r>
            <a:r>
              <a:rPr lang="en-US" sz="2000" dirty="0">
                <a:cs typeface="B Nazanin" panose="00000400000000000000" pitchFamily="2" charset="-78"/>
              </a:rPr>
              <a:t>Fine-tune</a:t>
            </a:r>
            <a:r>
              <a:rPr lang="fa-IR" sz="2000" dirty="0">
                <a:cs typeface="B Nazanin" panose="00000400000000000000" pitchFamily="2" charset="-78"/>
              </a:rPr>
              <a:t> شده برروی مجموعه دادگان ویکی‌پدیا با ساختار رمزنگار و رمزگشا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نتایج آموزش مدل برروی دادگان </a:t>
            </a:r>
            <a:r>
              <a:rPr lang="en-US" sz="2000" dirty="0">
                <a:cs typeface="B Nazanin" panose="00000400000000000000" pitchFamily="2" charset="-78"/>
              </a:rPr>
              <a:t>BBC</a:t>
            </a:r>
            <a:r>
              <a:rPr lang="fa-IR" sz="2000" dirty="0">
                <a:cs typeface="B Nazanin" panose="00000400000000000000" pitchFamily="2" charset="-78"/>
              </a:rPr>
              <a:t> و </a:t>
            </a:r>
            <a:r>
              <a:rPr lang="en-US" sz="2000" dirty="0">
                <a:cs typeface="B Nazanin" panose="00000400000000000000" pitchFamily="2" charset="-78"/>
              </a:rPr>
              <a:t>PN-Summary</a:t>
            </a:r>
            <a:r>
              <a:rPr lang="fa-IR" sz="2000" dirty="0">
                <a:cs typeface="B Nazanin" panose="00000400000000000000" pitchFamily="2" charset="-78"/>
              </a:rPr>
              <a:t>:</a:t>
            </a:r>
          </a:p>
          <a:p>
            <a:pPr marL="0" indent="0" algn="r" rtl="1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5194" y="5116189"/>
            <a:ext cx="760413" cy="682294"/>
            <a:chOff x="0" y="4158852"/>
            <a:chExt cx="760413" cy="682294"/>
          </a:xfrm>
        </p:grpSpPr>
        <p:sp>
          <p:nvSpPr>
            <p:cNvPr id="5" name="Rectangle 4"/>
            <p:cNvSpPr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0" y="4158852"/>
              <a:ext cx="760413" cy="682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نمایش خروجی‌ها</a:t>
              </a:r>
              <a:endParaRPr lang="en-US" sz="1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5194" y="4077055"/>
            <a:ext cx="760413" cy="1049368"/>
            <a:chOff x="0" y="3119718"/>
            <a:chExt cx="760413" cy="1049368"/>
          </a:xfrm>
        </p:grpSpPr>
        <p:sp>
          <p:nvSpPr>
            <p:cNvPr id="8" name="Up Arrow Callout 7"/>
            <p:cNvSpPr/>
            <p:nvPr/>
          </p:nvSpPr>
          <p:spPr>
            <a:xfrm rot="10800000">
              <a:off x="0" y="3119718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Up Arrow Callout 6"/>
            <p:cNvSpPr txBox="1"/>
            <p:nvPr/>
          </p:nvSpPr>
          <p:spPr>
            <a:xfrm rot="21600000">
              <a:off x="0" y="3119718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/>
                <a:t>برنامک تحت وب</a:t>
              </a:r>
              <a:endParaRPr lang="en-US" sz="1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5193" y="1978319"/>
            <a:ext cx="760413" cy="1049368"/>
            <a:chOff x="0" y="2080583"/>
            <a:chExt cx="760413" cy="1049368"/>
          </a:xfrm>
        </p:grpSpPr>
        <p:sp>
          <p:nvSpPr>
            <p:cNvPr id="11" name="Up Arrow Callout 10"/>
            <p:cNvSpPr/>
            <p:nvPr/>
          </p:nvSpPr>
          <p:spPr>
            <a:xfrm rot="10800000">
              <a:off x="0" y="2080583"/>
              <a:ext cx="760413" cy="1049368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Up Arrow Callout 8"/>
            <p:cNvSpPr txBox="1"/>
            <p:nvPr/>
          </p:nvSpPr>
          <p:spPr>
            <a:xfrm rot="21600000">
              <a:off x="0" y="2080583"/>
              <a:ext cx="760413" cy="68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/>
                <a:t>مجموعه دادگان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5194" y="3027687"/>
            <a:ext cx="760413" cy="1049368"/>
            <a:chOff x="0" y="1046990"/>
            <a:chExt cx="760413" cy="1049368"/>
          </a:xfrm>
          <a:solidFill>
            <a:schemeClr val="accent1">
              <a:lumMod val="50000"/>
            </a:schemeClr>
          </a:solidFill>
        </p:grpSpPr>
        <p:sp>
          <p:nvSpPr>
            <p:cNvPr id="14" name="Up Arrow Callout 13"/>
            <p:cNvSpPr/>
            <p:nvPr/>
          </p:nvSpPr>
          <p:spPr>
            <a:xfrm rot="10800000">
              <a:off x="0" y="1046990"/>
              <a:ext cx="760413" cy="104936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Up Arrow Callout 10"/>
            <p:cNvSpPr txBox="1"/>
            <p:nvPr/>
          </p:nvSpPr>
          <p:spPr>
            <a:xfrm rot="21600000">
              <a:off x="0" y="1046990"/>
              <a:ext cx="760413" cy="6818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/>
                <a:t>مدل‌های پیاده‌سازی‌شده</a:t>
              </a:r>
              <a:endParaRPr lang="en-US" sz="1200" dirty="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80975"/>
              </p:ext>
            </p:extLst>
          </p:nvPr>
        </p:nvGraphicFramePr>
        <p:xfrm>
          <a:off x="2276856" y="4298633"/>
          <a:ext cx="3570859" cy="130663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92594">
                  <a:extLst>
                    <a:ext uri="{9D8B030D-6E8A-4147-A177-3AD203B41FA5}">
                      <a16:colId xmlns:a16="http://schemas.microsoft.com/office/drawing/2014/main" val="924063137"/>
                    </a:ext>
                  </a:extLst>
                </a:gridCol>
                <a:gridCol w="783457">
                  <a:extLst>
                    <a:ext uri="{9D8B030D-6E8A-4147-A177-3AD203B41FA5}">
                      <a16:colId xmlns:a16="http://schemas.microsoft.com/office/drawing/2014/main" val="2502028258"/>
                    </a:ext>
                  </a:extLst>
                </a:gridCol>
                <a:gridCol w="822287">
                  <a:extLst>
                    <a:ext uri="{9D8B030D-6E8A-4147-A177-3AD203B41FA5}">
                      <a16:colId xmlns:a16="http://schemas.microsoft.com/office/drawing/2014/main" val="748419775"/>
                    </a:ext>
                  </a:extLst>
                </a:gridCol>
                <a:gridCol w="1172521">
                  <a:extLst>
                    <a:ext uri="{9D8B030D-6E8A-4147-A177-3AD203B41FA5}">
                      <a16:colId xmlns:a16="http://schemas.microsoft.com/office/drawing/2014/main" val="2833532269"/>
                    </a:ext>
                  </a:extLst>
                </a:gridCol>
              </a:tblGrid>
              <a:tr h="386285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Rough-l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Rough-2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Rough-1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797999"/>
                  </a:ext>
                </a:extLst>
              </a:tr>
              <a:tr h="471151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30.91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Pn-summary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1472080"/>
                  </a:ext>
                </a:extLst>
              </a:tr>
              <a:tr h="449203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32.75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BBC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789448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08565"/>
              </p:ext>
            </p:extLst>
          </p:nvPr>
        </p:nvGraphicFramePr>
        <p:xfrm>
          <a:off x="6448964" y="4077056"/>
          <a:ext cx="4624420" cy="190681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13251">
                  <a:extLst>
                    <a:ext uri="{9D8B030D-6E8A-4147-A177-3AD203B41FA5}">
                      <a16:colId xmlns:a16="http://schemas.microsoft.com/office/drawing/2014/main" val="1484661028"/>
                    </a:ext>
                  </a:extLst>
                </a:gridCol>
                <a:gridCol w="2111169">
                  <a:extLst>
                    <a:ext uri="{9D8B030D-6E8A-4147-A177-3AD203B41FA5}">
                      <a16:colId xmlns:a16="http://schemas.microsoft.com/office/drawing/2014/main" val="3062538986"/>
                    </a:ext>
                  </a:extLst>
                </a:gridCol>
              </a:tblGrid>
              <a:tr h="2394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پارامتر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مقدار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6826676"/>
                  </a:ext>
                </a:extLst>
              </a:tr>
              <a:tr h="2394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Num_train_epochs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0074947"/>
                  </a:ext>
                </a:extLst>
              </a:tr>
              <a:tr h="2394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Warm_up_steps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9912296"/>
                  </a:ext>
                </a:extLst>
              </a:tr>
              <a:tr h="2394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Per_device_eval_batch_size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9840287"/>
                  </a:ext>
                </a:extLst>
              </a:tr>
              <a:tr h="2394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Per_device_train_bath_size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8090199"/>
                  </a:ext>
                </a:extLst>
              </a:tr>
              <a:tr h="253901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Eval_steps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5744965"/>
                  </a:ext>
                </a:extLst>
              </a:tr>
              <a:tr h="43371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Gradient_accumulation_steps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S Mincho"/>
                        <a:cs typeface="Nazani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7908099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B63B993-2332-5BD8-6915-38B8CBB8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E283-CF8C-40C2-A8CC-4FD93A1EB9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315</TotalTime>
  <Words>523</Words>
  <Application>Microsoft Office PowerPoint</Application>
  <PresentationFormat>Widescreen</PresentationFormat>
  <Paragraphs>158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 Nazanin</vt:lpstr>
      <vt:lpstr>B Roya</vt:lpstr>
      <vt:lpstr>B Titr</vt:lpstr>
      <vt:lpstr>Calibri</vt:lpstr>
      <vt:lpstr>Courier New</vt:lpstr>
      <vt:lpstr>Garamond</vt:lpstr>
      <vt:lpstr>MS Mincho</vt:lpstr>
      <vt:lpstr>Nazanin</vt:lpstr>
      <vt:lpstr>Times New Roman</vt:lpstr>
      <vt:lpstr>Wingdings</vt:lpstr>
      <vt:lpstr>Organic</vt:lpstr>
      <vt:lpstr>خلاصه‌سازی اخبار</vt:lpstr>
      <vt:lpstr>فهرست مطالب</vt:lpstr>
      <vt:lpstr>مجموعه دادگان تسنیم</vt:lpstr>
      <vt:lpstr>مجموعه دادگان عصر ایران</vt:lpstr>
      <vt:lpstr>پیش‌پردازش دادگان</vt:lpstr>
      <vt:lpstr>نمونه‌ای از نمودار رسم شده برای دادگان</vt:lpstr>
      <vt:lpstr>مدل mt5</vt:lpstr>
      <vt:lpstr>PowerPoint Presentation</vt:lpstr>
      <vt:lpstr>مدل WikiBert2WikiBert</vt:lpstr>
      <vt:lpstr>پیاده‌سازی برنامک تحت وب</vt:lpstr>
      <vt:lpstr>نمایش خروجی‌ها(پایان ارائه)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</dc:creator>
  <cp:lastModifiedBy>Mine</cp:lastModifiedBy>
  <cp:revision>27</cp:revision>
  <dcterms:created xsi:type="dcterms:W3CDTF">2022-08-28T22:28:13Z</dcterms:created>
  <dcterms:modified xsi:type="dcterms:W3CDTF">2022-08-29T12:29:09Z</dcterms:modified>
</cp:coreProperties>
</file>