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6"/>
  </p:notesMasterIdLst>
  <p:sldIdLst>
    <p:sldId id="257" r:id="rId2"/>
    <p:sldId id="307" r:id="rId3"/>
    <p:sldId id="258" r:id="rId4"/>
    <p:sldId id="267" r:id="rId5"/>
    <p:sldId id="259" r:id="rId6"/>
    <p:sldId id="274" r:id="rId7"/>
    <p:sldId id="275" r:id="rId8"/>
    <p:sldId id="276" r:id="rId9"/>
    <p:sldId id="301" r:id="rId10"/>
    <p:sldId id="302" r:id="rId11"/>
    <p:sldId id="277" r:id="rId12"/>
    <p:sldId id="282" r:id="rId13"/>
    <p:sldId id="268" r:id="rId14"/>
    <p:sldId id="260" r:id="rId15"/>
    <p:sldId id="278" r:id="rId16"/>
    <p:sldId id="279" r:id="rId17"/>
    <p:sldId id="303" r:id="rId18"/>
    <p:sldId id="281" r:id="rId19"/>
    <p:sldId id="283" r:id="rId20"/>
    <p:sldId id="285" r:id="rId21"/>
    <p:sldId id="286" r:id="rId22"/>
    <p:sldId id="270" r:id="rId23"/>
    <p:sldId id="262" r:id="rId24"/>
    <p:sldId id="287" r:id="rId25"/>
    <p:sldId id="290" r:id="rId26"/>
    <p:sldId id="291" r:id="rId27"/>
    <p:sldId id="292" r:id="rId28"/>
    <p:sldId id="293" r:id="rId29"/>
    <p:sldId id="295" r:id="rId30"/>
    <p:sldId id="294" r:id="rId31"/>
    <p:sldId id="271" r:id="rId32"/>
    <p:sldId id="263" r:id="rId33"/>
    <p:sldId id="296" r:id="rId34"/>
    <p:sldId id="297" r:id="rId35"/>
    <p:sldId id="305" r:id="rId36"/>
    <p:sldId id="306" r:id="rId37"/>
    <p:sldId id="272" r:id="rId38"/>
    <p:sldId id="264" r:id="rId39"/>
    <p:sldId id="304" r:id="rId40"/>
    <p:sldId id="299" r:id="rId41"/>
    <p:sldId id="298" r:id="rId42"/>
    <p:sldId id="300" r:id="rId43"/>
    <p:sldId id="265" r:id="rId44"/>
    <p:sldId id="25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BE"/>
    <a:srgbClr val="4E43C5"/>
    <a:srgbClr val="E0E0E0"/>
    <a:srgbClr val="A0DFE0"/>
    <a:srgbClr val="A4A3E4"/>
    <a:srgbClr val="96C0E4"/>
    <a:srgbClr val="FF9CE2"/>
    <a:srgbClr val="FF7F2D"/>
    <a:srgbClr val="FFDD2D"/>
    <a:srgbClr val="FFD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3"/>
    <p:restoredTop sz="83197"/>
  </p:normalViewPr>
  <p:slideViewPr>
    <p:cSldViewPr snapToGrid="0" snapToObjects="1">
      <p:cViewPr varScale="1">
        <p:scale>
          <a:sx n="124" d="100"/>
          <a:sy n="124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599F0-0586-DE4F-B3BF-0646D2645E62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84FC3-24BA-5A4E-B222-5FD5E2DF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-storage-interface/spec/blob/master/spec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ontainer-storage-interface/spec/blob/master/csi.proto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6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Class breakdown</a:t>
            </a:r>
          </a:p>
          <a:p>
            <a:r>
              <a:rPr lang="en-US" dirty="0"/>
              <a:t>Topology/affinity</a:t>
            </a:r>
          </a:p>
          <a:p>
            <a:r>
              <a:rPr lang="en-US" dirty="0" err="1"/>
              <a:t>Reclaimpolicy</a:t>
            </a:r>
            <a:endParaRPr lang="en-US" dirty="0"/>
          </a:p>
          <a:p>
            <a:r>
              <a:rPr lang="en-US" dirty="0"/>
              <a:t>Mount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use labels and annotations</a:t>
            </a:r>
          </a:p>
          <a:p>
            <a:r>
              <a:rPr lang="en-US" dirty="0"/>
              <a:t>Spec is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PV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7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55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61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13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tutorial that will introduce you to using the CSI primitive in Kubernetes.</a:t>
            </a:r>
          </a:p>
          <a:p>
            <a:r>
              <a:rPr lang="en-US" dirty="0"/>
              <a:t>My name is Michael Mattsson, I'm a tech marketing engineer and master technologist with Hewlett Packard Enterprise</a:t>
            </a:r>
          </a:p>
          <a:p>
            <a:r>
              <a:rPr lang="en-US" dirty="0"/>
              <a:t>I support the data center software engineering team in the storage business unit which ship the HPE CSI Driver for Kubernetes for our primary storage platforms.</a:t>
            </a:r>
          </a:p>
          <a:p>
            <a:r>
              <a:rPr lang="en-US" dirty="0"/>
              <a:t>I'm presenting this at KubeCon and </a:t>
            </a:r>
            <a:r>
              <a:rPr lang="en-US" dirty="0" err="1"/>
              <a:t>CloudNatvieCon</a:t>
            </a:r>
            <a:r>
              <a:rPr lang="en-US" dirty="0"/>
              <a:t> Virtual in North America 2020</a:t>
            </a:r>
          </a:p>
          <a:p>
            <a:r>
              <a:rPr lang="en-US" dirty="0"/>
              <a:t>This is the last day of the show and I hope you had a good time and thank you for hanging in there!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95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2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65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40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335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 scaling, insert a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4FC3-24BA-5A4E-B222-5FD5E2DF0F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1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module will have slides and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pitch</a:t>
            </a:r>
          </a:p>
          <a:p>
            <a:r>
              <a:rPr lang="en-US" dirty="0"/>
              <a:t>Why unsustainable</a:t>
            </a:r>
          </a:p>
          <a:p>
            <a:r>
              <a:rPr lang="en-US" dirty="0"/>
              <a:t>Some vendors made it in-tree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project contains the CSI </a:t>
            </a:r>
            <a:r>
              <a:rPr lang="en-US" dirty="0">
                <a:hlinkClick r:id="rId3"/>
              </a:rPr>
              <a:t>specification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protobuf</a:t>
            </a:r>
            <a:r>
              <a:rPr lang="en-US" dirty="0"/>
              <a:t> files.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in-tree drivers are being rewritten to use CSI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External storage or container native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csi.sock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Nearly one hundred drivers.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driver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84FC3-24BA-5A4E-B222-5FD5E2DF0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780FF-4D28-A14A-8912-2BBA324C4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AE5BA-CB5F-6D42-A69D-BDAFF3F0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8BA6C7-4919-1D4B-93AB-9C7BCC3E9D64}"/>
              </a:ext>
            </a:extLst>
          </p:cNvPr>
          <p:cNvSpPr/>
          <p:nvPr userDrawn="1"/>
        </p:nvSpPr>
        <p:spPr>
          <a:xfrm>
            <a:off x="0" y="1102290"/>
            <a:ext cx="3043825" cy="5755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3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rking&#10;&#10;Description automatically generated">
            <a:extLst>
              <a:ext uri="{FF2B5EF4-FFF2-40B4-BE49-F238E27FC236}">
                <a16:creationId xmlns:a16="http://schemas.microsoft.com/office/drawing/2014/main" id="{08890F81-9698-7343-8E0F-98FD339F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tiff"/><Relationship Id="rId3" Type="http://schemas.openxmlformats.org/officeDocument/2006/relationships/image" Target="../media/image14.emf"/><Relationship Id="rId7" Type="http://schemas.openxmlformats.org/officeDocument/2006/relationships/image" Target="../media/image17.tiff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emf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-storage-interface/spec" TargetMode="External"/><Relationship Id="rId2" Type="http://schemas.openxmlformats.org/officeDocument/2006/relationships/hyperlink" Target="https://github.com/datamattsson/kcna2020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kubernetes-csi.github.io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-storage-interface/sp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kubernetes-csi.git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-csi.github.io/docs/driver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150098"/>
            <a:ext cx="110721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Mattsson, Hewlett Packard Enterprise @datamattsson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Tutorial: Introduction to Using the Container Storage Interface (CSI) Primitives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53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 are introduced through Kubernetes Enhancement Proposals (KEP)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35D68-6FD5-504F-8CA3-CB6D6786849A}"/>
              </a:ext>
            </a:extLst>
          </p:cNvPr>
          <p:cNvSpPr txBox="1"/>
          <p:nvPr/>
        </p:nvSpPr>
        <p:spPr>
          <a:xfrm>
            <a:off x="3163713" y="1306161"/>
            <a:ext cx="365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CSI Feature Maturity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3D9E2F-AD7A-EF4D-82BA-E7B3518B3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70624"/>
              </p:ext>
            </p:extLst>
          </p:nvPr>
        </p:nvGraphicFramePr>
        <p:xfrm>
          <a:off x="3229029" y="1984786"/>
          <a:ext cx="812470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467">
                  <a:extLst>
                    <a:ext uri="{9D8B030D-6E8A-4147-A177-3AD203B41FA5}">
                      <a16:colId xmlns:a16="http://schemas.microsoft.com/office/drawing/2014/main" val="3151765714"/>
                    </a:ext>
                  </a:extLst>
                </a:gridCol>
                <a:gridCol w="1691907">
                  <a:extLst>
                    <a:ext uri="{9D8B030D-6E8A-4147-A177-3AD203B41FA5}">
                      <a16:colId xmlns:a16="http://schemas.microsoft.com/office/drawing/2014/main" val="3784379977"/>
                    </a:ext>
                  </a:extLst>
                </a:gridCol>
                <a:gridCol w="2181327">
                  <a:extLst>
                    <a:ext uri="{9D8B030D-6E8A-4147-A177-3AD203B41FA5}">
                      <a16:colId xmlns:a16="http://schemas.microsoft.com/office/drawing/2014/main" val="3047304413"/>
                    </a:ext>
                  </a:extLst>
                </a:gridCol>
              </a:tblGrid>
              <a:tr h="2799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K8s 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K8s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28885"/>
                  </a:ext>
                </a:extLst>
              </a:tr>
              <a:tr h="34512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Provisioning</a:t>
                      </a:r>
                      <a:b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Parameter Overloading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81824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Topology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62744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65285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Block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05165"/>
                  </a:ext>
                </a:extLst>
              </a:tr>
              <a:tr h="34512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PVC Data Source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Cloning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91858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36122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Ephemeral Local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41225"/>
                  </a:ext>
                </a:extLst>
              </a:tr>
              <a:tr h="34512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Snapshots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Volume Snapshot Clone and Restore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195"/>
                  </a:ext>
                </a:extLst>
              </a:tr>
              <a:tr h="27993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Generic Ephemeral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532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drivers are usually already installed and setup when using managed 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5CFA0-A926-394C-9510-E3BD448FC202}"/>
              </a:ext>
            </a:extLst>
          </p:cNvPr>
          <p:cNvSpPr txBox="1"/>
          <p:nvPr/>
        </p:nvSpPr>
        <p:spPr>
          <a:xfrm>
            <a:off x="3163713" y="1306161"/>
            <a:ext cx="628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Installing and inspecting CSI drivers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6DC28F-716C-F048-81DD-68B8775B7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10507" r="13224" b="9742"/>
          <a:stretch/>
        </p:blipFill>
        <p:spPr bwMode="auto">
          <a:xfrm>
            <a:off x="3299463" y="2052673"/>
            <a:ext cx="2410691" cy="26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FB5460-65FE-FE43-B44B-414AC04E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1" y="2278481"/>
            <a:ext cx="2217109" cy="22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7E57D96-F974-5143-8FE6-80116ECC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276" y="2290342"/>
            <a:ext cx="2423691" cy="21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D516AB8-C71D-0549-BA7D-6B7DF2AC2AB3}"/>
              </a:ext>
            </a:extLst>
          </p:cNvPr>
          <p:cNvGrpSpPr/>
          <p:nvPr/>
        </p:nvGrpSpPr>
        <p:grpSpPr>
          <a:xfrm>
            <a:off x="3299463" y="5130059"/>
            <a:ext cx="8377005" cy="942246"/>
            <a:chOff x="3299463" y="5130059"/>
            <a:chExt cx="8377005" cy="942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5D18BC-2393-2A47-8E5C-C4D173055C6A}"/>
                </a:ext>
              </a:extLst>
            </p:cNvPr>
            <p:cNvSpPr txBox="1"/>
            <p:nvPr/>
          </p:nvSpPr>
          <p:spPr>
            <a:xfrm>
              <a:off x="3299464" y="5130059"/>
              <a:ext cx="8377004" cy="30777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89DEE4-F5C7-5442-A8EA-B297E2FE928C}"/>
                </a:ext>
              </a:extLst>
            </p:cNvPr>
            <p:cNvSpPr txBox="1"/>
            <p:nvPr/>
          </p:nvSpPr>
          <p:spPr>
            <a:xfrm>
              <a:off x="3299463" y="5425974"/>
              <a:ext cx="8377003" cy="64633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urier" pitchFamily="2" charset="0"/>
                </a:rPr>
                <a:t>$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 kubectl get csidrivers</a:t>
              </a:r>
              <a:br>
                <a:rPr lang="en-US" dirty="0">
                  <a:solidFill>
                    <a:schemeClr val="bg1"/>
                  </a:solidFill>
                  <a:latin typeface="Courier" pitchFamily="2" charset="0"/>
                </a:rPr>
              </a:br>
              <a:r>
                <a:rPr lang="en-US" dirty="0">
                  <a:solidFill>
                    <a:schemeClr val="accent1"/>
                  </a:solidFill>
                  <a:latin typeface="Courier" pitchFamily="2" charset="0"/>
                </a:rPr>
                <a:t>$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 kubectl get csinodes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1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 CSI driver.</a:t>
            </a:r>
          </a:p>
        </p:txBody>
      </p:sp>
    </p:spTree>
    <p:extLst>
      <p:ext uri="{BB962C8B-B14F-4D97-AF65-F5344CB8AC3E}">
        <p14:creationId xmlns:p14="http://schemas.microsoft.com/office/powerpoint/2010/main" val="399725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 of Persistent Volumes</a:t>
            </a:r>
          </a:p>
        </p:txBody>
      </p:sp>
    </p:spTree>
    <p:extLst>
      <p:ext uri="{BB962C8B-B14F-4D97-AF65-F5344CB8AC3E}">
        <p14:creationId xmlns:p14="http://schemas.microsoft.com/office/powerpoint/2010/main" val="77634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DB6EB3-6C7C-B548-9085-5F7563F0A086}"/>
              </a:ext>
            </a:extLst>
          </p:cNvPr>
          <p:cNvGrpSpPr/>
          <p:nvPr/>
        </p:nvGrpSpPr>
        <p:grpSpPr>
          <a:xfrm>
            <a:off x="3253456" y="4385286"/>
            <a:ext cx="4536365" cy="651043"/>
            <a:chOff x="347600" y="4558936"/>
            <a:chExt cx="6192365" cy="8887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8008E0-1F3D-B840-B770-79680FEBADCA}"/>
                </a:ext>
              </a:extLst>
            </p:cNvPr>
            <p:cNvGrpSpPr/>
            <p:nvPr/>
          </p:nvGrpSpPr>
          <p:grpSpPr>
            <a:xfrm>
              <a:off x="347600" y="4558936"/>
              <a:ext cx="6192365" cy="888707"/>
              <a:chOff x="3784166" y="5145821"/>
              <a:chExt cx="6192365" cy="98425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195A43-4C5F-8A41-A780-22808B53D924}"/>
                  </a:ext>
                </a:extLst>
              </p:cNvPr>
              <p:cNvSpPr/>
              <p:nvPr/>
            </p:nvSpPr>
            <p:spPr bwMode="ltGray">
              <a:xfrm>
                <a:off x="3784166" y="5145821"/>
                <a:ext cx="6192365" cy="984256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0CB5EB99-706B-CA46-A300-E69B6CAEF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7640"/>
              <a:stretch/>
            </p:blipFill>
            <p:spPr bwMode="auto">
              <a:xfrm>
                <a:off x="3904573" y="5197958"/>
                <a:ext cx="761239" cy="835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273F46-0491-A24B-A602-01E3C5DF41F9}"/>
                </a:ext>
              </a:extLst>
            </p:cNvPr>
            <p:cNvSpPr/>
            <p:nvPr/>
          </p:nvSpPr>
          <p:spPr bwMode="ltGray">
            <a:xfrm>
              <a:off x="1286755" y="4637275"/>
              <a:ext cx="1251902" cy="30416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StorageClass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5C1D6B-3155-524D-AF23-EEC05994171A}"/>
                </a:ext>
              </a:extLst>
            </p:cNvPr>
            <p:cNvSpPr/>
            <p:nvPr/>
          </p:nvSpPr>
          <p:spPr bwMode="ltGray">
            <a:xfrm>
              <a:off x="4722083" y="4637275"/>
              <a:ext cx="1737123" cy="30416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PersistentVolume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462D75-DD89-B74B-9BC4-0B75354348B0}"/>
                </a:ext>
              </a:extLst>
            </p:cNvPr>
            <p:cNvSpPr/>
            <p:nvPr/>
          </p:nvSpPr>
          <p:spPr bwMode="ltGray">
            <a:xfrm>
              <a:off x="1286755" y="4995230"/>
              <a:ext cx="5172451" cy="365125"/>
            </a:xfrm>
            <a:prstGeom prst="rect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Kubernetes in-tree storage plugin, Cloud Provider, CSI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5B4D52-6576-C149-A055-A02E2FDCB666}"/>
                </a:ext>
              </a:extLst>
            </p:cNvPr>
            <p:cNvSpPr/>
            <p:nvPr/>
          </p:nvSpPr>
          <p:spPr bwMode="ltGray">
            <a:xfrm>
              <a:off x="2591754" y="4637275"/>
              <a:ext cx="2077232" cy="304160"/>
            </a:xfrm>
            <a:prstGeom prst="rect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PersistentVolumeClaim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54A308-E52E-CD47-9E55-ABFF4DCE673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590645" y="4941435"/>
              <a:ext cx="0" cy="104698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11AEBAC-9BDE-E34D-923C-206369BE8106}"/>
              </a:ext>
            </a:extLst>
          </p:cNvPr>
          <p:cNvSpPr/>
          <p:nvPr/>
        </p:nvSpPr>
        <p:spPr bwMode="ltGray">
          <a:xfrm>
            <a:off x="7746109" y="4495406"/>
            <a:ext cx="146168" cy="11045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 is not exclusive to CSI drivers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A5AD63-CD2C-9B4B-AFE9-6833C7B8AB67}"/>
              </a:ext>
            </a:extLst>
          </p:cNvPr>
          <p:cNvGrpSpPr/>
          <p:nvPr/>
        </p:nvGrpSpPr>
        <p:grpSpPr>
          <a:xfrm>
            <a:off x="3253456" y="2227073"/>
            <a:ext cx="2712922" cy="2243177"/>
            <a:chOff x="347601" y="1612865"/>
            <a:chExt cx="3703274" cy="30620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C4D0F-6551-B34C-95CC-120F62E9B80A}"/>
                </a:ext>
              </a:extLst>
            </p:cNvPr>
            <p:cNvSpPr/>
            <p:nvPr/>
          </p:nvSpPr>
          <p:spPr bwMode="ltGray">
            <a:xfrm>
              <a:off x="1823833" y="4528804"/>
              <a:ext cx="199526" cy="99520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ABAA92-CBD1-F642-9F52-89E8B68EB214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68" y="4129934"/>
              <a:ext cx="0" cy="54498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91D48E-A854-B948-A936-62DFBC8A202E}"/>
                </a:ext>
              </a:extLst>
            </p:cNvPr>
            <p:cNvSpPr txBox="1"/>
            <p:nvPr/>
          </p:nvSpPr>
          <p:spPr>
            <a:xfrm>
              <a:off x="347601" y="2165891"/>
              <a:ext cx="3703274" cy="22979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lIns="182880" tIns="182880" rIns="18288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---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apiVersion: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storage.k8s.io/v1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kind: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metadata: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name: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my-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provisioner: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provisioner-example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parameters: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key: "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Implementation specific"</a:t>
              </a:r>
              <a:br>
                <a:rPr lang="en-US" sz="900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</a:br>
              <a:b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</a:br>
              <a:b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</a:br>
              <a:b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</a:b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27468A-471C-9F40-8311-F88C2F50859C}"/>
                </a:ext>
              </a:extLst>
            </p:cNvPr>
            <p:cNvGrpSpPr/>
            <p:nvPr/>
          </p:nvGrpSpPr>
          <p:grpSpPr>
            <a:xfrm>
              <a:off x="513908" y="1612865"/>
              <a:ext cx="2873883" cy="780085"/>
              <a:chOff x="334629" y="1514614"/>
              <a:chExt cx="2873883" cy="7800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0BF8-E33D-5C49-A21C-9AB3FBB4635F}"/>
                  </a:ext>
                </a:extLst>
              </p:cNvPr>
              <p:cNvSpPr/>
              <p:nvPr/>
            </p:nvSpPr>
            <p:spPr bwMode="ltGray">
              <a:xfrm>
                <a:off x="334629" y="2052084"/>
                <a:ext cx="537242" cy="13228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43BB5F4-9A61-C045-943B-BA7A0C02F2C7}"/>
                  </a:ext>
                </a:extLst>
              </p:cNvPr>
              <p:cNvGrpSpPr/>
              <p:nvPr/>
            </p:nvGrpSpPr>
            <p:grpSpPr>
              <a:xfrm>
                <a:off x="360294" y="1514614"/>
                <a:ext cx="2848218" cy="780085"/>
                <a:chOff x="3126356" y="917039"/>
                <a:chExt cx="2848218" cy="78008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3C40B99-B981-344B-8F18-5E2857D89943}"/>
                    </a:ext>
                  </a:extLst>
                </p:cNvPr>
                <p:cNvSpPr txBox="1"/>
                <p:nvPr/>
              </p:nvSpPr>
              <p:spPr>
                <a:xfrm>
                  <a:off x="3494490" y="985003"/>
                  <a:ext cx="2480084" cy="71212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none" lIns="182880" tIns="182880" rIns="182880" bIns="18288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Cluster Administrator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F90C789-4683-5E4D-B325-5E39792AA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6356" y="917039"/>
                  <a:ext cx="483750" cy="6412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218B8-D0B8-0D40-88B6-1C1997C7658F}"/>
              </a:ext>
            </a:extLst>
          </p:cNvPr>
          <p:cNvGrpSpPr/>
          <p:nvPr/>
        </p:nvGrpSpPr>
        <p:grpSpPr>
          <a:xfrm>
            <a:off x="6061494" y="2224499"/>
            <a:ext cx="2781852" cy="2245750"/>
            <a:chOff x="3925061" y="1609352"/>
            <a:chExt cx="3797367" cy="30655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12689-887A-4547-9807-2ECA0BE74FB7}"/>
                </a:ext>
              </a:extLst>
            </p:cNvPr>
            <p:cNvSpPr/>
            <p:nvPr/>
          </p:nvSpPr>
          <p:spPr bwMode="ltGray">
            <a:xfrm>
              <a:off x="4011296" y="4496026"/>
              <a:ext cx="199526" cy="132298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44EB23-1CFF-C84C-BE00-59332DE5AF99}"/>
                </a:ext>
              </a:extLst>
            </p:cNvPr>
            <p:cNvCxnSpPr>
              <a:cxnSpLocks/>
            </p:cNvCxnSpPr>
            <p:nvPr/>
          </p:nvCxnSpPr>
          <p:spPr>
            <a:xfrm>
              <a:off x="4111059" y="4324575"/>
              <a:ext cx="0" cy="3503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DF2A3-F0D6-1C49-AEDC-FE59154FE7D5}"/>
                </a:ext>
              </a:extLst>
            </p:cNvPr>
            <p:cNvSpPr txBox="1"/>
            <p:nvPr/>
          </p:nvSpPr>
          <p:spPr>
            <a:xfrm>
              <a:off x="3925061" y="2155864"/>
              <a:ext cx="3797367" cy="22979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</a:ln>
          </p:spPr>
          <p:txBody>
            <a:bodyPr wrap="none" lIns="18288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---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apiVersion: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v1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kind: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PersistentVolumeClaim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metadata: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name: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my-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pvc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spec: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accessModes: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-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ReadWriteOnce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resources: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  requests: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    storage: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100Gi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  storageClassName: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my-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C53B54-601B-2545-BC05-EAEB71B52379}"/>
                </a:ext>
              </a:extLst>
            </p:cNvPr>
            <p:cNvGrpSpPr/>
            <p:nvPr/>
          </p:nvGrpSpPr>
          <p:grpSpPr>
            <a:xfrm>
              <a:off x="4115809" y="1609352"/>
              <a:ext cx="1326839" cy="780085"/>
              <a:chOff x="334629" y="1514614"/>
              <a:chExt cx="1326839" cy="78008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D91D7B1-1214-8D47-8745-88769C358A24}"/>
                  </a:ext>
                </a:extLst>
              </p:cNvPr>
              <p:cNvSpPr/>
              <p:nvPr/>
            </p:nvSpPr>
            <p:spPr bwMode="ltGray">
              <a:xfrm>
                <a:off x="334629" y="2052084"/>
                <a:ext cx="537242" cy="13228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939FF5-3A05-6D46-9F25-6B86D1AD3D10}"/>
                  </a:ext>
                </a:extLst>
              </p:cNvPr>
              <p:cNvGrpSpPr/>
              <p:nvPr/>
            </p:nvGrpSpPr>
            <p:grpSpPr>
              <a:xfrm>
                <a:off x="360294" y="1514614"/>
                <a:ext cx="1301174" cy="780085"/>
                <a:chOff x="3126356" y="917039"/>
                <a:chExt cx="1301174" cy="780085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09FB30-B376-034F-9EAA-7481310764E5}"/>
                    </a:ext>
                  </a:extLst>
                </p:cNvPr>
                <p:cNvSpPr txBox="1"/>
                <p:nvPr/>
              </p:nvSpPr>
              <p:spPr>
                <a:xfrm>
                  <a:off x="3494490" y="985003"/>
                  <a:ext cx="933040" cy="71212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none" lIns="182880" tIns="182880" rIns="182880" bIns="18288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User</a:t>
                  </a: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74291BEE-4A9E-3346-AC73-6990D5F4C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6356" y="917039"/>
                  <a:ext cx="483750" cy="6412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5373CA-6DA2-194C-89AC-FBD4405613EC}"/>
              </a:ext>
            </a:extLst>
          </p:cNvPr>
          <p:cNvGrpSpPr/>
          <p:nvPr/>
        </p:nvGrpSpPr>
        <p:grpSpPr>
          <a:xfrm>
            <a:off x="7649521" y="2257611"/>
            <a:ext cx="4184314" cy="3297475"/>
            <a:chOff x="6055196" y="1647033"/>
            <a:chExt cx="5711798" cy="450121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19F784-CECE-5842-92AB-A60F1C4FDB73}"/>
                </a:ext>
              </a:extLst>
            </p:cNvPr>
            <p:cNvSpPr/>
            <p:nvPr/>
          </p:nvSpPr>
          <p:spPr bwMode="ltGray">
            <a:xfrm rot="5400000">
              <a:off x="6453794" y="4726528"/>
              <a:ext cx="199526" cy="12177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6FE52A-B342-E548-A631-A8C67A11A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5196" y="4776614"/>
              <a:ext cx="1917766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731D64-8EE6-9844-8B90-44AD272CF892}"/>
                </a:ext>
              </a:extLst>
            </p:cNvPr>
            <p:cNvSpPr txBox="1"/>
            <p:nvPr/>
          </p:nvSpPr>
          <p:spPr>
            <a:xfrm>
              <a:off x="7781445" y="2148084"/>
              <a:ext cx="3985549" cy="400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lIns="18288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apiVersion: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v1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kind: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PersistentVolume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metadata: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name: 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pv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-UUID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spec: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accessModes: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-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ReadWriteOnce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capacity: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storage: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100Gi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claimRef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apiVersion: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v1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kind: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PersistentVolumeClaim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name: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my-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pvc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namespace: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default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driver-name: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key: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"Implementation specific"</a:t>
              </a:r>
              <a:b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persistentVolumeReclaimPolicy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storageClassName: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my-</a:t>
              </a:r>
              <a:r>
                <a:rPr kumimoji="0" lang="en-US" sz="9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storageclass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volumeMode: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Filesystem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status: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phase: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Bound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AC07A6-858D-9D4B-905A-F39596BE38ED}"/>
                </a:ext>
              </a:extLst>
            </p:cNvPr>
            <p:cNvSpPr/>
            <p:nvPr/>
          </p:nvSpPr>
          <p:spPr bwMode="ltGray">
            <a:xfrm>
              <a:off x="7916623" y="2099746"/>
              <a:ext cx="573750" cy="13228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Google Shape;880;p83">
              <a:extLst>
                <a:ext uri="{FF2B5EF4-FFF2-40B4-BE49-F238E27FC236}">
                  <a16:creationId xmlns:a16="http://schemas.microsoft.com/office/drawing/2014/main" id="{46C3E93B-907F-8D46-964B-EF7F11707D21}"/>
                </a:ext>
              </a:extLst>
            </p:cNvPr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16623" y="1647033"/>
              <a:ext cx="573750" cy="58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AE973-9F40-4840-AC0A-AC431D86586C}"/>
                </a:ext>
              </a:extLst>
            </p:cNvPr>
            <p:cNvSpPr txBox="1"/>
            <p:nvPr/>
          </p:nvSpPr>
          <p:spPr>
            <a:xfrm>
              <a:off x="8391302" y="1677317"/>
              <a:ext cx="1563235" cy="71212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Provisioner</a:t>
              </a:r>
            </a:p>
          </p:txBody>
        </p:sp>
      </p:grp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3F047472-B621-F142-A071-9AA501C16BB6}"/>
              </a:ext>
            </a:extLst>
          </p:cNvPr>
          <p:cNvSpPr/>
          <p:nvPr/>
        </p:nvSpPr>
        <p:spPr bwMode="ltGray">
          <a:xfrm>
            <a:off x="8519551" y="3715884"/>
            <a:ext cx="716203" cy="23027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989109-47C3-9A4A-B7B1-9196A9B991EC}"/>
              </a:ext>
            </a:extLst>
          </p:cNvPr>
          <p:cNvGrpSpPr/>
          <p:nvPr/>
        </p:nvGrpSpPr>
        <p:grpSpPr>
          <a:xfrm>
            <a:off x="5869436" y="4903449"/>
            <a:ext cx="1834229" cy="879601"/>
            <a:chOff x="5940876" y="4746282"/>
            <a:chExt cx="1834229" cy="879601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ACF71E8-6454-C840-B19B-142AB7AEE882}"/>
                </a:ext>
              </a:extLst>
            </p:cNvPr>
            <p:cNvSpPr/>
            <p:nvPr/>
          </p:nvSpPr>
          <p:spPr bwMode="ltGray">
            <a:xfrm>
              <a:off x="7315879" y="5036496"/>
              <a:ext cx="443432" cy="559794"/>
            </a:xfrm>
            <a:custGeom>
              <a:avLst/>
              <a:gdLst>
                <a:gd name="connsiteX0" fmla="*/ 0 w 605307"/>
                <a:gd name="connsiteY0" fmla="*/ 68688 h 764147"/>
                <a:gd name="connsiteX1" fmla="*/ 150253 w 605307"/>
                <a:gd name="connsiteY1" fmla="*/ 4293 h 764147"/>
                <a:gd name="connsiteX2" fmla="*/ 287628 w 605307"/>
                <a:gd name="connsiteY2" fmla="*/ 0 h 764147"/>
                <a:gd name="connsiteX3" fmla="*/ 429296 w 605307"/>
                <a:gd name="connsiteY3" fmla="*/ 4293 h 764147"/>
                <a:gd name="connsiteX4" fmla="*/ 532327 w 605307"/>
                <a:gd name="connsiteY4" fmla="*/ 30051 h 764147"/>
                <a:gd name="connsiteX5" fmla="*/ 605307 w 605307"/>
                <a:gd name="connsiteY5" fmla="*/ 72981 h 764147"/>
                <a:gd name="connsiteX6" fmla="*/ 596721 w 605307"/>
                <a:gd name="connsiteY6" fmla="*/ 686874 h 764147"/>
                <a:gd name="connsiteX7" fmla="*/ 485104 w 605307"/>
                <a:gd name="connsiteY7" fmla="*/ 738389 h 764147"/>
                <a:gd name="connsiteX8" fmla="*/ 321972 w 605307"/>
                <a:gd name="connsiteY8" fmla="*/ 764147 h 764147"/>
                <a:gd name="connsiteX9" fmla="*/ 188890 w 605307"/>
                <a:gd name="connsiteY9" fmla="*/ 755561 h 764147"/>
                <a:gd name="connsiteX10" fmla="*/ 68687 w 605307"/>
                <a:gd name="connsiteY10" fmla="*/ 734096 h 764147"/>
                <a:gd name="connsiteX11" fmla="*/ 12879 w 605307"/>
                <a:gd name="connsiteY11" fmla="*/ 704045 h 764147"/>
                <a:gd name="connsiteX12" fmla="*/ 4293 w 605307"/>
                <a:gd name="connsiteY12" fmla="*/ 635358 h 764147"/>
                <a:gd name="connsiteX13" fmla="*/ 0 w 605307"/>
                <a:gd name="connsiteY13" fmla="*/ 68688 h 76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5307" h="764147">
                  <a:moveTo>
                    <a:pt x="0" y="68688"/>
                  </a:moveTo>
                  <a:lnTo>
                    <a:pt x="150253" y="4293"/>
                  </a:lnTo>
                  <a:lnTo>
                    <a:pt x="287628" y="0"/>
                  </a:lnTo>
                  <a:lnTo>
                    <a:pt x="429296" y="4293"/>
                  </a:lnTo>
                  <a:lnTo>
                    <a:pt x="532327" y="30051"/>
                  </a:lnTo>
                  <a:lnTo>
                    <a:pt x="605307" y="72981"/>
                  </a:lnTo>
                  <a:lnTo>
                    <a:pt x="596721" y="686874"/>
                  </a:lnTo>
                  <a:lnTo>
                    <a:pt x="485104" y="738389"/>
                  </a:lnTo>
                  <a:lnTo>
                    <a:pt x="321972" y="764147"/>
                  </a:lnTo>
                  <a:lnTo>
                    <a:pt x="188890" y="755561"/>
                  </a:lnTo>
                  <a:lnTo>
                    <a:pt x="68687" y="734096"/>
                  </a:lnTo>
                  <a:lnTo>
                    <a:pt x="12879" y="704045"/>
                  </a:lnTo>
                  <a:lnTo>
                    <a:pt x="4293" y="635358"/>
                  </a:lnTo>
                  <a:lnTo>
                    <a:pt x="0" y="68688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7EF95A-0C2C-D748-80E8-F5B9ECBC40B2}"/>
                </a:ext>
              </a:extLst>
            </p:cNvPr>
            <p:cNvSpPr/>
            <p:nvPr/>
          </p:nvSpPr>
          <p:spPr bwMode="ltGray">
            <a:xfrm>
              <a:off x="7459747" y="4843165"/>
              <a:ext cx="146168" cy="72906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0239888-32DE-074B-A4E7-E685C9F47F59}"/>
                </a:ext>
              </a:extLst>
            </p:cNvPr>
            <p:cNvCxnSpPr>
              <a:cxnSpLocks/>
            </p:cNvCxnSpPr>
            <p:nvPr/>
          </p:nvCxnSpPr>
          <p:spPr>
            <a:xfrm>
              <a:off x="7531346" y="4746282"/>
              <a:ext cx="0" cy="3992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BE6AC1-8BF3-F54F-9B4C-CCCBA6B661CF}"/>
                </a:ext>
              </a:extLst>
            </p:cNvPr>
            <p:cNvSpPr txBox="1"/>
            <p:nvPr/>
          </p:nvSpPr>
          <p:spPr>
            <a:xfrm>
              <a:off x="5940876" y="5104202"/>
              <a:ext cx="1473801" cy="52168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External Volume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71756E-A198-7642-A7A2-15F94AE0A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3937" y="5023288"/>
              <a:ext cx="481168" cy="590524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EA37B7-52AE-434B-9EAC-C2A53E4D1985}"/>
              </a:ext>
            </a:extLst>
          </p:cNvPr>
          <p:cNvSpPr txBox="1"/>
          <p:nvPr/>
        </p:nvSpPr>
        <p:spPr>
          <a:xfrm>
            <a:off x="3163713" y="1306161"/>
            <a:ext cx="626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Dynamic Provisioning in Kubernetes</a:t>
            </a:r>
          </a:p>
        </p:txBody>
      </p:sp>
    </p:spTree>
    <p:extLst>
      <p:ext uri="{BB962C8B-B14F-4D97-AF65-F5344CB8AC3E}">
        <p14:creationId xmlns:p14="http://schemas.microsoft.com/office/powerpoint/2010/main" val="107292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StorageClasses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non-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objects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F8B82-8A45-414D-B9CC-E4DCE53AF7B9}"/>
              </a:ext>
            </a:extLst>
          </p:cNvPr>
          <p:cNvSpPr txBox="1"/>
          <p:nvPr/>
        </p:nvSpPr>
        <p:spPr>
          <a:xfrm>
            <a:off x="3163713" y="1306161"/>
            <a:ext cx="4116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StorageClass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55876-46F0-A149-B53B-0DB6DBD0A609}"/>
              </a:ext>
            </a:extLst>
          </p:cNvPr>
          <p:cNvSpPr txBox="1"/>
          <p:nvPr/>
        </p:nvSpPr>
        <p:spPr>
          <a:xfrm>
            <a:off x="3094885" y="1867386"/>
            <a:ext cx="7243008" cy="3847207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400" dirty="0">
                <a:latin typeface="Courier" pitchFamily="2" charset="0"/>
              </a:rPr>
              <a:t>storage.k8s.io/v1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400" dirty="0">
                <a:latin typeface="Courier" pitchFamily="2" charset="0"/>
              </a:rPr>
              <a:t>StorageClass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annotations:</a:t>
            </a:r>
          </a:p>
          <a:p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storageclass.kubernetes.io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/is-default-class: </a:t>
            </a:r>
            <a:r>
              <a:rPr lang="en-US" sz="1400" dirty="0">
                <a:latin typeface="Courier" pitchFamily="2" charset="0"/>
              </a:rPr>
              <a:t>"false"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400" dirty="0">
                <a:latin typeface="Courier" pitchFamily="2" charset="0"/>
              </a:rPr>
              <a:t>my-</a:t>
            </a:r>
            <a:r>
              <a:rPr lang="en-US" sz="1400" dirty="0" err="1">
                <a:latin typeface="Courier" pitchFamily="2" charset="0"/>
              </a:rPr>
              <a:t>storageclass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provisioner: </a:t>
            </a:r>
            <a:r>
              <a:rPr lang="en-US" sz="1400" dirty="0" err="1">
                <a:latin typeface="Courier" pitchFamily="2" charset="0"/>
              </a:rPr>
              <a:t>csi.vendor.io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parameters: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csi.storage.k8s.io/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fstype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400" dirty="0">
                <a:latin typeface="Courier" pitchFamily="2" charset="0"/>
              </a:rPr>
              <a:t>xfs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csi.storage.k8s.io/controller-publish-secret-name: </a:t>
            </a:r>
            <a:r>
              <a:rPr lang="en-US" sz="1400" dirty="0" err="1">
                <a:latin typeface="Courier" pitchFamily="2" charset="0"/>
              </a:rPr>
              <a:t>csi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csi.storage.k8s.io/controller-publish-secret-namespace: </a:t>
            </a:r>
            <a:r>
              <a:rPr lang="en-US" sz="1400" dirty="0">
                <a:latin typeface="Courier" pitchFamily="2" charset="0"/>
              </a:rPr>
              <a:t>vendor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csi.storage.k8s.io/controller-expand-secret-name: </a:t>
            </a:r>
            <a:r>
              <a:rPr lang="en-US" sz="1400" dirty="0" err="1">
                <a:latin typeface="Courier" pitchFamily="2" charset="0"/>
              </a:rPr>
              <a:t>csi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csi.storage.k8s.io/controller-expand-secret-namespace: </a:t>
            </a:r>
            <a:r>
              <a:rPr lang="en-US" sz="1400" dirty="0">
                <a:latin typeface="Courier" pitchFamily="2" charset="0"/>
              </a:rPr>
              <a:t>vendor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reclaimPolicy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: </a:t>
            </a:r>
            <a:r>
              <a:rPr lang="en-US" sz="1400" dirty="0">
                <a:latin typeface="Courier" pitchFamily="2" charset="0"/>
              </a:rPr>
              <a:t>Delete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volumeBindingMode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: </a:t>
            </a:r>
            <a:r>
              <a:rPr lang="en-US" sz="1400" dirty="0">
                <a:latin typeface="Courier" pitchFamily="2" charset="0"/>
              </a:rPr>
              <a:t>Immediate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allowVolumeExpansion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:</a:t>
            </a:r>
            <a:r>
              <a:rPr lang="en-US" sz="1400" dirty="0">
                <a:latin typeface="Courier" pitchFamily="2" charset="0"/>
              </a:rPr>
              <a:t> "false"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3912EB-AFB5-6C43-B362-AAE450F5DEEA}"/>
              </a:ext>
            </a:extLst>
          </p:cNvPr>
          <p:cNvGrpSpPr/>
          <p:nvPr/>
        </p:nvGrpSpPr>
        <p:grpSpPr>
          <a:xfrm>
            <a:off x="3163713" y="5814154"/>
            <a:ext cx="3631122" cy="461665"/>
            <a:chOff x="3556591" y="6231125"/>
            <a:chExt cx="3631122" cy="4616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41F78-1534-AD4A-A300-185A2ED36304}"/>
                </a:ext>
              </a:extLst>
            </p:cNvPr>
            <p:cNvSpPr/>
            <p:nvPr/>
          </p:nvSpPr>
          <p:spPr>
            <a:xfrm>
              <a:off x="3743960" y="6303077"/>
              <a:ext cx="120148" cy="12014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AB30F2-A504-D741-9C34-535422BE056A}"/>
                </a:ext>
              </a:extLst>
            </p:cNvPr>
            <p:cNvSpPr txBox="1"/>
            <p:nvPr/>
          </p:nvSpPr>
          <p:spPr>
            <a:xfrm>
              <a:off x="3556591" y="6231125"/>
              <a:ext cx="363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Optional, with their respective defaults</a:t>
              </a:r>
            </a:p>
            <a:p>
              <a:r>
                <a:rPr lang="en-US" sz="1200" b="1" dirty="0">
                  <a:solidFill>
                    <a:schemeClr val="accent4"/>
                  </a:solidFill>
                  <a:latin typeface="Courier" pitchFamily="2" charset="0"/>
                </a:rPr>
                <a:t>...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Each CSI Sidecar needs to reference a secret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63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confined to 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54F4F-15C6-504A-9B91-B649D759F6B1}"/>
              </a:ext>
            </a:extLst>
          </p:cNvPr>
          <p:cNvSpPr txBox="1"/>
          <p:nvPr/>
        </p:nvSpPr>
        <p:spPr>
          <a:xfrm>
            <a:off x="3163713" y="1306161"/>
            <a:ext cx="600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Persistent Volume Claim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8111B-5EF8-C642-AFC3-045B553DDE02}"/>
              </a:ext>
            </a:extLst>
          </p:cNvPr>
          <p:cNvSpPr txBox="1"/>
          <p:nvPr/>
        </p:nvSpPr>
        <p:spPr>
          <a:xfrm>
            <a:off x="3048000" y="1907873"/>
            <a:ext cx="5755422" cy="3877985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2000" dirty="0">
                <a:latin typeface="Courier" pitchFamily="2" charset="0"/>
              </a:rPr>
              <a:t>v1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2000" dirty="0">
                <a:latin typeface="Courier" pitchFamily="2" charset="0"/>
              </a:rPr>
              <a:t>my-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- </a:t>
            </a:r>
            <a:r>
              <a:rPr lang="en-US" sz="2000" dirty="0">
                <a:latin typeface="Courier" pitchFamily="2" charset="0"/>
              </a:rPr>
              <a:t>ReadWriteOnce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resources: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requests: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  storage: </a:t>
            </a:r>
            <a:r>
              <a:rPr lang="en-US" sz="2000" dirty="0">
                <a:latin typeface="Courier" pitchFamily="2" charset="0"/>
              </a:rPr>
              <a:t>2Ti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" pitchFamily="2" charset="0"/>
              </a:rPr>
              <a:t> volumeMode: </a:t>
            </a:r>
            <a:r>
              <a:rPr lang="en-US" sz="2000" dirty="0">
                <a:latin typeface="Courier" pitchFamily="2" charset="0"/>
              </a:rPr>
              <a:t>Filesystem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Courier" pitchFamily="2" charset="0"/>
              </a:rPr>
              <a:t>  storageClassName: </a:t>
            </a:r>
            <a:r>
              <a:rPr lang="en-US" sz="2000" dirty="0">
                <a:latin typeface="Courier" pitchFamily="2" charset="0"/>
              </a:rPr>
              <a:t>my-</a:t>
            </a:r>
            <a:r>
              <a:rPr lang="en-US" sz="2000" dirty="0" err="1">
                <a:latin typeface="Courier" pitchFamily="2" charset="0"/>
              </a:rPr>
              <a:t>storageclass</a:t>
            </a:r>
            <a:endParaRPr lang="en-US" sz="2000" dirty="0">
              <a:latin typeface="Courier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CBEA1-9E3D-694E-9A8E-28D822466B93}"/>
              </a:ext>
            </a:extLst>
          </p:cNvPr>
          <p:cNvGrpSpPr/>
          <p:nvPr/>
        </p:nvGrpSpPr>
        <p:grpSpPr>
          <a:xfrm>
            <a:off x="3163712" y="5925906"/>
            <a:ext cx="3422732" cy="488555"/>
            <a:chOff x="3163712" y="5886151"/>
            <a:chExt cx="3422732" cy="4885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4DF392-E953-7E46-9F8C-7C29A8A951F8}"/>
                </a:ext>
              </a:extLst>
            </p:cNvPr>
            <p:cNvGrpSpPr/>
            <p:nvPr/>
          </p:nvGrpSpPr>
          <p:grpSpPr>
            <a:xfrm>
              <a:off x="3163713" y="5886151"/>
              <a:ext cx="3081293" cy="276999"/>
              <a:chOff x="3556591" y="6211669"/>
              <a:chExt cx="3081293" cy="27699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1CA132-55FF-5B4C-8DA7-1535BF371D48}"/>
                  </a:ext>
                </a:extLst>
              </p:cNvPr>
              <p:cNvSpPr/>
              <p:nvPr/>
            </p:nvSpPr>
            <p:spPr>
              <a:xfrm>
                <a:off x="3743960" y="6303077"/>
                <a:ext cx="120148" cy="12014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0FB11-41C0-3743-B7F9-568A670CB0C0}"/>
                  </a:ext>
                </a:extLst>
              </p:cNvPr>
              <p:cNvSpPr txBox="1"/>
              <p:nvPr/>
            </p:nvSpPr>
            <p:spPr>
              <a:xfrm>
                <a:off x="3556591" y="6211669"/>
                <a:ext cx="3081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Optional, with their respective defaults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D66DFC-40B2-7143-9620-73F304B8E502}"/>
                </a:ext>
              </a:extLst>
            </p:cNvPr>
            <p:cNvSpPr/>
            <p:nvPr/>
          </p:nvSpPr>
          <p:spPr>
            <a:xfrm>
              <a:off x="3351081" y="6189115"/>
              <a:ext cx="120148" cy="12014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D7AF95-9EE8-4945-A274-A4E78CABC2C5}"/>
                </a:ext>
              </a:extLst>
            </p:cNvPr>
            <p:cNvSpPr txBox="1"/>
            <p:nvPr/>
          </p:nvSpPr>
          <p:spPr>
            <a:xfrm>
              <a:off x="3163712" y="6097707"/>
              <a:ext cx="3422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Uses the default </a:t>
              </a:r>
              <a:r>
                <a:rPr lang="en-US" sz="1200" b="1" dirty="0"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if omitted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10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confined to 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54F4F-15C6-504A-9B91-B649D759F6B1}"/>
              </a:ext>
            </a:extLst>
          </p:cNvPr>
          <p:cNvSpPr txBox="1"/>
          <p:nvPr/>
        </p:nvSpPr>
        <p:spPr>
          <a:xfrm>
            <a:off x="3163713" y="1306161"/>
            <a:ext cx="34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PVC Access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4CE5A6-F894-B349-93E6-07D6FFBBFDC2}"/>
              </a:ext>
            </a:extLst>
          </p:cNvPr>
          <p:cNvGrpSpPr/>
          <p:nvPr/>
        </p:nvGrpSpPr>
        <p:grpSpPr>
          <a:xfrm>
            <a:off x="3284483" y="2233653"/>
            <a:ext cx="8556873" cy="3183736"/>
            <a:chOff x="845373" y="1797722"/>
            <a:chExt cx="10511671" cy="391105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3364D4-DA79-E443-A9C3-80459158C35C}"/>
                </a:ext>
              </a:extLst>
            </p:cNvPr>
            <p:cNvSpPr txBox="1"/>
            <p:nvPr/>
          </p:nvSpPr>
          <p:spPr>
            <a:xfrm>
              <a:off x="845373" y="4940217"/>
              <a:ext cx="10505934" cy="768559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miter lim="800000"/>
            </a:ln>
          </p:spPr>
          <p:txBody>
            <a:bodyPr wrap="none" lIns="182880" tIns="182880" rIns="182880" bIns="18288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Persistent Volumes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A30BA66-91E2-D742-990F-3C78F4E86063}"/>
                </a:ext>
              </a:extLst>
            </p:cNvPr>
            <p:cNvGrpSpPr/>
            <p:nvPr/>
          </p:nvGrpSpPr>
          <p:grpSpPr>
            <a:xfrm>
              <a:off x="845373" y="1799485"/>
              <a:ext cx="2514600" cy="3850907"/>
              <a:chOff x="845373" y="1799485"/>
              <a:chExt cx="2514600" cy="3850907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305BA13-C735-9042-9FF8-F14D2975F7AE}"/>
                  </a:ext>
                </a:extLst>
              </p:cNvPr>
              <p:cNvSpPr/>
              <p:nvPr/>
            </p:nvSpPr>
            <p:spPr bwMode="ltGray">
              <a:xfrm>
                <a:off x="2845363" y="4891834"/>
                <a:ext cx="106702" cy="1340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DC942C0-1DB9-6947-929F-F4058FDA057A}"/>
                  </a:ext>
                </a:extLst>
              </p:cNvPr>
              <p:cNvSpPr/>
              <p:nvPr/>
            </p:nvSpPr>
            <p:spPr bwMode="ltGray">
              <a:xfrm>
                <a:off x="2030114" y="4880895"/>
                <a:ext cx="106702" cy="1340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881EB5B-2D54-9F48-A875-BAB00D47F987}"/>
                  </a:ext>
                </a:extLst>
              </p:cNvPr>
              <p:cNvSpPr/>
              <p:nvPr/>
            </p:nvSpPr>
            <p:spPr bwMode="ltGray">
              <a:xfrm>
                <a:off x="1228911" y="4880895"/>
                <a:ext cx="106702" cy="1340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E697F38-7E9E-1744-B71E-A7B64B05DF87}"/>
                  </a:ext>
                </a:extLst>
              </p:cNvPr>
              <p:cNvSpPr/>
              <p:nvPr/>
            </p:nvSpPr>
            <p:spPr bwMode="ltGray">
              <a:xfrm>
                <a:off x="845375" y="2329123"/>
                <a:ext cx="2511832" cy="192068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AC039B5-4324-A044-A110-8C3BFDA2C070}"/>
                  </a:ext>
                </a:extLst>
              </p:cNvPr>
              <p:cNvSpPr/>
              <p:nvPr/>
            </p:nvSpPr>
            <p:spPr bwMode="ltGray">
              <a:xfrm>
                <a:off x="958434" y="3152703"/>
                <a:ext cx="2286000" cy="31089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StatefulSet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DECE3C5-6B79-4844-B2A1-CC3630365280}"/>
                  </a:ext>
                </a:extLst>
              </p:cNvPr>
              <p:cNvSpPr/>
              <p:nvPr/>
            </p:nvSpPr>
            <p:spPr bwMode="ltGray">
              <a:xfrm>
                <a:off x="845373" y="1799485"/>
                <a:ext cx="2514600" cy="3931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Shared Nothing Distributed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7A75090-74E8-534A-96CB-FBD7FA6AF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828" y="3490732"/>
                <a:ext cx="641250" cy="64125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011E192-BAFF-874C-BFB0-95DEB6B14769}"/>
                  </a:ext>
                </a:extLst>
              </p:cNvPr>
              <p:cNvSpPr/>
              <p:nvPr/>
            </p:nvSpPr>
            <p:spPr bwMode="ltGray">
              <a:xfrm>
                <a:off x="1223619" y="4146788"/>
                <a:ext cx="110268" cy="2146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5335FBE-46D7-054C-B153-F26DECD371C9}"/>
                  </a:ext>
                </a:extLst>
              </p:cNvPr>
              <p:cNvCxnSpPr>
                <a:cxnSpLocks/>
                <a:stCxn id="118" idx="2"/>
                <a:endCxn id="122" idx="0"/>
              </p:cNvCxnSpPr>
              <p:nvPr/>
            </p:nvCxnSpPr>
            <p:spPr>
              <a:xfrm>
                <a:off x="1276453" y="4131982"/>
                <a:ext cx="6261" cy="894036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B17EAB7-1AB2-8046-BD42-C53921FF9D1E}"/>
                  </a:ext>
                </a:extLst>
              </p:cNvPr>
              <p:cNvSpPr/>
              <p:nvPr/>
            </p:nvSpPr>
            <p:spPr bwMode="ltGray">
              <a:xfrm>
                <a:off x="950980" y="4400996"/>
                <a:ext cx="672614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RWO</a:t>
                </a:r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8A8C316E-D42A-244F-BC1E-E3F53C752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5214" y="5026018"/>
                <a:ext cx="495000" cy="60750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8F5E5EC2-53D8-EE4C-B45C-3ABA700FC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61542" y="3490732"/>
                <a:ext cx="641250" cy="641250"/>
              </a:xfrm>
              <a:prstGeom prst="rect">
                <a:avLst/>
              </a:prstGeom>
            </p:spPr>
          </p:pic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A8CA198-14F0-7545-BABC-6596347E1BB5}"/>
                  </a:ext>
                </a:extLst>
              </p:cNvPr>
              <p:cNvSpPr/>
              <p:nvPr/>
            </p:nvSpPr>
            <p:spPr bwMode="ltGray">
              <a:xfrm>
                <a:off x="2027493" y="4152984"/>
                <a:ext cx="114500" cy="2146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3626AA7-357F-7C43-9512-C89CE5CA40BA}"/>
                  </a:ext>
                </a:extLst>
              </p:cNvPr>
              <p:cNvCxnSpPr>
                <a:cxnSpLocks/>
                <a:stCxn id="123" idx="2"/>
                <a:endCxn id="127" idx="0"/>
              </p:cNvCxnSpPr>
              <p:nvPr/>
            </p:nvCxnSpPr>
            <p:spPr>
              <a:xfrm>
                <a:off x="2082167" y="4131982"/>
                <a:ext cx="6261" cy="90023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5FB4337-2BC8-5044-B1DC-CF54985B2ED5}"/>
                  </a:ext>
                </a:extLst>
              </p:cNvPr>
              <p:cNvSpPr/>
              <p:nvPr/>
            </p:nvSpPr>
            <p:spPr bwMode="ltGray">
              <a:xfrm>
                <a:off x="1756694" y="4407192"/>
                <a:ext cx="672614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RWO</a:t>
                </a:r>
              </a:p>
            </p:txBody>
          </p: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9A013E0E-BB90-B447-A1F5-704EEDC0D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40928" y="5032214"/>
                <a:ext cx="495000" cy="607500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DE77DE55-637E-3E48-9A4B-B38E7AD40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46641" y="5042892"/>
                <a:ext cx="495000" cy="6075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5A5AEE3-9FE3-904E-8CC3-AC69FB2D9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67255" y="3490732"/>
                <a:ext cx="641250" cy="641250"/>
              </a:xfrm>
              <a:prstGeom prst="rect">
                <a:avLst/>
              </a:prstGeom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9EFB597-04A0-4748-B5FC-F00B2445E54A}"/>
                  </a:ext>
                </a:extLst>
              </p:cNvPr>
              <p:cNvSpPr/>
              <p:nvPr/>
            </p:nvSpPr>
            <p:spPr bwMode="ltGray">
              <a:xfrm>
                <a:off x="2835599" y="4163662"/>
                <a:ext cx="108630" cy="2146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C7D074-0543-8449-8D91-6545594083BD}"/>
                  </a:ext>
                </a:extLst>
              </p:cNvPr>
              <p:cNvCxnSpPr>
                <a:cxnSpLocks/>
                <a:stCxn id="129" idx="2"/>
                <a:endCxn id="128" idx="0"/>
              </p:cNvCxnSpPr>
              <p:nvPr/>
            </p:nvCxnSpPr>
            <p:spPr>
              <a:xfrm>
                <a:off x="2887880" y="4131982"/>
                <a:ext cx="6261" cy="91091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EDE0B57-82F3-664F-89F0-BC816D9C421D}"/>
                  </a:ext>
                </a:extLst>
              </p:cNvPr>
              <p:cNvSpPr/>
              <p:nvPr/>
            </p:nvSpPr>
            <p:spPr bwMode="ltGray">
              <a:xfrm>
                <a:off x="2562407" y="4417870"/>
                <a:ext cx="672614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RWO</a:t>
                </a:r>
              </a:p>
            </p:txBody>
          </p:sp>
          <p:pic>
            <p:nvPicPr>
              <p:cNvPr id="133" name="Picture 6">
                <a:extLst>
                  <a:ext uri="{FF2B5EF4-FFF2-40B4-BE49-F238E27FC236}">
                    <a16:creationId xmlns:a16="http://schemas.microsoft.com/office/drawing/2014/main" id="{DB0DD705-81D5-8A4C-A31D-63F4997B2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21360" y="2730455"/>
                <a:ext cx="439578" cy="364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8">
                <a:extLst>
                  <a:ext uri="{FF2B5EF4-FFF2-40B4-BE49-F238E27FC236}">
                    <a16:creationId xmlns:a16="http://schemas.microsoft.com/office/drawing/2014/main" id="{6D2CEAD9-46B4-AB4C-A271-F7A6096563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870" y="2506938"/>
                <a:ext cx="1102506" cy="297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B6DD5D5-479D-DD43-91F6-DB54426A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7384" y="2384175"/>
                <a:ext cx="605997" cy="317674"/>
              </a:xfrm>
              <a:prstGeom prst="rect">
                <a:avLst/>
              </a:prstGeom>
            </p:spPr>
          </p:pic>
          <p:pic>
            <p:nvPicPr>
              <p:cNvPr id="136" name="Picture 14">
                <a:extLst>
                  <a:ext uri="{FF2B5EF4-FFF2-40B4-BE49-F238E27FC236}">
                    <a16:creationId xmlns:a16="http://schemas.microsoft.com/office/drawing/2014/main" id="{E25F9A6A-8BA2-BE4D-868C-77D6C8398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0688" y="2744308"/>
                <a:ext cx="351073" cy="351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6">
                <a:extLst>
                  <a:ext uri="{FF2B5EF4-FFF2-40B4-BE49-F238E27FC236}">
                    <a16:creationId xmlns:a16="http://schemas.microsoft.com/office/drawing/2014/main" id="{F840903F-D809-DC4A-AA37-F6DBD1B48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2628" y="2409412"/>
                <a:ext cx="609013" cy="91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B77B773-B4DA-7849-81C9-A18662EB6032}"/>
                  </a:ext>
                </a:extLst>
              </p:cNvPr>
              <p:cNvSpPr/>
              <p:nvPr/>
            </p:nvSpPr>
            <p:spPr bwMode="ltGray">
              <a:xfrm>
                <a:off x="2062293" y="2865487"/>
                <a:ext cx="1173828" cy="23599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Cloud Native Apps</a:t>
                </a:r>
              </a:p>
            </p:txBody>
          </p:sp>
          <p:pic>
            <p:nvPicPr>
              <p:cNvPr id="139" name="Picture 24">
                <a:extLst>
                  <a:ext uri="{FF2B5EF4-FFF2-40B4-BE49-F238E27FC236}">
                    <a16:creationId xmlns:a16="http://schemas.microsoft.com/office/drawing/2014/main" id="{DF502332-63A2-E046-8142-24636751D0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3535" y="2384175"/>
                <a:ext cx="439469" cy="2860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1FBC019-E385-1745-BF94-15BC5BE8B945}"/>
                  </a:ext>
                </a:extLst>
              </p:cNvPr>
              <p:cNvSpPr txBox="1"/>
              <p:nvPr/>
            </p:nvSpPr>
            <p:spPr>
              <a:xfrm>
                <a:off x="1021359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3D55915-755C-3748-BDA0-EBB73380BCAB}"/>
                  </a:ext>
                </a:extLst>
              </p:cNvPr>
              <p:cNvSpPr txBox="1"/>
              <p:nvPr/>
            </p:nvSpPr>
            <p:spPr>
              <a:xfrm>
                <a:off x="1826244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EDA4FFE-2960-724A-B980-A31C98815AB4}"/>
                  </a:ext>
                </a:extLst>
              </p:cNvPr>
              <p:cNvSpPr txBox="1"/>
              <p:nvPr/>
            </p:nvSpPr>
            <p:spPr>
              <a:xfrm>
                <a:off x="2631129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D7BEE6F-0C6B-F34F-AB34-CD34E80757E6}"/>
                </a:ext>
              </a:extLst>
            </p:cNvPr>
            <p:cNvGrpSpPr/>
            <p:nvPr/>
          </p:nvGrpSpPr>
          <p:grpSpPr>
            <a:xfrm>
              <a:off x="3690715" y="1799485"/>
              <a:ext cx="1705680" cy="3834865"/>
              <a:chOff x="3690715" y="1799485"/>
              <a:chExt cx="1705680" cy="383486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42E7588-9227-1045-AC24-FE26B6F7A92A}"/>
                  </a:ext>
                </a:extLst>
              </p:cNvPr>
              <p:cNvSpPr/>
              <p:nvPr/>
            </p:nvSpPr>
            <p:spPr bwMode="ltGray">
              <a:xfrm>
                <a:off x="4461815" y="4880895"/>
                <a:ext cx="106702" cy="1340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E55270B-1F8A-1648-82CD-3B6377853F1B}"/>
                  </a:ext>
                </a:extLst>
              </p:cNvPr>
              <p:cNvSpPr/>
              <p:nvPr/>
            </p:nvSpPr>
            <p:spPr bwMode="ltGray">
              <a:xfrm>
                <a:off x="3690715" y="2331514"/>
                <a:ext cx="1648902" cy="192068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D1D8F5-9623-C647-BA30-5E9A4062AF77}"/>
                  </a:ext>
                </a:extLst>
              </p:cNvPr>
              <p:cNvSpPr/>
              <p:nvPr/>
            </p:nvSpPr>
            <p:spPr bwMode="ltGray">
              <a:xfrm>
                <a:off x="4462597" y="4154917"/>
                <a:ext cx="106702" cy="2146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A20A1C0-509B-1C4A-9F63-4EAAF18B7465}"/>
                  </a:ext>
                </a:extLst>
              </p:cNvPr>
              <p:cNvCxnSpPr>
                <a:stCxn id="152" idx="2"/>
                <a:endCxn id="150" idx="0"/>
              </p:cNvCxnSpPr>
              <p:nvPr/>
            </p:nvCxnSpPr>
            <p:spPr>
              <a:xfrm>
                <a:off x="4515166" y="4129551"/>
                <a:ext cx="0" cy="89729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2609F11-11C0-6D4C-803D-3ACE2204FC5F}"/>
                  </a:ext>
                </a:extLst>
              </p:cNvPr>
              <p:cNvSpPr/>
              <p:nvPr/>
            </p:nvSpPr>
            <p:spPr bwMode="ltGray">
              <a:xfrm>
                <a:off x="3782830" y="3150713"/>
                <a:ext cx="1464672" cy="31487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Deployment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E9A2933-9AB5-2D41-9164-2D7876FD3693}"/>
                  </a:ext>
                </a:extLst>
              </p:cNvPr>
              <p:cNvSpPr/>
              <p:nvPr/>
            </p:nvSpPr>
            <p:spPr bwMode="ltGray">
              <a:xfrm>
                <a:off x="3690715" y="1799485"/>
                <a:ext cx="1648902" cy="39235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Single Instance</a:t>
                </a:r>
              </a:p>
            </p:txBody>
          </p:sp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4FA9E6DE-7CF4-F542-93CF-5C954BB9D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67666" y="5026850"/>
                <a:ext cx="495000" cy="607500"/>
              </a:xfrm>
              <a:prstGeom prst="rect">
                <a:avLst/>
              </a:prstGeom>
            </p:spPr>
          </p:pic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E92359B-5669-474D-8369-E1D431A78F62}"/>
                  </a:ext>
                </a:extLst>
              </p:cNvPr>
              <p:cNvSpPr/>
              <p:nvPr/>
            </p:nvSpPr>
            <p:spPr bwMode="ltGray">
              <a:xfrm>
                <a:off x="3690715" y="4400996"/>
                <a:ext cx="1648902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ReadWriteOnce</a:t>
                </a: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92F0748C-EEBE-6F4F-A7B7-A503B3720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94541" y="3488301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153" name="Picture 24">
                <a:extLst>
                  <a:ext uri="{FF2B5EF4-FFF2-40B4-BE49-F238E27FC236}">
                    <a16:creationId xmlns:a16="http://schemas.microsoft.com/office/drawing/2014/main" id="{28637EFE-0C14-4543-B615-9AE14EF1C7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5000" y="2699433"/>
                <a:ext cx="602836" cy="392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34">
                <a:extLst>
                  <a:ext uri="{FF2B5EF4-FFF2-40B4-BE49-F238E27FC236}">
                    <a16:creationId xmlns:a16="http://schemas.microsoft.com/office/drawing/2014/main" id="{B3995708-51B0-AD4F-AF6C-2CF7145E6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0415" y="2512963"/>
                <a:ext cx="775980" cy="554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E9C17C3-4769-2A42-A4B1-CF7ACB6CF313}"/>
                  </a:ext>
                </a:extLst>
              </p:cNvPr>
              <p:cNvSpPr/>
              <p:nvPr/>
            </p:nvSpPr>
            <p:spPr bwMode="ltGray">
              <a:xfrm>
                <a:off x="3782830" y="2411506"/>
                <a:ext cx="951205" cy="23599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Legacy Apps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83428DE-844D-7B4B-9DA5-B1618FAF06DF}"/>
                  </a:ext>
                </a:extLst>
              </p:cNvPr>
              <p:cNvSpPr txBox="1"/>
              <p:nvPr/>
            </p:nvSpPr>
            <p:spPr>
              <a:xfrm>
                <a:off x="4258432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D8B0BCC-C5B0-B94A-A8DD-8E05AA4C9351}"/>
                </a:ext>
              </a:extLst>
            </p:cNvPr>
            <p:cNvGrpSpPr/>
            <p:nvPr/>
          </p:nvGrpSpPr>
          <p:grpSpPr>
            <a:xfrm>
              <a:off x="5674959" y="1797722"/>
              <a:ext cx="3552868" cy="3835796"/>
              <a:chOff x="5674959" y="1797722"/>
              <a:chExt cx="3552868" cy="3835796"/>
            </a:xfrm>
          </p:grpSpPr>
          <p:sp>
            <p:nvSpPr>
              <p:cNvPr id="158" name="Trapezoid 157">
                <a:extLst>
                  <a:ext uri="{FF2B5EF4-FFF2-40B4-BE49-F238E27FC236}">
                    <a16:creationId xmlns:a16="http://schemas.microsoft.com/office/drawing/2014/main" id="{72AC39E6-7DA1-0242-9108-6B1338BB0B9A}"/>
                  </a:ext>
                </a:extLst>
              </p:cNvPr>
              <p:cNvSpPr/>
              <p:nvPr/>
            </p:nvSpPr>
            <p:spPr bwMode="ltGray">
              <a:xfrm rot="10800000">
                <a:off x="7125985" y="4891833"/>
                <a:ext cx="641251" cy="115296"/>
              </a:xfrm>
              <a:prstGeom prst="trapezoid">
                <a:avLst>
                  <a:gd name="adj" fmla="val 151455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8110E2B-3F7E-2E4E-91CE-E3FB6E92A3A2}"/>
                  </a:ext>
                </a:extLst>
              </p:cNvPr>
              <p:cNvSpPr/>
              <p:nvPr/>
            </p:nvSpPr>
            <p:spPr bwMode="ltGray">
              <a:xfrm>
                <a:off x="5674959" y="2328444"/>
                <a:ext cx="3551406" cy="1924618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8A4876D-95B6-F641-8D7C-DF1BEB5AE6DC}"/>
                  </a:ext>
                </a:extLst>
              </p:cNvPr>
              <p:cNvSpPr/>
              <p:nvPr/>
            </p:nvSpPr>
            <p:spPr bwMode="ltGray">
              <a:xfrm>
                <a:off x="7398946" y="4154917"/>
                <a:ext cx="95332" cy="180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7297A8B-5C9B-9C4D-A76E-2D880D019907}"/>
                  </a:ext>
                </a:extLst>
              </p:cNvPr>
              <p:cNvSpPr/>
              <p:nvPr/>
            </p:nvSpPr>
            <p:spPr bwMode="ltGray">
              <a:xfrm rot="19434339">
                <a:off x="6803597" y="4157776"/>
                <a:ext cx="95332" cy="180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0CEFEA-9EAA-C543-B33D-6F7C5F4E1E7A}"/>
                  </a:ext>
                </a:extLst>
              </p:cNvPr>
              <p:cNvSpPr/>
              <p:nvPr/>
            </p:nvSpPr>
            <p:spPr bwMode="ltGray">
              <a:xfrm rot="2165661" flipH="1">
                <a:off x="7993668" y="4153567"/>
                <a:ext cx="95332" cy="180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B5434BF-691A-CE46-A5B6-E4D2406729B5}"/>
                  </a:ext>
                </a:extLst>
              </p:cNvPr>
              <p:cNvSpPr/>
              <p:nvPr/>
            </p:nvSpPr>
            <p:spPr bwMode="ltGray">
              <a:xfrm rot="3381424" flipH="1">
                <a:off x="8586140" y="4140453"/>
                <a:ext cx="78309" cy="2289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857DE6B-2FA6-3547-A905-CDFD878C6043}"/>
                  </a:ext>
                </a:extLst>
              </p:cNvPr>
              <p:cNvSpPr/>
              <p:nvPr/>
            </p:nvSpPr>
            <p:spPr bwMode="ltGray">
              <a:xfrm rot="18218576">
                <a:off x="6216619" y="4134408"/>
                <a:ext cx="78309" cy="2289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C20E06B-1BEC-BE4E-B017-F3156EA46459}"/>
                  </a:ext>
                </a:extLst>
              </p:cNvPr>
              <p:cNvSpPr/>
              <p:nvPr/>
            </p:nvSpPr>
            <p:spPr bwMode="ltGray">
              <a:xfrm>
                <a:off x="5777519" y="3152986"/>
                <a:ext cx="3346287" cy="306805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Any Controller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6978E85-EFE1-6946-AC73-9B06156D4C85}"/>
                  </a:ext>
                </a:extLst>
              </p:cNvPr>
              <p:cNvSpPr/>
              <p:nvPr/>
            </p:nvSpPr>
            <p:spPr bwMode="ltGray">
              <a:xfrm>
                <a:off x="5674959" y="1797722"/>
                <a:ext cx="1913624" cy="3931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Scalable Distributed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EFD4513-62DD-E244-8EAA-A99F8C142DCF}"/>
                  </a:ext>
                </a:extLst>
              </p:cNvPr>
              <p:cNvSpPr/>
              <p:nvPr/>
            </p:nvSpPr>
            <p:spPr bwMode="ltGray">
              <a:xfrm>
                <a:off x="7698162" y="1797722"/>
                <a:ext cx="1529665" cy="3931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Shared Storage</a:t>
                </a:r>
              </a:p>
            </p:txBody>
          </p:sp>
          <p:pic>
            <p:nvPicPr>
              <p:cNvPr id="168" name="Picture 36">
                <a:extLst>
                  <a:ext uri="{FF2B5EF4-FFF2-40B4-BE49-F238E27FC236}">
                    <a16:creationId xmlns:a16="http://schemas.microsoft.com/office/drawing/2014/main" id="{CAE5BC03-AA61-4B4B-93A5-5DD0EC8D0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0137" y="2764310"/>
                <a:ext cx="1418842" cy="357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40">
                <a:extLst>
                  <a:ext uri="{FF2B5EF4-FFF2-40B4-BE49-F238E27FC236}">
                    <a16:creationId xmlns:a16="http://schemas.microsoft.com/office/drawing/2014/main" id="{B375D760-D41E-BD43-BF3B-34E8B2993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0687" y="2409412"/>
                <a:ext cx="915792" cy="306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46">
                <a:extLst>
                  <a:ext uri="{FF2B5EF4-FFF2-40B4-BE49-F238E27FC236}">
                    <a16:creationId xmlns:a16="http://schemas.microsoft.com/office/drawing/2014/main" id="{827FC19D-1F27-5C44-8F44-398561185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0081" y="2455069"/>
                <a:ext cx="842445" cy="239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79423C1-6A60-E34B-8411-E0D9520C8E13}"/>
                  </a:ext>
                </a:extLst>
              </p:cNvPr>
              <p:cNvSpPr/>
              <p:nvPr/>
            </p:nvSpPr>
            <p:spPr bwMode="ltGray">
              <a:xfrm>
                <a:off x="7459240" y="2834135"/>
                <a:ext cx="1454659" cy="2178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Complex Stateful Apps</a:t>
                </a:r>
              </a:p>
            </p:txBody>
          </p:sp>
          <p:pic>
            <p:nvPicPr>
              <p:cNvPr id="172" name="Picture 50">
                <a:extLst>
                  <a:ext uri="{FF2B5EF4-FFF2-40B4-BE49-F238E27FC236}">
                    <a16:creationId xmlns:a16="http://schemas.microsoft.com/office/drawing/2014/main" id="{B9AD3179-A594-8947-BAC0-6DF41EE8F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3545" y="2380946"/>
                <a:ext cx="1216265" cy="383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6DE160-4C6F-6E40-B01B-1BC23E50BF5C}"/>
                  </a:ext>
                </a:extLst>
              </p:cNvPr>
              <p:cNvCxnSpPr>
                <a:cxnSpLocks/>
                <a:stCxn id="180" idx="2"/>
                <a:endCxn id="179" idx="0"/>
              </p:cNvCxnSpPr>
              <p:nvPr/>
            </p:nvCxnSpPr>
            <p:spPr>
              <a:xfrm>
                <a:off x="6070233" y="4125611"/>
                <a:ext cx="1380429" cy="90040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589C1A9-712F-CD4E-A5BB-BE8A5BAC42FB}"/>
                  </a:ext>
                </a:extLst>
              </p:cNvPr>
              <p:cNvCxnSpPr>
                <a:cxnSpLocks/>
                <a:stCxn id="179" idx="0"/>
                <a:endCxn id="184" idx="2"/>
              </p:cNvCxnSpPr>
              <p:nvPr/>
            </p:nvCxnSpPr>
            <p:spPr>
              <a:xfrm flipV="1">
                <a:off x="7450662" y="4125611"/>
                <a:ext cx="1365942" cy="90040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14773FF-A838-C84B-960E-0E3C46894250}"/>
                  </a:ext>
                </a:extLst>
              </p:cNvPr>
              <p:cNvCxnSpPr>
                <a:cxnSpLocks/>
                <a:stCxn id="179" idx="0"/>
                <a:endCxn id="183" idx="2"/>
              </p:cNvCxnSpPr>
              <p:nvPr/>
            </p:nvCxnSpPr>
            <p:spPr>
              <a:xfrm flipV="1">
                <a:off x="7450662" y="4125611"/>
                <a:ext cx="676691" cy="90040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8ADB2F9-1BEC-A245-996D-34CA675CDCDD}"/>
                  </a:ext>
                </a:extLst>
              </p:cNvPr>
              <p:cNvCxnSpPr>
                <a:cxnSpLocks/>
                <a:stCxn id="179" idx="0"/>
                <a:endCxn id="182" idx="2"/>
              </p:cNvCxnSpPr>
              <p:nvPr/>
            </p:nvCxnSpPr>
            <p:spPr>
              <a:xfrm flipH="1" flipV="1">
                <a:off x="7446612" y="4125611"/>
                <a:ext cx="4050" cy="90040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EB25243-429C-6F47-BE09-3F4D0D7A0C13}"/>
                  </a:ext>
                </a:extLst>
              </p:cNvPr>
              <p:cNvCxnSpPr>
                <a:cxnSpLocks/>
                <a:stCxn id="179" idx="0"/>
                <a:endCxn id="181" idx="2"/>
              </p:cNvCxnSpPr>
              <p:nvPr/>
            </p:nvCxnSpPr>
            <p:spPr>
              <a:xfrm flipH="1" flipV="1">
                <a:off x="6759484" y="4125611"/>
                <a:ext cx="691178" cy="90040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7F8760B-763C-8B43-AD54-109C4F5F3C53}"/>
                  </a:ext>
                </a:extLst>
              </p:cNvPr>
              <p:cNvSpPr/>
              <p:nvPr/>
            </p:nvSpPr>
            <p:spPr bwMode="ltGray">
              <a:xfrm>
                <a:off x="5674959" y="4399234"/>
                <a:ext cx="3551406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ReadWriteMany</a:t>
                </a:r>
              </a:p>
            </p:txBody>
          </p: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56218D10-FFA6-CD44-BC56-EA73FC178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03162" y="5026018"/>
                <a:ext cx="495000" cy="607500"/>
              </a:xfrm>
              <a:prstGeom prst="rect">
                <a:avLst/>
              </a:prstGeom>
            </p:spPr>
          </p:pic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DC642059-B0ED-3241-9427-E77AA4806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49608" y="3484361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5667A4BF-98C8-BE4B-896A-D033697E3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38859" y="3484361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403EBEE2-DB39-414D-8E8A-58777ACAB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25987" y="3484361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0D1241EA-72C5-D249-9692-93781F96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06728" y="3484361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C6C9D48-0245-5044-A5EB-2100C1050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95979" y="3484361"/>
                <a:ext cx="641250" cy="641250"/>
              </a:xfrm>
              <a:prstGeom prst="rect">
                <a:avLst/>
              </a:prstGeom>
            </p:spPr>
          </p:pic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83824A6-3CAA-674B-A70E-CD1BAC387737}"/>
                  </a:ext>
                </a:extLst>
              </p:cNvPr>
              <p:cNvSpPr txBox="1"/>
              <p:nvPr/>
            </p:nvSpPr>
            <p:spPr>
              <a:xfrm>
                <a:off x="5810155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9BEF066-22D1-244D-8EFC-34EE1016865E}"/>
                  </a:ext>
                </a:extLst>
              </p:cNvPr>
              <p:cNvSpPr txBox="1"/>
              <p:nvPr/>
            </p:nvSpPr>
            <p:spPr>
              <a:xfrm>
                <a:off x="6497424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7246D1C-D76A-4E43-A6BC-AD1E3EB8AE9E}"/>
                  </a:ext>
                </a:extLst>
              </p:cNvPr>
              <p:cNvSpPr txBox="1"/>
              <p:nvPr/>
            </p:nvSpPr>
            <p:spPr>
              <a:xfrm>
                <a:off x="7184693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94D6095-36C1-0A42-90CE-858AB3B79677}"/>
                  </a:ext>
                </a:extLst>
              </p:cNvPr>
              <p:cNvSpPr txBox="1"/>
              <p:nvPr/>
            </p:nvSpPr>
            <p:spPr>
              <a:xfrm>
                <a:off x="7871962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7FC3069-BE6A-3A49-9652-7D32EF6BE0EA}"/>
                  </a:ext>
                </a:extLst>
              </p:cNvPr>
              <p:cNvSpPr txBox="1"/>
              <p:nvPr/>
            </p:nvSpPr>
            <p:spPr>
              <a:xfrm>
                <a:off x="8559231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565890F-5553-BA4E-B748-342E68CA78B9}"/>
                </a:ext>
              </a:extLst>
            </p:cNvPr>
            <p:cNvGrpSpPr/>
            <p:nvPr/>
          </p:nvGrpSpPr>
          <p:grpSpPr>
            <a:xfrm>
              <a:off x="9562491" y="1799485"/>
              <a:ext cx="1794553" cy="3850907"/>
              <a:chOff x="9562491" y="1799485"/>
              <a:chExt cx="1794553" cy="3850907"/>
            </a:xfrm>
          </p:grpSpPr>
          <p:sp>
            <p:nvSpPr>
              <p:cNvPr id="191" name="Trapezoid 190">
                <a:extLst>
                  <a:ext uri="{FF2B5EF4-FFF2-40B4-BE49-F238E27FC236}">
                    <a16:creationId xmlns:a16="http://schemas.microsoft.com/office/drawing/2014/main" id="{665E2826-93D5-584C-8DBC-15020DDE0428}"/>
                  </a:ext>
                </a:extLst>
              </p:cNvPr>
              <p:cNvSpPr/>
              <p:nvPr/>
            </p:nvSpPr>
            <p:spPr bwMode="ltGray">
              <a:xfrm rot="10800000">
                <a:off x="10328868" y="4904186"/>
                <a:ext cx="259634" cy="102942"/>
              </a:xfrm>
              <a:prstGeom prst="trapezoid">
                <a:avLst>
                  <a:gd name="adj" fmla="val 43506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DBC4D3C-64FA-A344-A9D8-2C7338FE4AA1}"/>
                  </a:ext>
                </a:extLst>
              </p:cNvPr>
              <p:cNvSpPr/>
              <p:nvPr/>
            </p:nvSpPr>
            <p:spPr bwMode="ltGray">
              <a:xfrm>
                <a:off x="9562491" y="2330207"/>
                <a:ext cx="1794553" cy="1919603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9AFC092-8721-AA4B-9801-B5C3A5233A05}"/>
                  </a:ext>
                </a:extLst>
              </p:cNvPr>
              <p:cNvSpPr/>
              <p:nvPr/>
            </p:nvSpPr>
            <p:spPr bwMode="ltGray">
              <a:xfrm rot="1277287" flipH="1">
                <a:off x="10744927" y="4158037"/>
                <a:ext cx="95332" cy="180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04859A8-0058-BC49-8461-7E180C37F6B3}"/>
                  </a:ext>
                </a:extLst>
              </p:cNvPr>
              <p:cNvSpPr/>
              <p:nvPr/>
            </p:nvSpPr>
            <p:spPr bwMode="ltGray">
              <a:xfrm rot="20322713">
                <a:off x="10058181" y="4157942"/>
                <a:ext cx="95332" cy="180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DC81410-1286-334E-A8BD-EB31228B846E}"/>
                  </a:ext>
                </a:extLst>
              </p:cNvPr>
              <p:cNvSpPr/>
              <p:nvPr/>
            </p:nvSpPr>
            <p:spPr bwMode="ltGray">
              <a:xfrm>
                <a:off x="9732819" y="3152703"/>
                <a:ext cx="1453896" cy="31089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Any Controller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8D768C8-6BEB-394C-BF7B-0B0A4940AF2A}"/>
                  </a:ext>
                </a:extLst>
              </p:cNvPr>
              <p:cNvSpPr/>
              <p:nvPr/>
            </p:nvSpPr>
            <p:spPr bwMode="ltGray">
              <a:xfrm>
                <a:off x="9568227" y="1799485"/>
                <a:ext cx="1783080" cy="3931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Serving</a:t>
                </a:r>
              </a:p>
            </p:txBody>
          </p:sp>
          <p:pic>
            <p:nvPicPr>
              <p:cNvPr id="197" name="Picture 40">
                <a:extLst>
                  <a:ext uri="{FF2B5EF4-FFF2-40B4-BE49-F238E27FC236}">
                    <a16:creationId xmlns:a16="http://schemas.microsoft.com/office/drawing/2014/main" id="{0CF294D7-60F6-D04B-9A3B-A82A54C35D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0493" y="2378334"/>
                <a:ext cx="679490" cy="227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B1E3CA3F-F736-EC4E-A8A4-04D1772504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648527" y="2454477"/>
                <a:ext cx="1036398" cy="379066"/>
              </a:xfrm>
              <a:prstGeom prst="rect">
                <a:avLst/>
              </a:prstGeom>
            </p:spPr>
          </p:pic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BE67254-3092-9D49-81A7-3EE5B3311C16}"/>
                  </a:ext>
                </a:extLst>
              </p:cNvPr>
              <p:cNvSpPr/>
              <p:nvPr/>
            </p:nvSpPr>
            <p:spPr bwMode="ltGray">
              <a:xfrm>
                <a:off x="10166726" y="2848359"/>
                <a:ext cx="1081082" cy="2178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Read-Only Apps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D6E9493-B828-7E4A-9BFD-966E9690203D}"/>
                  </a:ext>
                </a:extLst>
              </p:cNvPr>
              <p:cNvCxnSpPr>
                <a:cxnSpLocks/>
                <a:stCxn id="205" idx="0"/>
                <a:endCxn id="203" idx="2"/>
              </p:cNvCxnSpPr>
              <p:nvPr/>
            </p:nvCxnSpPr>
            <p:spPr>
              <a:xfrm flipH="1" flipV="1">
                <a:off x="10059165" y="4129483"/>
                <a:ext cx="400602" cy="913409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5EF8567-8BB6-FF46-8435-82B4E109F459}"/>
                  </a:ext>
                </a:extLst>
              </p:cNvPr>
              <p:cNvCxnSpPr>
                <a:cxnSpLocks/>
                <a:stCxn id="205" idx="0"/>
                <a:endCxn id="204" idx="2"/>
              </p:cNvCxnSpPr>
              <p:nvPr/>
            </p:nvCxnSpPr>
            <p:spPr>
              <a:xfrm flipV="1">
                <a:off x="10459767" y="4129483"/>
                <a:ext cx="380786" cy="913409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96883A1-E777-7740-937C-158D89B666AD}"/>
                  </a:ext>
                </a:extLst>
              </p:cNvPr>
              <p:cNvSpPr/>
              <p:nvPr/>
            </p:nvSpPr>
            <p:spPr bwMode="ltGray">
              <a:xfrm>
                <a:off x="9562491" y="4395958"/>
                <a:ext cx="1794553" cy="3979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ReadOnlyMany</a:t>
                </a:r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47DE24C8-0C00-BA44-BA05-91E8826BB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38540" y="3488233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C96F523D-F0BE-B74D-9206-CA72E525A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19928" y="3488233"/>
                <a:ext cx="641250" cy="641250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667C1B0F-002F-A447-86C4-EB48E9A2E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12267" y="5042892"/>
                <a:ext cx="495000" cy="607500"/>
              </a:xfrm>
              <a:prstGeom prst="rect">
                <a:avLst/>
              </a:prstGeom>
            </p:spPr>
          </p:pic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35200421-FCE5-EF4A-A1CF-51650EAD9F40}"/>
                  </a:ext>
                </a:extLst>
              </p:cNvPr>
              <p:cNvSpPr txBox="1"/>
              <p:nvPr/>
            </p:nvSpPr>
            <p:spPr>
              <a:xfrm>
                <a:off x="9802414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4C2588B-B5EC-354A-913F-121387292B43}"/>
                  </a:ext>
                </a:extLst>
              </p:cNvPr>
              <p:cNvSpPr txBox="1"/>
              <p:nvPr/>
            </p:nvSpPr>
            <p:spPr>
              <a:xfrm>
                <a:off x="10583802" y="3837866"/>
                <a:ext cx="513501" cy="24459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miter lim="800000"/>
              </a:ln>
            </p:spPr>
            <p:txBody>
              <a:bodyPr wrap="none" lIns="91440" tIns="91440" rIns="91440" bIns="9144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Pod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describes the storage resource in a way the CSI driver understand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A60E9-8147-FE49-AE26-D9E356E967A1}"/>
              </a:ext>
            </a:extLst>
          </p:cNvPr>
          <p:cNvSpPr txBox="1"/>
          <p:nvPr/>
        </p:nvSpPr>
        <p:spPr>
          <a:xfrm>
            <a:off x="3169789" y="1290569"/>
            <a:ext cx="1909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Persistent</a:t>
            </a:r>
          </a:p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Volume</a:t>
            </a:r>
            <a:b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05EFD-E6EB-F44D-9E3F-47C89D21242B}"/>
              </a:ext>
            </a:extLst>
          </p:cNvPr>
          <p:cNvSpPr txBox="1"/>
          <p:nvPr/>
        </p:nvSpPr>
        <p:spPr>
          <a:xfrm>
            <a:off x="5651543" y="1236335"/>
            <a:ext cx="5466881" cy="5601533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100" dirty="0">
                <a:latin typeface="Courier" pitchFamily="2" charset="0"/>
              </a:rPr>
              <a:t>v1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100" dirty="0">
                <a:latin typeface="Courier" pitchFamily="2" charset="0"/>
              </a:rPr>
              <a:t>PersistentVolume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annotations: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pv.kubernetes.io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/provisioned-by: </a:t>
            </a:r>
            <a:r>
              <a:rPr lang="en-US" sz="1100" dirty="0" err="1">
                <a:latin typeface="Courier" pitchFamily="2" charset="0"/>
              </a:rPr>
              <a:t>csi.vendor.io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finalizers: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- </a:t>
            </a:r>
            <a:r>
              <a:rPr lang="en-US" sz="1100" dirty="0" err="1">
                <a:latin typeface="Courier" pitchFamily="2" charset="0"/>
              </a:rPr>
              <a:t>kubernetes.io</a:t>
            </a:r>
            <a:r>
              <a:rPr lang="en-US" sz="1100" dirty="0">
                <a:latin typeface="Courier" pitchFamily="2" charset="0"/>
              </a:rPr>
              <a:t>/</a:t>
            </a:r>
            <a:r>
              <a:rPr lang="en-US" sz="1100" dirty="0" err="1">
                <a:latin typeface="Courier" pitchFamily="2" charset="0"/>
              </a:rPr>
              <a:t>pv</a:t>
            </a:r>
            <a:r>
              <a:rPr lang="en-US" sz="1100" dirty="0">
                <a:latin typeface="Courier" pitchFamily="2" charset="0"/>
              </a:rPr>
              <a:t>-protection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- </a:t>
            </a:r>
            <a:r>
              <a:rPr lang="en-US" sz="1100" dirty="0">
                <a:latin typeface="Courier" pitchFamily="2" charset="0"/>
              </a:rPr>
              <a:t>external-</a:t>
            </a:r>
            <a:r>
              <a:rPr lang="en-US" sz="1100" dirty="0" err="1">
                <a:latin typeface="Courier" pitchFamily="2" charset="0"/>
              </a:rPr>
              <a:t>attacher</a:t>
            </a:r>
            <a:r>
              <a:rPr lang="en-US" sz="1100" dirty="0">
                <a:latin typeface="Courier" pitchFamily="2" charset="0"/>
              </a:rPr>
              <a:t>/</a:t>
            </a:r>
            <a:r>
              <a:rPr lang="en-US" sz="1100" dirty="0" err="1">
                <a:latin typeface="Courier" pitchFamily="2" charset="0"/>
              </a:rPr>
              <a:t>csi</a:t>
            </a:r>
            <a:r>
              <a:rPr lang="en-US" sz="1100" dirty="0">
                <a:latin typeface="Courier" pitchFamily="2" charset="0"/>
              </a:rPr>
              <a:t>-vendor-</a:t>
            </a:r>
            <a:r>
              <a:rPr lang="en-US" sz="1100" dirty="0" err="1">
                <a:latin typeface="Courier" pitchFamily="2" charset="0"/>
              </a:rPr>
              <a:t>io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100" dirty="0">
                <a:latin typeface="Courier" pitchFamily="2" charset="0"/>
              </a:rPr>
              <a:t>pvc-f03444b1-2aca-4006-a75b-d126d98c0eaf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- </a:t>
            </a:r>
            <a:r>
              <a:rPr lang="en-US" sz="1100" dirty="0">
                <a:latin typeface="Courier" pitchFamily="2" charset="0"/>
              </a:rPr>
              <a:t>ReadWriteOnce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capacity: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storage: </a:t>
            </a:r>
            <a:r>
              <a:rPr lang="en-US" sz="1100" dirty="0">
                <a:latin typeface="Courier" pitchFamily="2" charset="0"/>
              </a:rPr>
              <a:t>2Ti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csi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controllerPublishSecretRef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name: </a:t>
            </a:r>
            <a:r>
              <a:rPr lang="en-US" sz="1100" dirty="0" err="1">
                <a:latin typeface="Courier" pitchFamily="2" charset="0"/>
              </a:rPr>
              <a:t>csi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namespace: </a:t>
            </a:r>
            <a:r>
              <a:rPr lang="en-US" sz="1100" dirty="0">
                <a:latin typeface="Courier" pitchFamily="2" charset="0"/>
              </a:rPr>
              <a:t>vendor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>
                <a:solidFill>
                  <a:schemeClr val="accent4"/>
                </a:solidFill>
                <a:latin typeface="Courier" pitchFamily="2" charset="0"/>
              </a:rPr>
              <a:t>...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controllerExpandSecretRef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name: </a:t>
            </a:r>
            <a:r>
              <a:rPr lang="en-US" sz="1100" dirty="0" err="1">
                <a:latin typeface="Courier" pitchFamily="2" charset="0"/>
              </a:rPr>
              <a:t>csi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namespace: </a:t>
            </a:r>
            <a:r>
              <a:rPr lang="en-US" sz="1100" dirty="0">
                <a:latin typeface="Courier" pitchFamily="2" charset="0"/>
              </a:rPr>
              <a:t>vendor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driver: </a:t>
            </a:r>
            <a:r>
              <a:rPr lang="en-US" sz="1100" dirty="0" err="1">
                <a:latin typeface="Courier" pitchFamily="2" charset="0"/>
              </a:rPr>
              <a:t>csi.vendor.io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fsType: </a:t>
            </a:r>
            <a:r>
              <a:rPr lang="en-US" sz="1100" dirty="0">
                <a:latin typeface="Courier" pitchFamily="2" charset="0"/>
              </a:rPr>
              <a:t>xfs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volumeAttributes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pool: </a:t>
            </a:r>
            <a:r>
              <a:rPr lang="en-US" sz="1100" dirty="0">
                <a:latin typeface="Courier" pitchFamily="2" charset="0"/>
              </a:rPr>
              <a:t>default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volumeAccessMode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100" dirty="0">
                <a:latin typeface="Courier" pitchFamily="2" charset="0"/>
              </a:rPr>
              <a:t>mount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volumeHandle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100" dirty="0">
                <a:latin typeface="Courier" pitchFamily="2" charset="0"/>
              </a:rPr>
              <a:t>0617faf9c71562b78a000000000000000000005e20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</a:t>
            </a:r>
            <a:r>
              <a:rPr lang="en-US" sz="1100" b="1" dirty="0" err="1">
                <a:solidFill>
                  <a:schemeClr val="accent1"/>
                </a:solidFill>
                <a:latin typeface="Courier" pitchFamily="2" charset="0"/>
              </a:rPr>
              <a:t>persistentVolumeReclaimPolicy</a:t>
            </a:r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100" dirty="0">
                <a:latin typeface="Courier" pitchFamily="2" charset="0"/>
              </a:rPr>
              <a:t>Delete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storageClassName: </a:t>
            </a:r>
            <a:r>
              <a:rPr lang="en-US" sz="1100" dirty="0">
                <a:latin typeface="Courier" pitchFamily="2" charset="0"/>
              </a:rPr>
              <a:t>my-</a:t>
            </a:r>
            <a:r>
              <a:rPr lang="en-US" sz="1100" dirty="0" err="1">
                <a:latin typeface="Courier" pitchFamily="2" charset="0"/>
              </a:rPr>
              <a:t>storageclass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  volumeMode: </a:t>
            </a:r>
            <a:r>
              <a:rPr lang="en-US" sz="1100" dirty="0">
                <a:latin typeface="Courier" pitchFamily="2" charset="0"/>
              </a:rPr>
              <a:t>Filesystem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" pitchFamily="2" charset="0"/>
              </a:rPr>
              <a:t>status: </a:t>
            </a:r>
            <a:r>
              <a:rPr lang="en-US" sz="1100" dirty="0">
                <a:solidFill>
                  <a:schemeClr val="accent1"/>
                </a:solidFill>
                <a:latin typeface="Courier" pitchFamily="2" charset="0"/>
              </a:rPr>
              <a:t>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E243C-693D-3F45-80E6-F076D6DEB8C8}"/>
              </a:ext>
            </a:extLst>
          </p:cNvPr>
          <p:cNvSpPr txBox="1"/>
          <p:nvPr/>
        </p:nvSpPr>
        <p:spPr>
          <a:xfrm>
            <a:off x="3403253" y="5803612"/>
            <a:ext cx="213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Courier" pitchFamily="2" charset="0"/>
              </a:rPr>
              <a:t>...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Each CSI operation needs to reference a secret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claimRef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omitted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992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StorageClass and PVC. Attach a workload and expand volume.</a:t>
            </a:r>
          </a:p>
        </p:txBody>
      </p:sp>
    </p:spTree>
    <p:extLst>
      <p:ext uri="{BB962C8B-B14F-4D97-AF65-F5344CB8AC3E}">
        <p14:creationId xmlns:p14="http://schemas.microsoft.com/office/powerpoint/2010/main" val="17553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3475383" y="4912637"/>
            <a:ext cx="110721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Mattsson, Hewlett Packard Enterprise</a:t>
            </a:r>
            <a:b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@datamattsson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3475383" y="3902415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Tutorial: Introduction to Using the Container Storage Interface (CSI) Primitives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D5E90-146C-A240-A080-CBCE5C6AD753}"/>
              </a:ext>
            </a:extLst>
          </p:cNvPr>
          <p:cNvSpPr/>
          <p:nvPr/>
        </p:nvSpPr>
        <p:spPr>
          <a:xfrm>
            <a:off x="0" y="0"/>
            <a:ext cx="3043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1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896C5-DCD5-7B48-A97B-05CE6955C78D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workload controllers except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StatefulSet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very similar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1F50A-7397-3A47-BF2F-6DD908582D0D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B40C-4172-4B43-B331-A71A009980AA}"/>
              </a:ext>
            </a:extLst>
          </p:cNvPr>
          <p:cNvSpPr txBox="1"/>
          <p:nvPr/>
        </p:nvSpPr>
        <p:spPr>
          <a:xfrm>
            <a:off x="3143872" y="1935674"/>
            <a:ext cx="5668860" cy="2954655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200" dirty="0">
                <a:latin typeface="Courier" pitchFamily="2" charset="0"/>
              </a:rPr>
              <a:t>v1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200" dirty="0">
                <a:latin typeface="Courier" pitchFamily="2" charset="0"/>
              </a:rPr>
              <a:t>Pod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200" dirty="0">
                <a:latin typeface="Courier" pitchFamily="2" charset="0"/>
              </a:rPr>
              <a:t>my-pod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sz="1200" dirty="0" err="1">
                <a:latin typeface="Courier" pitchFamily="2" charset="0"/>
              </a:rPr>
              <a:t>myfrontend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image: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volumeMounts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- mountPath: </a:t>
            </a:r>
            <a:r>
              <a:rPr lang="en-US" sz="1200" dirty="0">
                <a:latin typeface="Courier" pitchFamily="2" charset="0"/>
              </a:rPr>
              <a:t>"/usr/share/nginx/html"               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volumes: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persistentVolumeClaim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claimName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200" dirty="0">
                <a:latin typeface="Courier" pitchFamily="2" charset="0"/>
              </a:rPr>
              <a:t>my-</a:t>
            </a:r>
            <a:r>
              <a:rPr lang="en-US" sz="1200" dirty="0" err="1">
                <a:latin typeface="Courier" pitchFamily="2" charset="0"/>
              </a:rPr>
              <a:t>pvc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E63E-7EE6-A544-829D-F7A7B3B5E12C}"/>
              </a:ext>
            </a:extLst>
          </p:cNvPr>
          <p:cNvSpPr txBox="1"/>
          <p:nvPr/>
        </p:nvSpPr>
        <p:spPr>
          <a:xfrm>
            <a:off x="7587074" y="1236335"/>
            <a:ext cx="4460195" cy="5539978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200" dirty="0">
                <a:latin typeface="Courier" pitchFamily="2" charset="0"/>
              </a:rPr>
              <a:t>apps/v1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200" dirty="0">
                <a:latin typeface="Courier" pitchFamily="2" charset="0"/>
              </a:rPr>
              <a:t>StatefulSet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200" dirty="0">
                <a:latin typeface="Courier" pitchFamily="2" charset="0"/>
              </a:rPr>
              <a:t>my-web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selector: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matchLabels: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app: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serviceName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template: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metadata: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labels: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app: </a:t>
            </a:r>
            <a:r>
              <a:rPr lang="en-US" sz="1200" dirty="0">
                <a:latin typeface="Courier" pitchFamily="2" charset="0"/>
              </a:rPr>
              <a:t>nginx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containers: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- name: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image: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volumeMounts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-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mountPath: </a:t>
            </a:r>
            <a:r>
              <a:rPr lang="en-US" sz="1200" dirty="0">
                <a:latin typeface="Courier" pitchFamily="2" charset="0"/>
              </a:rPr>
              <a:t>"/usr/share/nginx/html"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volumeClaimTemplates: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- metadata: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accessModes: </a:t>
            </a:r>
            <a:r>
              <a:rPr lang="en-US" sz="1200" dirty="0">
                <a:latin typeface="Courier" pitchFamily="2" charset="0"/>
              </a:rPr>
              <a:t>[ "ReadWriteOnce" ]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storageClassName: </a:t>
            </a:r>
            <a:r>
              <a:rPr lang="en-US" sz="1200" dirty="0">
                <a:latin typeface="Courier" pitchFamily="2" charset="0"/>
              </a:rPr>
              <a:t>my-</a:t>
            </a:r>
            <a:r>
              <a:rPr lang="en-US" sz="1200" dirty="0" err="1">
                <a:latin typeface="Courier" pitchFamily="2" charset="0"/>
              </a:rPr>
              <a:t>storageclass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resources: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requests: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storage: </a:t>
            </a:r>
            <a:r>
              <a:rPr lang="en-US" sz="1200" dirty="0">
                <a:latin typeface="Courier" pitchFamily="2" charset="0"/>
              </a:rPr>
              <a:t>2Ti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DFB66-7C04-1A43-8BEF-49C4CBDB0F84}"/>
              </a:ext>
            </a:extLst>
          </p:cNvPr>
          <p:cNvSpPr txBox="1"/>
          <p:nvPr/>
        </p:nvSpPr>
        <p:spPr>
          <a:xfrm>
            <a:off x="3163713" y="1306161"/>
            <a:ext cx="373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Workload Controllers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260BA7-C920-FE4A-8DF4-27D0EA296CB5}"/>
              </a:ext>
            </a:extLst>
          </p:cNvPr>
          <p:cNvCxnSpPr>
            <a:cxnSpLocks/>
          </p:cNvCxnSpPr>
          <p:nvPr/>
        </p:nvCxnSpPr>
        <p:spPr>
          <a:xfrm flipV="1">
            <a:off x="7396843" y="1077686"/>
            <a:ext cx="0" cy="578031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an application utilizing a StatefulSet.</a:t>
            </a:r>
          </a:p>
        </p:txBody>
      </p:sp>
    </p:spTree>
    <p:extLst>
      <p:ext uri="{BB962C8B-B14F-4D97-AF65-F5344CB8AC3E}">
        <p14:creationId xmlns:p14="http://schemas.microsoft.com/office/powerpoint/2010/main" val="304451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Snapshots and PVC Data Sources</a:t>
            </a:r>
          </a:p>
        </p:txBody>
      </p:sp>
    </p:spTree>
    <p:extLst>
      <p:ext uri="{BB962C8B-B14F-4D97-AF65-F5344CB8AC3E}">
        <p14:creationId xmlns:p14="http://schemas.microsoft.com/office/powerpoint/2010/main" val="402216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2A862B-8CC7-2943-9197-0AB62E92376F}"/>
              </a:ext>
            </a:extLst>
          </p:cNvPr>
          <p:cNvSpPr/>
          <p:nvPr/>
        </p:nvSpPr>
        <p:spPr>
          <a:xfrm>
            <a:off x="7840129" y="3653549"/>
            <a:ext cx="73712" cy="18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75A77-7CBD-0149-A608-5E6137E0227B}"/>
              </a:ext>
            </a:extLst>
          </p:cNvPr>
          <p:cNvGrpSpPr/>
          <p:nvPr/>
        </p:nvGrpSpPr>
        <p:grpSpPr>
          <a:xfrm>
            <a:off x="3280350" y="4443894"/>
            <a:ext cx="4536365" cy="651043"/>
            <a:chOff x="347600" y="4558936"/>
            <a:chExt cx="6192365" cy="8887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5457DB-65C2-2641-A2BB-C03EC4086E55}"/>
                </a:ext>
              </a:extLst>
            </p:cNvPr>
            <p:cNvGrpSpPr/>
            <p:nvPr/>
          </p:nvGrpSpPr>
          <p:grpSpPr>
            <a:xfrm>
              <a:off x="347600" y="4558936"/>
              <a:ext cx="6192365" cy="888707"/>
              <a:chOff x="3784166" y="5145821"/>
              <a:chExt cx="6192365" cy="98425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01FE29-9935-0F43-8A8B-073C7B32D7E9}"/>
                  </a:ext>
                </a:extLst>
              </p:cNvPr>
              <p:cNvSpPr/>
              <p:nvPr/>
            </p:nvSpPr>
            <p:spPr bwMode="ltGray">
              <a:xfrm>
                <a:off x="3784166" y="5145821"/>
                <a:ext cx="6192365" cy="984256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DAC55339-DEAE-FD44-89BD-6F2F5F7CF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7640"/>
              <a:stretch/>
            </p:blipFill>
            <p:spPr bwMode="auto">
              <a:xfrm>
                <a:off x="3904573" y="5197958"/>
                <a:ext cx="761239" cy="835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3E17C-BCA9-0B45-9A99-A8EC00DB36B5}"/>
                </a:ext>
              </a:extLst>
            </p:cNvPr>
            <p:cNvSpPr/>
            <p:nvPr/>
          </p:nvSpPr>
          <p:spPr bwMode="ltGray">
            <a:xfrm>
              <a:off x="4463329" y="4637275"/>
              <a:ext cx="1995876" cy="304159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VolumeSnapshotContent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690AC6-670C-9048-831F-9274FE7031CE}"/>
                </a:ext>
              </a:extLst>
            </p:cNvPr>
            <p:cNvSpPr/>
            <p:nvPr/>
          </p:nvSpPr>
          <p:spPr bwMode="ltGray">
            <a:xfrm>
              <a:off x="1286755" y="4995230"/>
              <a:ext cx="5172451" cy="365125"/>
            </a:xfrm>
            <a:prstGeom prst="rect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CSI Driver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D17CB0-C4A5-7444-AD07-28826E443566}"/>
                </a:ext>
              </a:extLst>
            </p:cNvPr>
            <p:cNvSpPr/>
            <p:nvPr/>
          </p:nvSpPr>
          <p:spPr bwMode="ltGray">
            <a:xfrm>
              <a:off x="3145087" y="4637275"/>
              <a:ext cx="1281196" cy="304159"/>
            </a:xfrm>
            <a:prstGeom prst="rect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VolumeSnapshot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AFC790-2BD1-0C4A-BFF9-7E733C35CDDF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461268" y="4941434"/>
              <a:ext cx="0" cy="17286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D0F930-700A-2F45-AB53-F29C12967316}"/>
                </a:ext>
              </a:extLst>
            </p:cNvPr>
            <p:cNvSpPr/>
            <p:nvPr/>
          </p:nvSpPr>
          <p:spPr bwMode="ltGray">
            <a:xfrm>
              <a:off x="1286753" y="4637275"/>
              <a:ext cx="1821287" cy="304159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solidFill>
                    <a:schemeClr val="bg1"/>
                  </a:solidFill>
                  <a:latin typeface="Courier" pitchFamily="2" charset="0"/>
                  <a:cs typeface="Arial" panose="020B0604020202020204" pitchFamily="34" charset="0"/>
                </a:rPr>
                <a:t>VolumeSnapshot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" pitchFamily="2" charset="0"/>
                  <a:cs typeface="Arial" panose="020B0604020202020204" pitchFamily="34" charset="0"/>
                </a:rPr>
                <a:t>Class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472ACBE-18E5-9643-BF92-2F060729E607}"/>
              </a:ext>
            </a:extLst>
          </p:cNvPr>
          <p:cNvSpPr/>
          <p:nvPr/>
        </p:nvSpPr>
        <p:spPr bwMode="ltGray">
          <a:xfrm>
            <a:off x="5731764" y="4400429"/>
            <a:ext cx="146168" cy="7290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Snapshot and dataSource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FBA13-8346-3C41-B9BB-668D46346CF6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Snapshots uses storage system snapshots abstracted to API objects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19AD-67F7-4844-84AD-DECB7CE70C07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2A019-63AA-4A40-8A64-D2B5FA25B6E2}"/>
              </a:ext>
            </a:extLst>
          </p:cNvPr>
          <p:cNvSpPr/>
          <p:nvPr/>
        </p:nvSpPr>
        <p:spPr bwMode="ltGray">
          <a:xfrm>
            <a:off x="7773003" y="4554014"/>
            <a:ext cx="146168" cy="11045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DAC80-28A6-1E49-A4DF-116BA330640C}"/>
              </a:ext>
            </a:extLst>
          </p:cNvPr>
          <p:cNvSpPr/>
          <p:nvPr/>
        </p:nvSpPr>
        <p:spPr bwMode="ltGray">
          <a:xfrm>
            <a:off x="4391185" y="4412942"/>
            <a:ext cx="146168" cy="7290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C32A97-35E0-5546-B562-B65149F54E19}"/>
              </a:ext>
            </a:extLst>
          </p:cNvPr>
          <p:cNvCxnSpPr>
            <a:cxnSpLocks/>
          </p:cNvCxnSpPr>
          <p:nvPr/>
        </p:nvCxnSpPr>
        <p:spPr>
          <a:xfrm>
            <a:off x="4461318" y="4120740"/>
            <a:ext cx="0" cy="399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9F1CB6-08CF-5D43-A94B-3FCE212F8762}"/>
              </a:ext>
            </a:extLst>
          </p:cNvPr>
          <p:cNvSpPr txBox="1"/>
          <p:nvPr/>
        </p:nvSpPr>
        <p:spPr>
          <a:xfrm>
            <a:off x="3284540" y="2374887"/>
            <a:ext cx="4436151" cy="1895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</p:spPr>
        <p:txBody>
          <a:bodyPr wrap="none" lIns="182880" tIns="182880" rIns="182880" bIns="0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apiVersion: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snapshot.storage.k8s.io/v1beta1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kind: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VolumeSnapshotClass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metadata: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  name: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my-</a:t>
            </a:r>
            <a:r>
              <a:rPr lang="en-US" sz="900" dirty="0" err="1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snapshotclass</a:t>
            </a:r>
            <a:endParaRPr lang="en-US" sz="900" b="1" dirty="0">
              <a:solidFill>
                <a:prstClr val="black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driver: </a:t>
            </a:r>
            <a:r>
              <a:rPr lang="en-US" sz="900" dirty="0" err="1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csi.vendor.io</a:t>
            </a:r>
            <a:endParaRPr lang="en-US" sz="900" dirty="0">
              <a:solidFill>
                <a:prstClr val="black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 err="1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deletionPolicy</a:t>
            </a: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Delete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parameters: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  key: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"value"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  csi.storage.k8s.io/snapshotter-secret-name: </a:t>
            </a:r>
            <a:r>
              <a:rPr lang="en-US" sz="900" dirty="0" err="1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csi</a:t>
            </a:r>
            <a:endParaRPr lang="en-US" sz="900" dirty="0">
              <a:solidFill>
                <a:prstClr val="black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  csi.storage.k8s.io/snapshotter-secret-namespace: </a:t>
            </a:r>
            <a:r>
              <a:rPr lang="en-US" sz="900" dirty="0">
                <a:solidFill>
                  <a:prstClr val="black"/>
                </a:solidFill>
                <a:latin typeface="Courier" pitchFamily="2" charset="0"/>
                <a:cs typeface="Arial" panose="020B0604020202020204" pitchFamily="34" charset="0"/>
              </a:rPr>
              <a:t>vendor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7A6C5-0C74-304C-8578-438BE1188154}"/>
              </a:ext>
            </a:extLst>
          </p:cNvPr>
          <p:cNvGrpSpPr/>
          <p:nvPr/>
        </p:nvGrpSpPr>
        <p:grpSpPr>
          <a:xfrm>
            <a:off x="3406372" y="1969755"/>
            <a:ext cx="2105332" cy="571470"/>
            <a:chOff x="334629" y="1514614"/>
            <a:chExt cx="2873883" cy="7800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FA4C18-33CC-2E46-89AA-1299D2CFE38B}"/>
                </a:ext>
              </a:extLst>
            </p:cNvPr>
            <p:cNvSpPr/>
            <p:nvPr/>
          </p:nvSpPr>
          <p:spPr bwMode="ltGray">
            <a:xfrm>
              <a:off x="334629" y="2052084"/>
              <a:ext cx="537242" cy="13228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1DC1FB-9943-CC4C-839E-FB3A178DF5D2}"/>
                </a:ext>
              </a:extLst>
            </p:cNvPr>
            <p:cNvGrpSpPr/>
            <p:nvPr/>
          </p:nvGrpSpPr>
          <p:grpSpPr>
            <a:xfrm>
              <a:off x="360294" y="1514614"/>
              <a:ext cx="2848218" cy="780085"/>
              <a:chOff x="3126356" y="917039"/>
              <a:chExt cx="2848218" cy="78008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3C3DA-7C43-8446-89E7-D8D9C304F859}"/>
                  </a:ext>
                </a:extLst>
              </p:cNvPr>
              <p:cNvSpPr txBox="1"/>
              <p:nvPr/>
            </p:nvSpPr>
            <p:spPr>
              <a:xfrm>
                <a:off x="3494490" y="985003"/>
                <a:ext cx="2480084" cy="71212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182880" tIns="182880" rIns="182880" bIns="18288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Cluster Administrator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230AE5B-F68D-054B-BCCB-323A766EE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26356" y="917039"/>
                <a:ext cx="483750" cy="641250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D89F81-1D18-A845-84A6-4340E6A9FB4F}"/>
              </a:ext>
            </a:extLst>
          </p:cNvPr>
          <p:cNvGrpSpPr/>
          <p:nvPr/>
        </p:nvGrpSpPr>
        <p:grpSpPr>
          <a:xfrm>
            <a:off x="7776955" y="1971910"/>
            <a:ext cx="3746860" cy="2211619"/>
            <a:chOff x="3925061" y="1609352"/>
            <a:chExt cx="5114654" cy="30189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4157DB-E4FE-8147-8346-3BE3D3B6A014}"/>
                </a:ext>
              </a:extLst>
            </p:cNvPr>
            <p:cNvSpPr/>
            <p:nvPr/>
          </p:nvSpPr>
          <p:spPr bwMode="ltGray">
            <a:xfrm>
              <a:off x="4011296" y="4496026"/>
              <a:ext cx="199526" cy="132298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83320-74A3-8C48-943E-B057B4934A45}"/>
                </a:ext>
              </a:extLst>
            </p:cNvPr>
            <p:cNvSpPr txBox="1"/>
            <p:nvPr/>
          </p:nvSpPr>
          <p:spPr>
            <a:xfrm>
              <a:off x="3925061" y="2155864"/>
              <a:ext cx="5114654" cy="1993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</a:ln>
          </p:spPr>
          <p:txBody>
            <a:bodyPr wrap="none" lIns="182880" tIns="182880" rIns="182880" bIns="91440" rtlCol="0">
              <a:spAutoFit/>
            </a:bodyPr>
            <a:lstStyle/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apiVersion: </a:t>
              </a:r>
              <a:r>
                <a:rPr lang="en-US" sz="900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snapshot.storage.k8s.io/v1beta1      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kind: </a:t>
              </a:r>
              <a:r>
                <a:rPr lang="en-US" sz="900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VolumeSnapshot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metadata: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  name: </a:t>
              </a:r>
              <a:r>
                <a:rPr lang="en-US" sz="900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my-snapshot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spec: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  source:</a:t>
              </a:r>
            </a:p>
            <a:p>
              <a:pPr lvl="0" defTabSz="914400">
                <a:lnSpc>
                  <a:spcPct val="90000"/>
                </a:lnSpc>
                <a:spcBef>
                  <a:spcPts val="400"/>
                </a:spcBef>
                <a:defRPr/>
              </a:pPr>
              <a:r>
                <a:rPr lang="en-US" sz="900" b="1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    persistentVolumeClaimName:</a:t>
              </a:r>
              <a:r>
                <a:rPr lang="en-US" sz="900" dirty="0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 my-</a:t>
              </a:r>
              <a:r>
                <a:rPr lang="en-US" sz="900" dirty="0" err="1">
                  <a:solidFill>
                    <a:prstClr val="black"/>
                  </a:solidFill>
                  <a:latin typeface="Courier" pitchFamily="2" charset="0"/>
                  <a:cs typeface="Arial" panose="020B0604020202020204" pitchFamily="34" charset="0"/>
                </a:rPr>
                <a:t>pvc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11C417-C55C-E242-8CB0-10F311B9827C}"/>
                </a:ext>
              </a:extLst>
            </p:cNvPr>
            <p:cNvGrpSpPr/>
            <p:nvPr/>
          </p:nvGrpSpPr>
          <p:grpSpPr>
            <a:xfrm>
              <a:off x="4115809" y="1609352"/>
              <a:ext cx="1326839" cy="780085"/>
              <a:chOff x="334629" y="1514614"/>
              <a:chExt cx="1326839" cy="78008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4988E37-EF69-C845-A580-7BBA75D00C07}"/>
                  </a:ext>
                </a:extLst>
              </p:cNvPr>
              <p:cNvSpPr/>
              <p:nvPr/>
            </p:nvSpPr>
            <p:spPr bwMode="ltGray">
              <a:xfrm>
                <a:off x="334629" y="2016675"/>
                <a:ext cx="537243" cy="13228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13DB08F-AC77-1E42-A0E1-357611F247F5}"/>
                  </a:ext>
                </a:extLst>
              </p:cNvPr>
              <p:cNvGrpSpPr/>
              <p:nvPr/>
            </p:nvGrpSpPr>
            <p:grpSpPr>
              <a:xfrm>
                <a:off x="360294" y="1514614"/>
                <a:ext cx="1301174" cy="780085"/>
                <a:chOff x="3126356" y="917039"/>
                <a:chExt cx="1301174" cy="78008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4CB3DC-D326-B94C-8F83-78DCE5AB0936}"/>
                    </a:ext>
                  </a:extLst>
                </p:cNvPr>
                <p:cNvSpPr txBox="1"/>
                <p:nvPr/>
              </p:nvSpPr>
              <p:spPr>
                <a:xfrm>
                  <a:off x="3494490" y="985003"/>
                  <a:ext cx="933040" cy="71212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none" lIns="182880" tIns="182880" rIns="182880" bIns="18288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4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User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427FABFC-DCA0-7C4F-B1E5-10034A576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6356" y="917039"/>
                  <a:ext cx="483751" cy="64124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FC43586-718C-7D4D-A81C-AD774C5BC9B3}"/>
              </a:ext>
            </a:extLst>
          </p:cNvPr>
          <p:cNvSpPr/>
          <p:nvPr/>
        </p:nvSpPr>
        <p:spPr bwMode="ltGray">
          <a:xfrm rot="5400000">
            <a:off x="5299061" y="6097805"/>
            <a:ext cx="146167" cy="89208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35D933-50BC-1E48-9236-D3F9E8E4BC8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757553" y="4612693"/>
            <a:ext cx="7535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1C760-9E84-A242-97CB-47EBDC662358}"/>
              </a:ext>
            </a:extLst>
          </p:cNvPr>
          <p:cNvSpPr txBox="1"/>
          <p:nvPr/>
        </p:nvSpPr>
        <p:spPr>
          <a:xfrm>
            <a:off x="7960736" y="3929805"/>
            <a:ext cx="3609001" cy="1896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</p:spPr>
        <p:txBody>
          <a:bodyPr wrap="none" lIns="182880" tIns="91440" rIns="182880" bIns="91440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apiVersion: </a:t>
            </a:r>
            <a:r>
              <a:rPr lang="en-U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snapshot.storage.k8s.io/v1beta1    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VolumeSnapshotContent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snapcontent</a:t>
            </a:r>
            <a:r>
              <a:rPr lang="en-U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-UUID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deletionPolicy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driver: </a:t>
            </a:r>
            <a:r>
              <a:rPr lang="en-US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csi.vendor.io</a:t>
            </a:r>
            <a:endParaRPr lang="en-US" sz="9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volumeSnapshotClassName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snapshotclass</a:t>
            </a:r>
            <a:endParaRPr lang="en-US" sz="9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status:</a:t>
            </a:r>
          </a:p>
          <a:p>
            <a:pPr lvl="0" defTabSz="914400"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readyToUse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EC547B-6526-E84E-B127-6DAF2C2C9F3F}"/>
              </a:ext>
            </a:extLst>
          </p:cNvPr>
          <p:cNvSpPr/>
          <p:nvPr/>
        </p:nvSpPr>
        <p:spPr bwMode="ltGray">
          <a:xfrm>
            <a:off x="9572972" y="5669871"/>
            <a:ext cx="509526" cy="47690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oogle Shape;880;p83">
            <a:extLst>
              <a:ext uri="{FF2B5EF4-FFF2-40B4-BE49-F238E27FC236}">
                <a16:creationId xmlns:a16="http://schemas.microsoft.com/office/drawing/2014/main" id="{152361E6-9740-BC4F-9447-3CD3F7885B6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0619" y="5685792"/>
            <a:ext cx="420314" cy="428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3E0D783-4878-EC47-AEDF-580856B57DDF}"/>
              </a:ext>
            </a:extLst>
          </p:cNvPr>
          <p:cNvSpPr txBox="1"/>
          <p:nvPr/>
        </p:nvSpPr>
        <p:spPr>
          <a:xfrm>
            <a:off x="9968356" y="5707977"/>
            <a:ext cx="1467389" cy="52168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182880" tIns="182880" rIns="182880" bIns="18288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CSI Snapshotter</a:t>
            </a:r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5B2DA8DA-D9BF-3147-AA07-058B42441959}"/>
              </a:ext>
            </a:extLst>
          </p:cNvPr>
          <p:cNvSpPr/>
          <p:nvPr/>
        </p:nvSpPr>
        <p:spPr bwMode="ltGray">
          <a:xfrm rot="5400000">
            <a:off x="10876795" y="3761410"/>
            <a:ext cx="887621" cy="23027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B7D7990-BE8A-D842-8552-2035265104BE}"/>
              </a:ext>
            </a:extLst>
          </p:cNvPr>
          <p:cNvSpPr/>
          <p:nvPr/>
        </p:nvSpPr>
        <p:spPr bwMode="ltGray">
          <a:xfrm>
            <a:off x="5495104" y="5328840"/>
            <a:ext cx="608642" cy="511536"/>
          </a:xfrm>
          <a:custGeom>
            <a:avLst/>
            <a:gdLst>
              <a:gd name="connsiteX0" fmla="*/ 0 w 605307"/>
              <a:gd name="connsiteY0" fmla="*/ 68688 h 764147"/>
              <a:gd name="connsiteX1" fmla="*/ 150253 w 605307"/>
              <a:gd name="connsiteY1" fmla="*/ 4293 h 764147"/>
              <a:gd name="connsiteX2" fmla="*/ 287628 w 605307"/>
              <a:gd name="connsiteY2" fmla="*/ 0 h 764147"/>
              <a:gd name="connsiteX3" fmla="*/ 429296 w 605307"/>
              <a:gd name="connsiteY3" fmla="*/ 4293 h 764147"/>
              <a:gd name="connsiteX4" fmla="*/ 532327 w 605307"/>
              <a:gd name="connsiteY4" fmla="*/ 30051 h 764147"/>
              <a:gd name="connsiteX5" fmla="*/ 605307 w 605307"/>
              <a:gd name="connsiteY5" fmla="*/ 72981 h 764147"/>
              <a:gd name="connsiteX6" fmla="*/ 596721 w 605307"/>
              <a:gd name="connsiteY6" fmla="*/ 686874 h 764147"/>
              <a:gd name="connsiteX7" fmla="*/ 485104 w 605307"/>
              <a:gd name="connsiteY7" fmla="*/ 738389 h 764147"/>
              <a:gd name="connsiteX8" fmla="*/ 321972 w 605307"/>
              <a:gd name="connsiteY8" fmla="*/ 764147 h 764147"/>
              <a:gd name="connsiteX9" fmla="*/ 188890 w 605307"/>
              <a:gd name="connsiteY9" fmla="*/ 755561 h 764147"/>
              <a:gd name="connsiteX10" fmla="*/ 68687 w 605307"/>
              <a:gd name="connsiteY10" fmla="*/ 734096 h 764147"/>
              <a:gd name="connsiteX11" fmla="*/ 12879 w 605307"/>
              <a:gd name="connsiteY11" fmla="*/ 704045 h 764147"/>
              <a:gd name="connsiteX12" fmla="*/ 4293 w 605307"/>
              <a:gd name="connsiteY12" fmla="*/ 635358 h 764147"/>
              <a:gd name="connsiteX13" fmla="*/ 0 w 605307"/>
              <a:gd name="connsiteY13" fmla="*/ 68688 h 764147"/>
              <a:gd name="connsiteX0" fmla="*/ 0 w 713599"/>
              <a:gd name="connsiteY0" fmla="*/ 251074 h 764147"/>
              <a:gd name="connsiteX1" fmla="*/ 258545 w 713599"/>
              <a:gd name="connsiteY1" fmla="*/ 4293 h 764147"/>
              <a:gd name="connsiteX2" fmla="*/ 395920 w 713599"/>
              <a:gd name="connsiteY2" fmla="*/ 0 h 764147"/>
              <a:gd name="connsiteX3" fmla="*/ 537588 w 713599"/>
              <a:gd name="connsiteY3" fmla="*/ 4293 h 764147"/>
              <a:gd name="connsiteX4" fmla="*/ 640619 w 713599"/>
              <a:gd name="connsiteY4" fmla="*/ 30051 h 764147"/>
              <a:gd name="connsiteX5" fmla="*/ 713599 w 713599"/>
              <a:gd name="connsiteY5" fmla="*/ 72981 h 764147"/>
              <a:gd name="connsiteX6" fmla="*/ 705013 w 713599"/>
              <a:gd name="connsiteY6" fmla="*/ 686874 h 764147"/>
              <a:gd name="connsiteX7" fmla="*/ 593396 w 713599"/>
              <a:gd name="connsiteY7" fmla="*/ 738389 h 764147"/>
              <a:gd name="connsiteX8" fmla="*/ 430264 w 713599"/>
              <a:gd name="connsiteY8" fmla="*/ 764147 h 764147"/>
              <a:gd name="connsiteX9" fmla="*/ 297182 w 713599"/>
              <a:gd name="connsiteY9" fmla="*/ 755561 h 764147"/>
              <a:gd name="connsiteX10" fmla="*/ 176979 w 713599"/>
              <a:gd name="connsiteY10" fmla="*/ 734096 h 764147"/>
              <a:gd name="connsiteX11" fmla="*/ 121171 w 713599"/>
              <a:gd name="connsiteY11" fmla="*/ 704045 h 764147"/>
              <a:gd name="connsiteX12" fmla="*/ 112585 w 713599"/>
              <a:gd name="connsiteY12" fmla="*/ 635358 h 764147"/>
              <a:gd name="connsiteX13" fmla="*/ 0 w 713599"/>
              <a:gd name="connsiteY13" fmla="*/ 251074 h 764147"/>
              <a:gd name="connsiteX0" fmla="*/ 0 w 713599"/>
              <a:gd name="connsiteY0" fmla="*/ 251074 h 764147"/>
              <a:gd name="connsiteX1" fmla="*/ 195849 w 713599"/>
              <a:gd name="connsiteY1" fmla="*/ 237975 h 764147"/>
              <a:gd name="connsiteX2" fmla="*/ 395920 w 713599"/>
              <a:gd name="connsiteY2" fmla="*/ 0 h 764147"/>
              <a:gd name="connsiteX3" fmla="*/ 537588 w 713599"/>
              <a:gd name="connsiteY3" fmla="*/ 4293 h 764147"/>
              <a:gd name="connsiteX4" fmla="*/ 640619 w 713599"/>
              <a:gd name="connsiteY4" fmla="*/ 30051 h 764147"/>
              <a:gd name="connsiteX5" fmla="*/ 713599 w 713599"/>
              <a:gd name="connsiteY5" fmla="*/ 72981 h 764147"/>
              <a:gd name="connsiteX6" fmla="*/ 705013 w 713599"/>
              <a:gd name="connsiteY6" fmla="*/ 686874 h 764147"/>
              <a:gd name="connsiteX7" fmla="*/ 593396 w 713599"/>
              <a:gd name="connsiteY7" fmla="*/ 738389 h 764147"/>
              <a:gd name="connsiteX8" fmla="*/ 430264 w 713599"/>
              <a:gd name="connsiteY8" fmla="*/ 764147 h 764147"/>
              <a:gd name="connsiteX9" fmla="*/ 297182 w 713599"/>
              <a:gd name="connsiteY9" fmla="*/ 755561 h 764147"/>
              <a:gd name="connsiteX10" fmla="*/ 176979 w 713599"/>
              <a:gd name="connsiteY10" fmla="*/ 734096 h 764147"/>
              <a:gd name="connsiteX11" fmla="*/ 121171 w 713599"/>
              <a:gd name="connsiteY11" fmla="*/ 704045 h 764147"/>
              <a:gd name="connsiteX12" fmla="*/ 112585 w 713599"/>
              <a:gd name="connsiteY12" fmla="*/ 635358 h 764147"/>
              <a:gd name="connsiteX13" fmla="*/ 0 w 713599"/>
              <a:gd name="connsiteY13" fmla="*/ 251074 h 764147"/>
              <a:gd name="connsiteX0" fmla="*/ 0 w 713599"/>
              <a:gd name="connsiteY0" fmla="*/ 246781 h 759854"/>
              <a:gd name="connsiteX1" fmla="*/ 195849 w 713599"/>
              <a:gd name="connsiteY1" fmla="*/ 233682 h 759854"/>
              <a:gd name="connsiteX2" fmla="*/ 276230 w 713599"/>
              <a:gd name="connsiteY2" fmla="*/ 98300 h 759854"/>
              <a:gd name="connsiteX3" fmla="*/ 537588 w 713599"/>
              <a:gd name="connsiteY3" fmla="*/ 0 h 759854"/>
              <a:gd name="connsiteX4" fmla="*/ 640619 w 713599"/>
              <a:gd name="connsiteY4" fmla="*/ 25758 h 759854"/>
              <a:gd name="connsiteX5" fmla="*/ 713599 w 713599"/>
              <a:gd name="connsiteY5" fmla="*/ 68688 h 759854"/>
              <a:gd name="connsiteX6" fmla="*/ 705013 w 713599"/>
              <a:gd name="connsiteY6" fmla="*/ 682581 h 759854"/>
              <a:gd name="connsiteX7" fmla="*/ 593396 w 713599"/>
              <a:gd name="connsiteY7" fmla="*/ 734096 h 759854"/>
              <a:gd name="connsiteX8" fmla="*/ 430264 w 713599"/>
              <a:gd name="connsiteY8" fmla="*/ 759854 h 759854"/>
              <a:gd name="connsiteX9" fmla="*/ 297182 w 713599"/>
              <a:gd name="connsiteY9" fmla="*/ 751268 h 759854"/>
              <a:gd name="connsiteX10" fmla="*/ 176979 w 713599"/>
              <a:gd name="connsiteY10" fmla="*/ 729803 h 759854"/>
              <a:gd name="connsiteX11" fmla="*/ 121171 w 713599"/>
              <a:gd name="connsiteY11" fmla="*/ 699752 h 759854"/>
              <a:gd name="connsiteX12" fmla="*/ 112585 w 713599"/>
              <a:gd name="connsiteY12" fmla="*/ 631065 h 759854"/>
              <a:gd name="connsiteX13" fmla="*/ 0 w 713599"/>
              <a:gd name="connsiteY13" fmla="*/ 246781 h 759854"/>
              <a:gd name="connsiteX0" fmla="*/ 0 w 713599"/>
              <a:gd name="connsiteY0" fmla="*/ 221022 h 734095"/>
              <a:gd name="connsiteX1" fmla="*/ 195849 w 713599"/>
              <a:gd name="connsiteY1" fmla="*/ 207923 h 734095"/>
              <a:gd name="connsiteX2" fmla="*/ 276230 w 713599"/>
              <a:gd name="connsiteY2" fmla="*/ 72541 h 734095"/>
              <a:gd name="connsiteX3" fmla="*/ 520489 w 713599"/>
              <a:gd name="connsiteY3" fmla="*/ 65435 h 734095"/>
              <a:gd name="connsiteX4" fmla="*/ 640619 w 713599"/>
              <a:gd name="connsiteY4" fmla="*/ -1 h 734095"/>
              <a:gd name="connsiteX5" fmla="*/ 713599 w 713599"/>
              <a:gd name="connsiteY5" fmla="*/ 42929 h 734095"/>
              <a:gd name="connsiteX6" fmla="*/ 705013 w 713599"/>
              <a:gd name="connsiteY6" fmla="*/ 656822 h 734095"/>
              <a:gd name="connsiteX7" fmla="*/ 593396 w 713599"/>
              <a:gd name="connsiteY7" fmla="*/ 708337 h 734095"/>
              <a:gd name="connsiteX8" fmla="*/ 430264 w 713599"/>
              <a:gd name="connsiteY8" fmla="*/ 734095 h 734095"/>
              <a:gd name="connsiteX9" fmla="*/ 297182 w 713599"/>
              <a:gd name="connsiteY9" fmla="*/ 725509 h 734095"/>
              <a:gd name="connsiteX10" fmla="*/ 176979 w 713599"/>
              <a:gd name="connsiteY10" fmla="*/ 704044 h 734095"/>
              <a:gd name="connsiteX11" fmla="*/ 121171 w 713599"/>
              <a:gd name="connsiteY11" fmla="*/ 673993 h 734095"/>
              <a:gd name="connsiteX12" fmla="*/ 112585 w 713599"/>
              <a:gd name="connsiteY12" fmla="*/ 605306 h 734095"/>
              <a:gd name="connsiteX13" fmla="*/ 0 w 713599"/>
              <a:gd name="connsiteY13" fmla="*/ 221022 h 734095"/>
              <a:gd name="connsiteX0" fmla="*/ 0 w 713599"/>
              <a:gd name="connsiteY0" fmla="*/ 178093 h 691166"/>
              <a:gd name="connsiteX1" fmla="*/ 195849 w 713599"/>
              <a:gd name="connsiteY1" fmla="*/ 164994 h 691166"/>
              <a:gd name="connsiteX2" fmla="*/ 276230 w 713599"/>
              <a:gd name="connsiteY2" fmla="*/ 29612 h 691166"/>
              <a:gd name="connsiteX3" fmla="*/ 520489 w 713599"/>
              <a:gd name="connsiteY3" fmla="*/ 22506 h 691166"/>
              <a:gd name="connsiteX4" fmla="*/ 617820 w 713599"/>
              <a:gd name="connsiteY4" fmla="*/ 179353 h 691166"/>
              <a:gd name="connsiteX5" fmla="*/ 713599 w 713599"/>
              <a:gd name="connsiteY5" fmla="*/ 0 h 691166"/>
              <a:gd name="connsiteX6" fmla="*/ 705013 w 713599"/>
              <a:gd name="connsiteY6" fmla="*/ 613893 h 691166"/>
              <a:gd name="connsiteX7" fmla="*/ 593396 w 713599"/>
              <a:gd name="connsiteY7" fmla="*/ 665408 h 691166"/>
              <a:gd name="connsiteX8" fmla="*/ 430264 w 713599"/>
              <a:gd name="connsiteY8" fmla="*/ 691166 h 691166"/>
              <a:gd name="connsiteX9" fmla="*/ 297182 w 713599"/>
              <a:gd name="connsiteY9" fmla="*/ 682580 h 691166"/>
              <a:gd name="connsiteX10" fmla="*/ 176979 w 713599"/>
              <a:gd name="connsiteY10" fmla="*/ 661115 h 691166"/>
              <a:gd name="connsiteX11" fmla="*/ 121171 w 713599"/>
              <a:gd name="connsiteY11" fmla="*/ 631064 h 691166"/>
              <a:gd name="connsiteX12" fmla="*/ 112585 w 713599"/>
              <a:gd name="connsiteY12" fmla="*/ 562377 h 691166"/>
              <a:gd name="connsiteX13" fmla="*/ 0 w 713599"/>
              <a:gd name="connsiteY13" fmla="*/ 178093 h 691166"/>
              <a:gd name="connsiteX0" fmla="*/ 0 w 816191"/>
              <a:gd name="connsiteY0" fmla="*/ 155587 h 668660"/>
              <a:gd name="connsiteX1" fmla="*/ 195849 w 816191"/>
              <a:gd name="connsiteY1" fmla="*/ 142488 h 668660"/>
              <a:gd name="connsiteX2" fmla="*/ 276230 w 816191"/>
              <a:gd name="connsiteY2" fmla="*/ 7106 h 668660"/>
              <a:gd name="connsiteX3" fmla="*/ 520489 w 816191"/>
              <a:gd name="connsiteY3" fmla="*/ 0 h 668660"/>
              <a:gd name="connsiteX4" fmla="*/ 617820 w 816191"/>
              <a:gd name="connsiteY4" fmla="*/ 156847 h 668660"/>
              <a:gd name="connsiteX5" fmla="*/ 816191 w 816191"/>
              <a:gd name="connsiteY5" fmla="*/ 142781 h 668660"/>
              <a:gd name="connsiteX6" fmla="*/ 705013 w 816191"/>
              <a:gd name="connsiteY6" fmla="*/ 591387 h 668660"/>
              <a:gd name="connsiteX7" fmla="*/ 593396 w 816191"/>
              <a:gd name="connsiteY7" fmla="*/ 642902 h 668660"/>
              <a:gd name="connsiteX8" fmla="*/ 430264 w 816191"/>
              <a:gd name="connsiteY8" fmla="*/ 668660 h 668660"/>
              <a:gd name="connsiteX9" fmla="*/ 297182 w 816191"/>
              <a:gd name="connsiteY9" fmla="*/ 660074 h 668660"/>
              <a:gd name="connsiteX10" fmla="*/ 176979 w 816191"/>
              <a:gd name="connsiteY10" fmla="*/ 638609 h 668660"/>
              <a:gd name="connsiteX11" fmla="*/ 121171 w 816191"/>
              <a:gd name="connsiteY11" fmla="*/ 608558 h 668660"/>
              <a:gd name="connsiteX12" fmla="*/ 112585 w 816191"/>
              <a:gd name="connsiteY12" fmla="*/ 539871 h 668660"/>
              <a:gd name="connsiteX13" fmla="*/ 0 w 816191"/>
              <a:gd name="connsiteY13" fmla="*/ 155587 h 668660"/>
              <a:gd name="connsiteX0" fmla="*/ 0 w 819004"/>
              <a:gd name="connsiteY0" fmla="*/ 155587 h 705378"/>
              <a:gd name="connsiteX1" fmla="*/ 195849 w 819004"/>
              <a:gd name="connsiteY1" fmla="*/ 142488 h 705378"/>
              <a:gd name="connsiteX2" fmla="*/ 276230 w 819004"/>
              <a:gd name="connsiteY2" fmla="*/ 7106 h 705378"/>
              <a:gd name="connsiteX3" fmla="*/ 520489 w 819004"/>
              <a:gd name="connsiteY3" fmla="*/ 0 h 705378"/>
              <a:gd name="connsiteX4" fmla="*/ 617820 w 819004"/>
              <a:gd name="connsiteY4" fmla="*/ 156847 h 705378"/>
              <a:gd name="connsiteX5" fmla="*/ 816191 w 819004"/>
              <a:gd name="connsiteY5" fmla="*/ 142781 h 705378"/>
              <a:gd name="connsiteX6" fmla="*/ 819004 w 819004"/>
              <a:gd name="connsiteY6" fmla="*/ 705378 h 705378"/>
              <a:gd name="connsiteX7" fmla="*/ 593396 w 819004"/>
              <a:gd name="connsiteY7" fmla="*/ 642902 h 705378"/>
              <a:gd name="connsiteX8" fmla="*/ 430264 w 819004"/>
              <a:gd name="connsiteY8" fmla="*/ 668660 h 705378"/>
              <a:gd name="connsiteX9" fmla="*/ 297182 w 819004"/>
              <a:gd name="connsiteY9" fmla="*/ 660074 h 705378"/>
              <a:gd name="connsiteX10" fmla="*/ 176979 w 819004"/>
              <a:gd name="connsiteY10" fmla="*/ 638609 h 705378"/>
              <a:gd name="connsiteX11" fmla="*/ 121171 w 819004"/>
              <a:gd name="connsiteY11" fmla="*/ 608558 h 705378"/>
              <a:gd name="connsiteX12" fmla="*/ 112585 w 819004"/>
              <a:gd name="connsiteY12" fmla="*/ 539871 h 705378"/>
              <a:gd name="connsiteX13" fmla="*/ 0 w 819004"/>
              <a:gd name="connsiteY13" fmla="*/ 155587 h 705378"/>
              <a:gd name="connsiteX0" fmla="*/ 0 w 819004"/>
              <a:gd name="connsiteY0" fmla="*/ 155587 h 705596"/>
              <a:gd name="connsiteX1" fmla="*/ 195849 w 819004"/>
              <a:gd name="connsiteY1" fmla="*/ 142488 h 705596"/>
              <a:gd name="connsiteX2" fmla="*/ 276230 w 819004"/>
              <a:gd name="connsiteY2" fmla="*/ 7106 h 705596"/>
              <a:gd name="connsiteX3" fmla="*/ 520489 w 819004"/>
              <a:gd name="connsiteY3" fmla="*/ 0 h 705596"/>
              <a:gd name="connsiteX4" fmla="*/ 617820 w 819004"/>
              <a:gd name="connsiteY4" fmla="*/ 156847 h 705596"/>
              <a:gd name="connsiteX5" fmla="*/ 816191 w 819004"/>
              <a:gd name="connsiteY5" fmla="*/ 142781 h 705596"/>
              <a:gd name="connsiteX6" fmla="*/ 819004 w 819004"/>
              <a:gd name="connsiteY6" fmla="*/ 705378 h 705596"/>
              <a:gd name="connsiteX7" fmla="*/ 593395 w 819004"/>
              <a:gd name="connsiteY7" fmla="*/ 705596 h 705596"/>
              <a:gd name="connsiteX8" fmla="*/ 430264 w 819004"/>
              <a:gd name="connsiteY8" fmla="*/ 668660 h 705596"/>
              <a:gd name="connsiteX9" fmla="*/ 297182 w 819004"/>
              <a:gd name="connsiteY9" fmla="*/ 660074 h 705596"/>
              <a:gd name="connsiteX10" fmla="*/ 176979 w 819004"/>
              <a:gd name="connsiteY10" fmla="*/ 638609 h 705596"/>
              <a:gd name="connsiteX11" fmla="*/ 121171 w 819004"/>
              <a:gd name="connsiteY11" fmla="*/ 608558 h 705596"/>
              <a:gd name="connsiteX12" fmla="*/ 112585 w 819004"/>
              <a:gd name="connsiteY12" fmla="*/ 539871 h 705596"/>
              <a:gd name="connsiteX13" fmla="*/ 0 w 819004"/>
              <a:gd name="connsiteY13" fmla="*/ 155587 h 705596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446720 w 835460"/>
              <a:gd name="connsiteY8" fmla="*/ 668660 h 705378"/>
              <a:gd name="connsiteX9" fmla="*/ 313638 w 835460"/>
              <a:gd name="connsiteY9" fmla="*/ 660074 h 705378"/>
              <a:gd name="connsiteX10" fmla="*/ 193435 w 835460"/>
              <a:gd name="connsiteY10" fmla="*/ 638609 h 705378"/>
              <a:gd name="connsiteX11" fmla="*/ 137627 w 835460"/>
              <a:gd name="connsiteY11" fmla="*/ 608558 h 705378"/>
              <a:gd name="connsiteX12" fmla="*/ 129041 w 835460"/>
              <a:gd name="connsiteY12" fmla="*/ 539871 h 705378"/>
              <a:gd name="connsiteX13" fmla="*/ 16456 w 835460"/>
              <a:gd name="connsiteY13" fmla="*/ 155587 h 705378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446720 w 835460"/>
              <a:gd name="connsiteY8" fmla="*/ 668660 h 705378"/>
              <a:gd name="connsiteX9" fmla="*/ 313638 w 835460"/>
              <a:gd name="connsiteY9" fmla="*/ 660074 h 705378"/>
              <a:gd name="connsiteX10" fmla="*/ 193435 w 835460"/>
              <a:gd name="connsiteY10" fmla="*/ 638609 h 705378"/>
              <a:gd name="connsiteX11" fmla="*/ 137627 w 835460"/>
              <a:gd name="connsiteY11" fmla="*/ 608558 h 705378"/>
              <a:gd name="connsiteX12" fmla="*/ 16456 w 835460"/>
              <a:gd name="connsiteY12" fmla="*/ 155587 h 705378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446720 w 835460"/>
              <a:gd name="connsiteY8" fmla="*/ 668660 h 705378"/>
              <a:gd name="connsiteX9" fmla="*/ 313638 w 835460"/>
              <a:gd name="connsiteY9" fmla="*/ 660074 h 705378"/>
              <a:gd name="connsiteX10" fmla="*/ 193435 w 835460"/>
              <a:gd name="connsiteY10" fmla="*/ 638609 h 705378"/>
              <a:gd name="connsiteX11" fmla="*/ 16456 w 835460"/>
              <a:gd name="connsiteY11" fmla="*/ 155587 h 705378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446720 w 835460"/>
              <a:gd name="connsiteY8" fmla="*/ 668660 h 705378"/>
              <a:gd name="connsiteX9" fmla="*/ 313638 w 835460"/>
              <a:gd name="connsiteY9" fmla="*/ 660074 h 705378"/>
              <a:gd name="connsiteX10" fmla="*/ 16456 w 835460"/>
              <a:gd name="connsiteY10" fmla="*/ 155587 h 705378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446720 w 835460"/>
              <a:gd name="connsiteY8" fmla="*/ 668660 h 705378"/>
              <a:gd name="connsiteX9" fmla="*/ 16456 w 835460"/>
              <a:gd name="connsiteY9" fmla="*/ 155587 h 705378"/>
              <a:gd name="connsiteX0" fmla="*/ 16456 w 835460"/>
              <a:gd name="connsiteY0" fmla="*/ 1555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16456 w 835460"/>
              <a:gd name="connsiteY8" fmla="*/ 155587 h 705378"/>
              <a:gd name="connsiteX0" fmla="*/ 5056 w 835460"/>
              <a:gd name="connsiteY0" fmla="*/ 161287 h 705378"/>
              <a:gd name="connsiteX1" fmla="*/ 212305 w 835460"/>
              <a:gd name="connsiteY1" fmla="*/ 142488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5056 w 835460"/>
              <a:gd name="connsiteY8" fmla="*/ 161287 h 705378"/>
              <a:gd name="connsiteX0" fmla="*/ 5056 w 835460"/>
              <a:gd name="connsiteY0" fmla="*/ 161287 h 705378"/>
              <a:gd name="connsiteX1" fmla="*/ 212305 w 835460"/>
              <a:gd name="connsiteY1" fmla="*/ 165286 h 705378"/>
              <a:gd name="connsiteX2" fmla="*/ 292686 w 835460"/>
              <a:gd name="connsiteY2" fmla="*/ 7106 h 705378"/>
              <a:gd name="connsiteX3" fmla="*/ 536945 w 835460"/>
              <a:gd name="connsiteY3" fmla="*/ 0 h 705378"/>
              <a:gd name="connsiteX4" fmla="*/ 634276 w 835460"/>
              <a:gd name="connsiteY4" fmla="*/ 156847 h 705378"/>
              <a:gd name="connsiteX5" fmla="*/ 832647 w 835460"/>
              <a:gd name="connsiteY5" fmla="*/ 142781 h 705378"/>
              <a:gd name="connsiteX6" fmla="*/ 835460 w 835460"/>
              <a:gd name="connsiteY6" fmla="*/ 705378 h 705378"/>
              <a:gd name="connsiteX7" fmla="*/ 0 w 835460"/>
              <a:gd name="connsiteY7" fmla="*/ 694198 h 705378"/>
              <a:gd name="connsiteX8" fmla="*/ 5056 w 835460"/>
              <a:gd name="connsiteY8" fmla="*/ 161287 h 705378"/>
              <a:gd name="connsiteX0" fmla="*/ 5056 w 835460"/>
              <a:gd name="connsiteY0" fmla="*/ 154181 h 698272"/>
              <a:gd name="connsiteX1" fmla="*/ 212305 w 835460"/>
              <a:gd name="connsiteY1" fmla="*/ 158180 h 698272"/>
              <a:gd name="connsiteX2" fmla="*/ 292686 w 835460"/>
              <a:gd name="connsiteY2" fmla="*/ 0 h 698272"/>
              <a:gd name="connsiteX3" fmla="*/ 559743 w 835460"/>
              <a:gd name="connsiteY3" fmla="*/ 4294 h 698272"/>
              <a:gd name="connsiteX4" fmla="*/ 634276 w 835460"/>
              <a:gd name="connsiteY4" fmla="*/ 149741 h 698272"/>
              <a:gd name="connsiteX5" fmla="*/ 832647 w 835460"/>
              <a:gd name="connsiteY5" fmla="*/ 135675 h 698272"/>
              <a:gd name="connsiteX6" fmla="*/ 835460 w 835460"/>
              <a:gd name="connsiteY6" fmla="*/ 698272 h 698272"/>
              <a:gd name="connsiteX7" fmla="*/ 0 w 835460"/>
              <a:gd name="connsiteY7" fmla="*/ 687092 h 698272"/>
              <a:gd name="connsiteX8" fmla="*/ 5056 w 835460"/>
              <a:gd name="connsiteY8" fmla="*/ 154181 h 698272"/>
              <a:gd name="connsiteX0" fmla="*/ 5056 w 835460"/>
              <a:gd name="connsiteY0" fmla="*/ 154181 h 698272"/>
              <a:gd name="connsiteX1" fmla="*/ 212305 w 835460"/>
              <a:gd name="connsiteY1" fmla="*/ 158180 h 698272"/>
              <a:gd name="connsiteX2" fmla="*/ 292686 w 835460"/>
              <a:gd name="connsiteY2" fmla="*/ 0 h 698272"/>
              <a:gd name="connsiteX3" fmla="*/ 559743 w 835460"/>
              <a:gd name="connsiteY3" fmla="*/ 4294 h 698272"/>
              <a:gd name="connsiteX4" fmla="*/ 634276 w 835460"/>
              <a:gd name="connsiteY4" fmla="*/ 149741 h 698272"/>
              <a:gd name="connsiteX5" fmla="*/ 832647 w 835460"/>
              <a:gd name="connsiteY5" fmla="*/ 158473 h 698272"/>
              <a:gd name="connsiteX6" fmla="*/ 835460 w 835460"/>
              <a:gd name="connsiteY6" fmla="*/ 698272 h 698272"/>
              <a:gd name="connsiteX7" fmla="*/ 0 w 835460"/>
              <a:gd name="connsiteY7" fmla="*/ 687092 h 698272"/>
              <a:gd name="connsiteX8" fmla="*/ 5056 w 835460"/>
              <a:gd name="connsiteY8" fmla="*/ 154181 h 698272"/>
              <a:gd name="connsiteX0" fmla="*/ 423 w 830827"/>
              <a:gd name="connsiteY0" fmla="*/ 154181 h 698272"/>
              <a:gd name="connsiteX1" fmla="*/ 207672 w 830827"/>
              <a:gd name="connsiteY1" fmla="*/ 158180 h 698272"/>
              <a:gd name="connsiteX2" fmla="*/ 288053 w 830827"/>
              <a:gd name="connsiteY2" fmla="*/ 0 h 698272"/>
              <a:gd name="connsiteX3" fmla="*/ 555110 w 830827"/>
              <a:gd name="connsiteY3" fmla="*/ 4294 h 698272"/>
              <a:gd name="connsiteX4" fmla="*/ 629643 w 830827"/>
              <a:gd name="connsiteY4" fmla="*/ 149741 h 698272"/>
              <a:gd name="connsiteX5" fmla="*/ 828014 w 830827"/>
              <a:gd name="connsiteY5" fmla="*/ 158473 h 698272"/>
              <a:gd name="connsiteX6" fmla="*/ 830827 w 830827"/>
              <a:gd name="connsiteY6" fmla="*/ 698272 h 698272"/>
              <a:gd name="connsiteX7" fmla="*/ 1067 w 830827"/>
              <a:gd name="connsiteY7" fmla="*/ 692791 h 698272"/>
              <a:gd name="connsiteX8" fmla="*/ 423 w 830827"/>
              <a:gd name="connsiteY8" fmla="*/ 154181 h 69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827" h="698272">
                <a:moveTo>
                  <a:pt x="423" y="154181"/>
                </a:moveTo>
                <a:lnTo>
                  <a:pt x="207672" y="158180"/>
                </a:lnTo>
                <a:lnTo>
                  <a:pt x="288053" y="0"/>
                </a:lnTo>
                <a:lnTo>
                  <a:pt x="555110" y="4294"/>
                </a:lnTo>
                <a:lnTo>
                  <a:pt x="629643" y="149741"/>
                </a:lnTo>
                <a:lnTo>
                  <a:pt x="828014" y="158473"/>
                </a:lnTo>
                <a:cubicBezTo>
                  <a:pt x="828952" y="346005"/>
                  <a:pt x="829889" y="510740"/>
                  <a:pt x="830827" y="698272"/>
                </a:cubicBezTo>
                <a:lnTo>
                  <a:pt x="1067" y="692791"/>
                </a:lnTo>
                <a:cubicBezTo>
                  <a:pt x="2752" y="515154"/>
                  <a:pt x="-1262" y="331818"/>
                  <a:pt x="423" y="154181"/>
                </a:cubicBezTo>
                <a:close/>
              </a:path>
            </a:pathLst>
          </a:cu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DA7A3A-9DC6-6244-B404-B3EE59926988}"/>
              </a:ext>
            </a:extLst>
          </p:cNvPr>
          <p:cNvGrpSpPr/>
          <p:nvPr/>
        </p:nvGrpSpPr>
        <p:grpSpPr>
          <a:xfrm>
            <a:off x="3968824" y="4975268"/>
            <a:ext cx="1903473" cy="908853"/>
            <a:chOff x="5631002" y="4903449"/>
            <a:chExt cx="1903473" cy="9088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0FF969-CF08-4947-9484-3D861A45BA75}"/>
                </a:ext>
              </a:extLst>
            </p:cNvPr>
            <p:cNvSpPr/>
            <p:nvPr/>
          </p:nvSpPr>
          <p:spPr bwMode="ltGray">
            <a:xfrm>
              <a:off x="7388307" y="5000332"/>
              <a:ext cx="146168" cy="72906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A99F1F-0DC4-1547-B1D5-314B0B0A6DA1}"/>
                </a:ext>
              </a:extLst>
            </p:cNvPr>
            <p:cNvCxnSpPr>
              <a:cxnSpLocks/>
            </p:cNvCxnSpPr>
            <p:nvPr/>
          </p:nvCxnSpPr>
          <p:spPr>
            <a:xfrm>
              <a:off x="7459906" y="4903449"/>
              <a:ext cx="0" cy="3992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3D93EA-7F26-574B-92AE-9D46F123E26B}"/>
                </a:ext>
              </a:extLst>
            </p:cNvPr>
            <p:cNvSpPr txBox="1"/>
            <p:nvPr/>
          </p:nvSpPr>
          <p:spPr>
            <a:xfrm>
              <a:off x="5631002" y="5290621"/>
              <a:ext cx="1608454" cy="52168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External Snapshot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7F624D6-8F84-A74D-B643-5490BDB3C4E5}"/>
              </a:ext>
            </a:extLst>
          </p:cNvPr>
          <p:cNvSpPr txBox="1"/>
          <p:nvPr/>
        </p:nvSpPr>
        <p:spPr>
          <a:xfrm>
            <a:off x="3163713" y="1306161"/>
            <a:ext cx="263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CSI Snapshots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9BADBE8-822F-7742-8D5A-8BBEBC13B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03" y="5314869"/>
            <a:ext cx="641250" cy="540000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62748EF-8A01-DA4A-A67B-6438992F1374}"/>
              </a:ext>
            </a:extLst>
          </p:cNvPr>
          <p:cNvCxnSpPr>
            <a:cxnSpLocks/>
            <a:stCxn id="59" idx="2"/>
            <a:endCxn id="12" idx="0"/>
          </p:cNvCxnSpPr>
          <p:nvPr/>
        </p:nvCxnSpPr>
        <p:spPr>
          <a:xfrm rot="5400000">
            <a:off x="6508972" y="3133269"/>
            <a:ext cx="658045" cy="2077983"/>
          </a:xfrm>
          <a:prstGeom prst="bentConnector3">
            <a:avLst>
              <a:gd name="adj1" fmla="val 786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8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1898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CSI snapshotter, create a VolumeSnapshotClass and VolumeSnapshots.</a:t>
            </a:r>
          </a:p>
        </p:txBody>
      </p:sp>
    </p:spTree>
    <p:extLst>
      <p:ext uri="{BB962C8B-B14F-4D97-AF65-F5344CB8AC3E}">
        <p14:creationId xmlns:p14="http://schemas.microsoft.com/office/powerpoint/2010/main" val="329211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Snapshot and dataSource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FBA13-8346-3C41-B9BB-668D46346CF6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be created from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VolumeSnapshots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19AD-67F7-4844-84AD-DECB7CE70C07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8DA23-7984-F045-88C3-D7433A86969B}"/>
              </a:ext>
            </a:extLst>
          </p:cNvPr>
          <p:cNvSpPr txBox="1"/>
          <p:nvPr/>
        </p:nvSpPr>
        <p:spPr>
          <a:xfrm>
            <a:off x="3064401" y="2067332"/>
            <a:ext cx="6063198" cy="4462760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2000" dirty="0">
                <a:latin typeface="Courier" pitchFamily="2" charset="0"/>
              </a:rPr>
              <a:t>v1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2000" dirty="0">
                <a:latin typeface="Courier" pitchFamily="2" charset="0"/>
              </a:rPr>
              <a:t>my-new-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dataSource: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name: </a:t>
            </a:r>
            <a:r>
              <a:rPr lang="en-US" sz="2000" dirty="0">
                <a:latin typeface="Courier" pitchFamily="2" charset="0"/>
              </a:rPr>
              <a:t>my-snapshot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kind: </a:t>
            </a:r>
            <a:r>
              <a:rPr lang="en-US" sz="2000" dirty="0">
                <a:latin typeface="Courier" pitchFamily="2" charset="0"/>
              </a:rPr>
              <a:t>VolumeSnapshot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2000" b="1" dirty="0" err="1">
                <a:solidFill>
                  <a:schemeClr val="accent1"/>
                </a:solidFill>
                <a:latin typeface="Courier" pitchFamily="2" charset="0"/>
              </a:rPr>
              <a:t>apiGroup</a:t>
            </a:r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2000" dirty="0">
                <a:latin typeface="Courier" pitchFamily="2" charset="0"/>
              </a:rPr>
              <a:t>snapshot.storage.k8s.io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- </a:t>
            </a:r>
            <a:r>
              <a:rPr lang="en-US" sz="2000" dirty="0">
                <a:latin typeface="Courier" pitchFamily="2" charset="0"/>
              </a:rPr>
              <a:t>ReadWriteOnce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resources: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requests: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  storage: </a:t>
            </a:r>
            <a:r>
              <a:rPr lang="en-US" sz="2000" dirty="0">
                <a:latin typeface="Courier" pitchFamily="2" charset="0"/>
              </a:rPr>
              <a:t>2Ti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2F5D-13F9-6148-ADD0-B65C67059419}"/>
              </a:ext>
            </a:extLst>
          </p:cNvPr>
          <p:cNvSpPr txBox="1"/>
          <p:nvPr/>
        </p:nvSpPr>
        <p:spPr>
          <a:xfrm>
            <a:off x="3163713" y="1306161"/>
            <a:ext cx="467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PVC from VolumeSnapshot</a:t>
            </a:r>
          </a:p>
        </p:txBody>
      </p:sp>
    </p:spTree>
    <p:extLst>
      <p:ext uri="{BB962C8B-B14F-4D97-AF65-F5344CB8AC3E}">
        <p14:creationId xmlns:p14="http://schemas.microsoft.com/office/powerpoint/2010/main" val="22439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PVC from a VolumeSnapshot and attach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5752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Snapshot and dataSource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FBA13-8346-3C41-B9BB-668D46346CF6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be created from an existing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19AD-67F7-4844-84AD-DECB7CE70C07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934E5-1379-AF43-AA51-5114C67871CC}"/>
              </a:ext>
            </a:extLst>
          </p:cNvPr>
          <p:cNvSpPr txBox="1"/>
          <p:nvPr/>
        </p:nvSpPr>
        <p:spPr>
          <a:xfrm>
            <a:off x="3081608" y="2083660"/>
            <a:ext cx="5139869" cy="4185761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2000" dirty="0">
                <a:latin typeface="Courier" pitchFamily="2" charset="0"/>
              </a:rPr>
              <a:t>v1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2000" dirty="0">
                <a:latin typeface="Courier" pitchFamily="2" charset="0"/>
              </a:rPr>
              <a:t>my-clone-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dataSource: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name: </a:t>
            </a:r>
            <a:r>
              <a:rPr lang="en-US" sz="2000" dirty="0">
                <a:latin typeface="Courier" pitchFamily="2" charset="0"/>
              </a:rPr>
              <a:t>my-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- </a:t>
            </a:r>
            <a:r>
              <a:rPr lang="en-US" sz="2000" dirty="0">
                <a:latin typeface="Courier" pitchFamily="2" charset="0"/>
              </a:rPr>
              <a:t>ReadWriteOnce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resources: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requests: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  storage: </a:t>
            </a:r>
            <a:r>
              <a:rPr lang="en-US" sz="2000" dirty="0">
                <a:latin typeface="Courier" pitchFamily="2" charset="0"/>
              </a:rPr>
              <a:t>2Ti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37604-F730-0D4E-BE00-A0FDB0075CDA}"/>
              </a:ext>
            </a:extLst>
          </p:cNvPr>
          <p:cNvSpPr txBox="1"/>
          <p:nvPr/>
        </p:nvSpPr>
        <p:spPr>
          <a:xfrm>
            <a:off x="3163713" y="1306161"/>
            <a:ext cx="22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PVC Cloning</a:t>
            </a:r>
          </a:p>
        </p:txBody>
      </p:sp>
    </p:spTree>
    <p:extLst>
      <p:ext uri="{BB962C8B-B14F-4D97-AF65-F5344CB8AC3E}">
        <p14:creationId xmlns:p14="http://schemas.microsoft.com/office/powerpoint/2010/main" val="24301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PVC from an existing PVC and attach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54901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Snapshot and dataSource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FBA13-8346-3C41-B9BB-668D46346CF6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Restoring an application from a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VolumeSnapshot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cloning operation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19AD-67F7-4844-84AD-DECB7CE70C07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73BEC-AA15-3C4C-9783-6001C6A7948C}"/>
              </a:ext>
            </a:extLst>
          </p:cNvPr>
          <p:cNvSpPr txBox="1"/>
          <p:nvPr/>
        </p:nvSpPr>
        <p:spPr>
          <a:xfrm>
            <a:off x="3163713" y="1306161"/>
            <a:ext cx="399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Restore an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6E01C-0DF9-D742-8B04-538C0F152CFD}"/>
              </a:ext>
            </a:extLst>
          </p:cNvPr>
          <p:cNvSpPr txBox="1"/>
          <p:nvPr/>
        </p:nvSpPr>
        <p:spPr>
          <a:xfrm>
            <a:off x="3105956" y="2067332"/>
            <a:ext cx="6063198" cy="4462760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2000" dirty="0">
                <a:latin typeface="Courier" pitchFamily="2" charset="0"/>
              </a:rPr>
              <a:t>v1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2000" dirty="0">
                <a:latin typeface="Courier" pitchFamily="2" charset="0"/>
              </a:rPr>
              <a:t>my-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dataSource: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name: </a:t>
            </a:r>
            <a:r>
              <a:rPr lang="en-US" sz="2000" dirty="0">
                <a:latin typeface="Courier" pitchFamily="2" charset="0"/>
              </a:rPr>
              <a:t>my-snapshot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kind: </a:t>
            </a:r>
            <a:r>
              <a:rPr lang="en-US" sz="2000" dirty="0">
                <a:latin typeface="Courier" pitchFamily="2" charset="0"/>
              </a:rPr>
              <a:t>VolumeSnapshot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2000" b="1" dirty="0" err="1">
                <a:solidFill>
                  <a:schemeClr val="accent1"/>
                </a:solidFill>
                <a:latin typeface="Courier" pitchFamily="2" charset="0"/>
              </a:rPr>
              <a:t>apiGroup</a:t>
            </a:r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sz="2000" dirty="0">
                <a:latin typeface="Courier" pitchFamily="2" charset="0"/>
              </a:rPr>
              <a:t>snapshot.storage.k8s.io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- </a:t>
            </a:r>
            <a:r>
              <a:rPr lang="en-US" sz="2000" dirty="0">
                <a:latin typeface="Courier" pitchFamily="2" charset="0"/>
              </a:rPr>
              <a:t>ReadWriteOnce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resources: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requests: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  storage: </a:t>
            </a:r>
            <a:r>
              <a:rPr lang="en-US" sz="2000" dirty="0">
                <a:latin typeface="Courier" pitchFamily="2" charset="0"/>
              </a:rPr>
              <a:t>2Ti</a:t>
            </a:r>
          </a:p>
        </p:txBody>
      </p:sp>
    </p:spTree>
    <p:extLst>
      <p:ext uri="{BB962C8B-B14F-4D97-AF65-F5344CB8AC3E}">
        <p14:creationId xmlns:p14="http://schemas.microsoft.com/office/powerpoint/2010/main" val="3747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C07A89-CDC8-AA48-833A-4C9C73C7B53B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874925" y="3345954"/>
            <a:ext cx="24452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42D943-12AA-DB47-868E-CCF37B1386B3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6311558" y="1974363"/>
            <a:ext cx="3191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D6B6DB-E078-8946-972C-8B73D646BF91}"/>
              </a:ext>
            </a:extLst>
          </p:cNvPr>
          <p:cNvSpPr/>
          <p:nvPr/>
        </p:nvSpPr>
        <p:spPr>
          <a:xfrm>
            <a:off x="4563239" y="1517163"/>
            <a:ext cx="1748319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CSI?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190BA-D799-9049-9048-1D61D20DB536}"/>
              </a:ext>
            </a:extLst>
          </p:cNvPr>
          <p:cNvSpPr/>
          <p:nvPr/>
        </p:nvSpPr>
        <p:spPr>
          <a:xfrm>
            <a:off x="6484507" y="1517163"/>
            <a:ext cx="283566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Provisioning of Persistent Volumes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8BDE2-D341-B443-9199-6E7F25D31CD3}"/>
              </a:ext>
            </a:extLst>
          </p:cNvPr>
          <p:cNvSpPr/>
          <p:nvPr/>
        </p:nvSpPr>
        <p:spPr>
          <a:xfrm>
            <a:off x="9503298" y="1517163"/>
            <a:ext cx="1406045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Pods and Controllers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8D724-7FE7-9F42-88D5-F3C14230DFE8}"/>
              </a:ext>
            </a:extLst>
          </p:cNvPr>
          <p:cNvSpPr/>
          <p:nvPr/>
        </p:nvSpPr>
        <p:spPr>
          <a:xfrm>
            <a:off x="4554678" y="2888754"/>
            <a:ext cx="232024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CSI Snapshots and Data 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DEC920-5D0E-8941-B133-7AA271C128D4}"/>
              </a:ext>
            </a:extLst>
          </p:cNvPr>
          <p:cNvSpPr/>
          <p:nvPr/>
        </p:nvSpPr>
        <p:spPr>
          <a:xfrm>
            <a:off x="9320174" y="2888754"/>
            <a:ext cx="1589169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F24FC-A6C8-1E43-BDE9-26E4906047B3}"/>
              </a:ext>
            </a:extLst>
          </p:cNvPr>
          <p:cNvSpPr/>
          <p:nvPr/>
        </p:nvSpPr>
        <p:spPr>
          <a:xfrm>
            <a:off x="7041880" y="2888754"/>
            <a:ext cx="206253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Raw Block Volumes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C3814-0221-B34E-824F-CF8000120660}"/>
              </a:ext>
            </a:extLst>
          </p:cNvPr>
          <p:cNvSpPr/>
          <p:nvPr/>
        </p:nvSpPr>
        <p:spPr>
          <a:xfrm>
            <a:off x="4554678" y="4260353"/>
            <a:ext cx="6354665" cy="4528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Live Q &amp; A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CE5352E-5B4F-9848-9652-A4C867BB6B0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H="1">
            <a:off x="4554678" y="1974363"/>
            <a:ext cx="6354665" cy="1371591"/>
          </a:xfrm>
          <a:prstGeom prst="bentConnector5">
            <a:avLst>
              <a:gd name="adj1" fmla="val -3597"/>
              <a:gd name="adj2" fmla="val 50000"/>
              <a:gd name="adj3" fmla="val 103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B008D7C-B8FE-4C46-9AB1-FDB9DB3F936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>
            <a:off x="4554678" y="3345954"/>
            <a:ext cx="6354665" cy="1140815"/>
          </a:xfrm>
          <a:prstGeom prst="bentConnector5">
            <a:avLst>
              <a:gd name="adj1" fmla="val -3597"/>
              <a:gd name="adj2" fmla="val 60115"/>
              <a:gd name="adj3" fmla="val 103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AE53F2-AEE7-574D-86B2-E020BD557D2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046288" y="1974363"/>
            <a:ext cx="1516951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E2F2632-DC7D-5D4E-A29B-1CC67F8798E0}"/>
              </a:ext>
            </a:extLst>
          </p:cNvPr>
          <p:cNvSpPr txBox="1"/>
          <p:nvPr/>
        </p:nvSpPr>
        <p:spPr>
          <a:xfrm>
            <a:off x="515532" y="1236335"/>
            <a:ext cx="236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stands for Container Storage Interface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087220-4EF5-454D-9ED0-2D46D3781BD8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602404-82B8-DD40-AD59-3DE807E7C94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10909343" y="4486769"/>
            <a:ext cx="1282657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EEA584-5BC5-2846-A580-A41768E15BB4}"/>
              </a:ext>
            </a:extLst>
          </p:cNvPr>
          <p:cNvGrpSpPr/>
          <p:nvPr/>
        </p:nvGrpSpPr>
        <p:grpSpPr>
          <a:xfrm>
            <a:off x="3503166" y="5156460"/>
            <a:ext cx="8377005" cy="942246"/>
            <a:chOff x="3299463" y="5130059"/>
            <a:chExt cx="8377005" cy="94224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0070746-610C-4541-9B54-AF7214C9FDCA}"/>
                </a:ext>
              </a:extLst>
            </p:cNvPr>
            <p:cNvSpPr txBox="1"/>
            <p:nvPr/>
          </p:nvSpPr>
          <p:spPr>
            <a:xfrm>
              <a:off x="3299464" y="5130059"/>
              <a:ext cx="8377004" cy="30777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4B43BA-1B09-F84F-8CB2-8D763EE2FDFC}"/>
                </a:ext>
              </a:extLst>
            </p:cNvPr>
            <p:cNvSpPr txBox="1"/>
            <p:nvPr/>
          </p:nvSpPr>
          <p:spPr>
            <a:xfrm>
              <a:off x="3299463" y="5425974"/>
              <a:ext cx="8377003" cy="64633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urier" pitchFamily="2" charset="0"/>
                </a:rPr>
                <a:t>$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 git clone https://github.com/datamattsson/kcna2020</a:t>
              </a:r>
              <a:br>
                <a:rPr lang="en-US" dirty="0">
                  <a:solidFill>
                    <a:schemeClr val="bg1"/>
                  </a:solidFill>
                  <a:latin typeface="Courier" pitchFamily="2" charset="0"/>
                </a:rPr>
              </a:br>
              <a:r>
                <a:rPr lang="en-US" dirty="0">
                  <a:solidFill>
                    <a:schemeClr val="accent1"/>
                  </a:solidFill>
                  <a:latin typeface="Courier" pitchFamily="2" charset="0"/>
                </a:rPr>
                <a:t>$</a:t>
              </a:r>
              <a:r>
                <a:rPr lang="en-US" dirty="0">
                  <a:solidFill>
                    <a:schemeClr val="bg1"/>
                  </a:solidFill>
                  <a:latin typeface="Courier" pitchFamily="2" charset="0"/>
                </a:rPr>
                <a:t> cd kcna2020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2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 an application from a VolumeSnapshot.</a:t>
            </a:r>
          </a:p>
        </p:txBody>
      </p:sp>
    </p:spTree>
    <p:extLst>
      <p:ext uri="{BB962C8B-B14F-4D97-AF65-F5344CB8AC3E}">
        <p14:creationId xmlns:p14="http://schemas.microsoft.com/office/powerpoint/2010/main" val="210047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Raw Block Volumes</a:t>
            </a:r>
          </a:p>
        </p:txBody>
      </p:sp>
    </p:spTree>
    <p:extLst>
      <p:ext uri="{BB962C8B-B14F-4D97-AF65-F5344CB8AC3E}">
        <p14:creationId xmlns:p14="http://schemas.microsoft.com/office/powerpoint/2010/main" val="341288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Raw Block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4C314-0F8F-474F-87C3-45E6C38C0F0C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volumeMode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filesystem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12D60-3DC1-0644-BB05-B1C2C6009E8A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E28C4-01EA-8941-9233-0A41BFB7F778}"/>
              </a:ext>
            </a:extLst>
          </p:cNvPr>
          <p:cNvSpPr txBox="1"/>
          <p:nvPr/>
        </p:nvSpPr>
        <p:spPr>
          <a:xfrm>
            <a:off x="3163713" y="1306161"/>
            <a:ext cx="411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Raw Block Volume PVC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A2EAA-3974-6542-B53F-B20BD2C15278}"/>
              </a:ext>
            </a:extLst>
          </p:cNvPr>
          <p:cNvSpPr txBox="1"/>
          <p:nvPr/>
        </p:nvSpPr>
        <p:spPr>
          <a:xfrm>
            <a:off x="3098397" y="1935674"/>
            <a:ext cx="5755422" cy="3877985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2000" dirty="0">
                <a:latin typeface="Courier" pitchFamily="2" charset="0"/>
              </a:rPr>
              <a:t>v1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2000" dirty="0">
                <a:latin typeface="Courier" pitchFamily="2" charset="0"/>
              </a:rPr>
              <a:t>PersistentVolumeClaim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2000" dirty="0">
                <a:latin typeface="Courier" pitchFamily="2" charset="0"/>
              </a:rPr>
              <a:t>my-block-</a:t>
            </a:r>
            <a:r>
              <a:rPr lang="en-US" sz="2000" dirty="0" err="1">
                <a:latin typeface="Courier" pitchFamily="2" charset="0"/>
              </a:rPr>
              <a:t>pvc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accessModes: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- </a:t>
            </a:r>
            <a:r>
              <a:rPr lang="en-US" sz="2000" dirty="0">
                <a:latin typeface="Courier" pitchFamily="2" charset="0"/>
              </a:rPr>
              <a:t>ReadWriteOnce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resources: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requests: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    storage: </a:t>
            </a:r>
            <a:r>
              <a:rPr lang="en-US" sz="2000" dirty="0">
                <a:latin typeface="Courier" pitchFamily="2" charset="0"/>
              </a:rPr>
              <a:t>2Ti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urier" pitchFamily="2" charset="0"/>
              </a:rPr>
              <a:t>  volumeMode: </a:t>
            </a:r>
            <a:r>
              <a:rPr lang="en-US" sz="2000" dirty="0">
                <a:latin typeface="Courier" pitchFamily="2" charset="0"/>
              </a:rPr>
              <a:t>Block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Courier" pitchFamily="2" charset="0"/>
              </a:rPr>
              <a:t>  storageClassName: </a:t>
            </a:r>
            <a:r>
              <a:rPr lang="en-US" sz="2000" dirty="0">
                <a:latin typeface="Courier" pitchFamily="2" charset="0"/>
              </a:rPr>
              <a:t>my-</a:t>
            </a:r>
            <a:r>
              <a:rPr lang="en-US" sz="2000" dirty="0" err="1">
                <a:latin typeface="Courier" pitchFamily="2" charset="0"/>
              </a:rPr>
              <a:t>storageclass</a:t>
            </a:r>
            <a:endParaRPr lang="en-US" sz="2000" dirty="0">
              <a:latin typeface="Courier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2013BD-6E5C-024C-A605-4FB0B53BE009}"/>
              </a:ext>
            </a:extLst>
          </p:cNvPr>
          <p:cNvGrpSpPr/>
          <p:nvPr/>
        </p:nvGrpSpPr>
        <p:grpSpPr>
          <a:xfrm>
            <a:off x="3163713" y="5902053"/>
            <a:ext cx="3422732" cy="276999"/>
            <a:chOff x="3163713" y="5902053"/>
            <a:chExt cx="3422732" cy="2769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8168A6-3E44-AC41-8EB2-41FAA03C329C}"/>
                </a:ext>
              </a:extLst>
            </p:cNvPr>
            <p:cNvSpPr/>
            <p:nvPr/>
          </p:nvSpPr>
          <p:spPr>
            <a:xfrm>
              <a:off x="3351082" y="5977559"/>
              <a:ext cx="120148" cy="12014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D42893-EAD6-CD42-9619-1DC9B6003AB9}"/>
                </a:ext>
              </a:extLst>
            </p:cNvPr>
            <p:cNvSpPr txBox="1"/>
            <p:nvPr/>
          </p:nvSpPr>
          <p:spPr>
            <a:xfrm>
              <a:off x="3163713" y="5902053"/>
              <a:ext cx="3422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Uses the default </a:t>
              </a:r>
              <a:r>
                <a:rPr lang="en-US" sz="1200" b="1" dirty="0"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if omitted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77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Raw Block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4C314-0F8F-474F-87C3-45E6C38C0F0C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are referenced and enumerated slightly different from filesystems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12D60-3DC1-0644-BB05-B1C2C6009E8A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A2B93-9EB5-0641-AD37-231A358E5FB8}"/>
              </a:ext>
            </a:extLst>
          </p:cNvPr>
          <p:cNvSpPr txBox="1"/>
          <p:nvPr/>
        </p:nvSpPr>
        <p:spPr>
          <a:xfrm>
            <a:off x="3163713" y="1306161"/>
            <a:ext cx="633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Raw Block Volume Pod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6C3F9-CF66-A347-A4D7-B645B78BCCD1}"/>
              </a:ext>
            </a:extLst>
          </p:cNvPr>
          <p:cNvSpPr txBox="1"/>
          <p:nvPr/>
        </p:nvSpPr>
        <p:spPr>
          <a:xfrm>
            <a:off x="3048000" y="1822330"/>
            <a:ext cx="5194371" cy="4616648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dirty="0">
                <a:latin typeface="Courier" pitchFamily="2" charset="0"/>
              </a:rPr>
              <a:t>v1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dirty="0">
                <a:latin typeface="Courier" pitchFamily="2" charset="0"/>
              </a:rPr>
              <a:t>Pod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dirty="0" err="1">
                <a:latin typeface="Courier" pitchFamily="2" charset="0"/>
              </a:rPr>
              <a:t>ioping</a:t>
            </a: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containers: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- name: </a:t>
            </a:r>
            <a:r>
              <a:rPr lang="en-US" dirty="0" err="1">
                <a:latin typeface="Courier" pitchFamily="2" charset="0"/>
              </a:rPr>
              <a:t>ioping</a:t>
            </a: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image: </a:t>
            </a:r>
            <a:r>
              <a:rPr lang="en-US" dirty="0">
                <a:latin typeface="Courier" pitchFamily="2" charset="0"/>
              </a:rPr>
              <a:t>datamattsson/</a:t>
            </a:r>
            <a:r>
              <a:rPr lang="en-US" dirty="0" err="1">
                <a:latin typeface="Courier" pitchFamily="2" charset="0"/>
              </a:rPr>
              <a:t>ioping:edge</a:t>
            </a: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args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dirty="0">
                <a:latin typeface="Courier" pitchFamily="2" charset="0"/>
              </a:rPr>
              <a:t>[ "/dev/</a:t>
            </a:r>
            <a:r>
              <a:rPr lang="en-US" dirty="0" err="1">
                <a:latin typeface="Courier" pitchFamily="2" charset="0"/>
              </a:rPr>
              <a:t>xvda</a:t>
            </a:r>
            <a:r>
              <a:rPr lang="en-US" dirty="0">
                <a:latin typeface="Courier" pitchFamily="2" charset="0"/>
              </a:rPr>
              <a:t>" ]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volumeDevices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dirty="0">
                <a:latin typeface="Courier" pitchFamily="2" charset="0"/>
              </a:rPr>
              <a:t>volume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devicePath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: /dev/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xvda</a:t>
            </a:r>
            <a:endParaRPr lang="en-US" b="1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volumes: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- name: </a:t>
            </a:r>
            <a:r>
              <a:rPr lang="en-US" dirty="0">
                <a:latin typeface="Courier" pitchFamily="2" charset="0"/>
              </a:rPr>
              <a:t>volume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persistentVolumeClaim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claimName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: </a:t>
            </a:r>
            <a:r>
              <a:rPr lang="en-US" dirty="0">
                <a:latin typeface="Courier" pitchFamily="2" charset="0"/>
              </a:rPr>
              <a:t>my-block-</a:t>
            </a:r>
            <a:r>
              <a:rPr lang="en-US" dirty="0" err="1">
                <a:latin typeface="Courier" pitchFamily="2" charset="0"/>
              </a:rPr>
              <a:t>pvc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96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raw block device and attach a workload.</a:t>
            </a:r>
          </a:p>
        </p:txBody>
      </p:sp>
    </p:spTree>
    <p:extLst>
      <p:ext uri="{BB962C8B-B14F-4D97-AF65-F5344CB8AC3E}">
        <p14:creationId xmlns:p14="http://schemas.microsoft.com/office/powerpoint/2010/main" val="2504860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Raw Block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4C314-0F8F-474F-87C3-45E6C38C0F0C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Rook is a CNCF incubating project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12D60-3DC1-0644-BB05-B1C2C6009E8A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A2B93-9EB5-0641-AD37-231A358E5FB8}"/>
              </a:ext>
            </a:extLst>
          </p:cNvPr>
          <p:cNvSpPr txBox="1"/>
          <p:nvPr/>
        </p:nvSpPr>
        <p:spPr>
          <a:xfrm>
            <a:off x="3163713" y="1306161"/>
            <a:ext cx="586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Use Case for Raw Block Volumes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56BCF4-2C63-B544-99C1-05435F6E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19" y="1340458"/>
            <a:ext cx="873188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9F2E4-50D8-354C-B756-A339B9C6A04D}"/>
              </a:ext>
            </a:extLst>
          </p:cNvPr>
          <p:cNvSpPr txBox="1"/>
          <p:nvPr/>
        </p:nvSpPr>
        <p:spPr>
          <a:xfrm>
            <a:off x="3176965" y="2213765"/>
            <a:ext cx="6291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Open-Source, Cloud-Native Storage for 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File, Block and Object to 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CEPH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distributed storage on Kubernetes effortless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Deployment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Installs as an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CephCluster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leverage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volumeMode: Block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47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Rook.</a:t>
            </a:r>
          </a:p>
        </p:txBody>
      </p:sp>
    </p:spTree>
    <p:extLst>
      <p:ext uri="{BB962C8B-B14F-4D97-AF65-F5344CB8AC3E}">
        <p14:creationId xmlns:p14="http://schemas.microsoft.com/office/powerpoint/2010/main" val="421556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</p:txBody>
      </p:sp>
    </p:spTree>
    <p:extLst>
      <p:ext uri="{BB962C8B-B14F-4D97-AF65-F5344CB8AC3E}">
        <p14:creationId xmlns:p14="http://schemas.microsoft.com/office/powerpoint/2010/main" val="44875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4F737-78D7-6F40-8C23-61F9A9EE01E1}"/>
              </a:ext>
            </a:extLst>
          </p:cNvPr>
          <p:cNvSpPr txBox="1"/>
          <p:nvPr/>
        </p:nvSpPr>
        <p:spPr>
          <a:xfrm>
            <a:off x="515532" y="1236335"/>
            <a:ext cx="253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 exist only for the duration of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Pod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inherently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ReadWriteOnce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Pod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9472-A3EF-B643-8DF4-D0FB3ED49E8B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44A12-E9E1-A44A-8928-F7D72311E5C4}"/>
              </a:ext>
            </a:extLst>
          </p:cNvPr>
          <p:cNvSpPr txBox="1"/>
          <p:nvPr/>
        </p:nvSpPr>
        <p:spPr>
          <a:xfrm>
            <a:off x="3163713" y="1306161"/>
            <a:ext cx="455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Ephemeral Local Volumes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18040-3245-4846-9657-60A8AD02B784}"/>
              </a:ext>
            </a:extLst>
          </p:cNvPr>
          <p:cNvSpPr txBox="1"/>
          <p:nvPr/>
        </p:nvSpPr>
        <p:spPr>
          <a:xfrm>
            <a:off x="3074504" y="1835582"/>
            <a:ext cx="6491201" cy="4493538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400" dirty="0">
                <a:latin typeface="Courier" pitchFamily="2" charset="0"/>
              </a:rPr>
              <a:t>v1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400" dirty="0">
                <a:latin typeface="Courier" pitchFamily="2" charset="0"/>
              </a:rPr>
              <a:t>Pod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400" dirty="0">
                <a:latin typeface="Courier" pitchFamily="2" charset="0"/>
              </a:rPr>
              <a:t>my-pod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sz="1400" dirty="0" err="1">
                <a:latin typeface="Courier" pitchFamily="2" charset="0"/>
              </a:rPr>
              <a:t>myfrontend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image: </a:t>
            </a:r>
            <a:r>
              <a:rPr lang="en-US" sz="1400" dirty="0">
                <a:latin typeface="Courier" pitchFamily="2" charset="0"/>
              </a:rPr>
              <a:t>nginx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volumeMounts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- mountPath: </a:t>
            </a:r>
            <a:r>
              <a:rPr lang="en-US" sz="1400" dirty="0">
                <a:latin typeface="Courier" pitchFamily="2" charset="0"/>
              </a:rPr>
              <a:t>"/usr/share/nginx/html"            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name: </a:t>
            </a:r>
            <a:r>
              <a:rPr lang="en-US" sz="1400" dirty="0">
                <a:latin typeface="Courier" pitchFamily="2" charset="0"/>
              </a:rPr>
              <a:t>my-mount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volumes: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- name: </a:t>
            </a:r>
            <a:r>
              <a:rPr lang="en-US" sz="1400" dirty="0">
                <a:latin typeface="Courier" pitchFamily="2" charset="0"/>
              </a:rPr>
              <a:t>my-mount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csi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driver: </a:t>
            </a:r>
            <a:r>
              <a:rPr lang="en-US" sz="1400" dirty="0" err="1">
                <a:latin typeface="Courier" pitchFamily="2" charset="0"/>
              </a:rPr>
              <a:t>csi.vendor.io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volumeAttributes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csi.storage.k8s.io/ephemeral: </a:t>
            </a:r>
            <a:r>
              <a:rPr lang="en-US" sz="1400" dirty="0">
                <a:latin typeface="Courier" pitchFamily="2" charset="0"/>
              </a:rPr>
              <a:t>"true"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inline-volume-secret-name: </a:t>
            </a:r>
            <a:r>
              <a:rPr lang="en-US" sz="1400" dirty="0" err="1">
                <a:latin typeface="Courier" pitchFamily="2" charset="0"/>
              </a:rPr>
              <a:t>csi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inline-volume-secret-namespace: </a:t>
            </a:r>
            <a:r>
              <a:rPr lang="en-US" sz="1400" dirty="0">
                <a:latin typeface="Courier" pitchFamily="2" charset="0"/>
              </a:rPr>
              <a:t>vendor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size: </a:t>
            </a:r>
            <a:r>
              <a:rPr lang="en-US" sz="1400" dirty="0">
                <a:latin typeface="Courier" pitchFamily="2" charset="0"/>
              </a:rPr>
              <a:t>64Gi</a:t>
            </a:r>
          </a:p>
        </p:txBody>
      </p:sp>
    </p:spTree>
    <p:extLst>
      <p:ext uri="{BB962C8B-B14F-4D97-AF65-F5344CB8AC3E}">
        <p14:creationId xmlns:p14="http://schemas.microsoft.com/office/powerpoint/2010/main" val="237883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4F737-78D7-6F40-8C23-61F9A9EE01E1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 exist only for the duration of the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Pod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9472-A3EF-B643-8DF4-D0FB3ED49E8B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44A12-E9E1-A44A-8928-F7D72311E5C4}"/>
              </a:ext>
            </a:extLst>
          </p:cNvPr>
          <p:cNvSpPr txBox="1"/>
          <p:nvPr/>
        </p:nvSpPr>
        <p:spPr>
          <a:xfrm>
            <a:off x="3163713" y="1306161"/>
            <a:ext cx="846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Ephemeral Local Volumes (alternative </a:t>
            </a:r>
            <a:r>
              <a:rPr lang="en-US" sz="24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secretRef</a:t>
            </a: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18040-3245-4846-9657-60A8AD02B784}"/>
              </a:ext>
            </a:extLst>
          </p:cNvPr>
          <p:cNvSpPr txBox="1"/>
          <p:nvPr/>
        </p:nvSpPr>
        <p:spPr>
          <a:xfrm>
            <a:off x="3074504" y="1835582"/>
            <a:ext cx="6491201" cy="4493538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400" dirty="0">
                <a:latin typeface="Courier" pitchFamily="2" charset="0"/>
              </a:rPr>
              <a:t>v1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400" dirty="0">
                <a:latin typeface="Courier" pitchFamily="2" charset="0"/>
              </a:rPr>
              <a:t>Pod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400" dirty="0">
                <a:latin typeface="Courier" pitchFamily="2" charset="0"/>
              </a:rPr>
              <a:t>my-pod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sz="1400" dirty="0" err="1">
                <a:latin typeface="Courier" pitchFamily="2" charset="0"/>
              </a:rPr>
              <a:t>myfrontend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image: </a:t>
            </a:r>
            <a:r>
              <a:rPr lang="en-US" sz="1400" dirty="0">
                <a:latin typeface="Courier" pitchFamily="2" charset="0"/>
              </a:rPr>
              <a:t>nginx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volumeMounts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- mountPath: </a:t>
            </a:r>
            <a:r>
              <a:rPr lang="en-US" sz="1400" dirty="0">
                <a:latin typeface="Courier" pitchFamily="2" charset="0"/>
              </a:rPr>
              <a:t>"/usr/share/nginx/html"            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name: </a:t>
            </a:r>
            <a:r>
              <a:rPr lang="en-US" sz="1400" dirty="0">
                <a:latin typeface="Courier" pitchFamily="2" charset="0"/>
              </a:rPr>
              <a:t>my-mount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volumes: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- name: </a:t>
            </a:r>
            <a:r>
              <a:rPr lang="en-US" sz="1400" dirty="0">
                <a:latin typeface="Courier" pitchFamily="2" charset="0"/>
              </a:rPr>
              <a:t>my-mount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csi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driver: </a:t>
            </a:r>
            <a:r>
              <a:rPr lang="en-US" sz="1400" dirty="0" err="1">
                <a:latin typeface="Courier" pitchFamily="2" charset="0"/>
              </a:rPr>
              <a:t>csi.vendor.io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volumeAttributes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csi.storage.k8s.io/ephemeral: </a:t>
            </a:r>
            <a:r>
              <a:rPr lang="en-US" sz="1400" dirty="0">
                <a:latin typeface="Courier" pitchFamily="2" charset="0"/>
              </a:rPr>
              <a:t>"true"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</a:t>
            </a:r>
            <a:r>
              <a:rPr lang="en-US" sz="1400" b="1" dirty="0" err="1">
                <a:solidFill>
                  <a:schemeClr val="accent1"/>
                </a:solidFill>
                <a:latin typeface="Courier" pitchFamily="2" charset="0"/>
              </a:rPr>
              <a:t>nodePublishSecretRef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400" dirty="0">
                <a:latin typeface="Courier" pitchFamily="2" charset="0"/>
              </a:rPr>
              <a:t>    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name: </a:t>
            </a:r>
            <a:r>
              <a:rPr lang="en-US" sz="1400" dirty="0" err="1">
                <a:latin typeface="Courier" pitchFamily="2" charset="0"/>
              </a:rPr>
              <a:t>csi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        size: </a:t>
            </a:r>
            <a:r>
              <a:rPr lang="en-US" sz="1400" dirty="0">
                <a:latin typeface="Courier" pitchFamily="2" charset="0"/>
              </a:rPr>
              <a:t>64Gi</a:t>
            </a:r>
          </a:p>
        </p:txBody>
      </p:sp>
    </p:spTree>
    <p:extLst>
      <p:ext uri="{BB962C8B-B14F-4D97-AF65-F5344CB8AC3E}">
        <p14:creationId xmlns:p14="http://schemas.microsoft.com/office/powerpoint/2010/main" val="158035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039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CSI?</a:t>
            </a:r>
          </a:p>
        </p:txBody>
      </p:sp>
    </p:spTree>
    <p:extLst>
      <p:ext uri="{BB962C8B-B14F-4D97-AF65-F5344CB8AC3E}">
        <p14:creationId xmlns:p14="http://schemas.microsoft.com/office/powerpoint/2010/main" val="3460713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Ephemeral Local Volumes.</a:t>
            </a:r>
          </a:p>
        </p:txBody>
      </p:sp>
    </p:spTree>
    <p:extLst>
      <p:ext uri="{BB962C8B-B14F-4D97-AF65-F5344CB8AC3E}">
        <p14:creationId xmlns:p14="http://schemas.microsoft.com/office/powerpoint/2010/main" val="3554635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4F737-78D7-6F40-8C23-61F9A9EE01E1}"/>
              </a:ext>
            </a:extLst>
          </p:cNvPr>
          <p:cNvSpPr txBox="1"/>
          <p:nvPr/>
        </p:nvSpPr>
        <p:spPr>
          <a:xfrm>
            <a:off x="515532" y="1236335"/>
            <a:ext cx="253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Ephemeral Volumes is an Alpha feature introduced in 1.19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9472-A3EF-B643-8DF4-D0FB3ED49E8B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E07A4-058D-A343-A5E1-2C2AF287DC33}"/>
              </a:ext>
            </a:extLst>
          </p:cNvPr>
          <p:cNvSpPr txBox="1"/>
          <p:nvPr/>
        </p:nvSpPr>
        <p:spPr>
          <a:xfrm>
            <a:off x="3163713" y="1306161"/>
            <a:ext cx="494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Generic Ephemeral Volumes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B5679-A230-0846-990C-7072D34489CF}"/>
              </a:ext>
            </a:extLst>
          </p:cNvPr>
          <p:cNvSpPr txBox="1"/>
          <p:nvPr/>
        </p:nvSpPr>
        <p:spPr>
          <a:xfrm>
            <a:off x="3104116" y="1841838"/>
            <a:ext cx="5668860" cy="4062651"/>
          </a:xfrm>
          <a:prstGeom prst="rect">
            <a:avLst/>
          </a:prstGeom>
          <a:noFill/>
          <a:ln w="28575">
            <a:noFill/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apiVersion: </a:t>
            </a:r>
            <a:r>
              <a:rPr lang="en-US" sz="1200" dirty="0">
                <a:latin typeface="Courier" pitchFamily="2" charset="0"/>
              </a:rPr>
              <a:t>v1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kind: </a:t>
            </a:r>
            <a:r>
              <a:rPr lang="en-US" sz="1200" dirty="0">
                <a:latin typeface="Courier" pitchFamily="2" charset="0"/>
              </a:rPr>
              <a:t>Pod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metadata: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name: </a:t>
            </a:r>
            <a:r>
              <a:rPr lang="en-US" sz="1200" dirty="0">
                <a:latin typeface="Courier" pitchFamily="2" charset="0"/>
              </a:rPr>
              <a:t>my-pod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- name: </a:t>
            </a:r>
            <a:r>
              <a:rPr lang="en-US" sz="1200" dirty="0" err="1">
                <a:latin typeface="Courier" pitchFamily="2" charset="0"/>
              </a:rPr>
              <a:t>myfrontend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image: </a:t>
            </a:r>
            <a:r>
              <a:rPr lang="en-US" sz="1200" dirty="0">
                <a:latin typeface="Courier" pitchFamily="2" charset="0"/>
              </a:rPr>
              <a:t>nginx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volumeMounts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- mountPath: </a:t>
            </a:r>
            <a:r>
              <a:rPr lang="en-US" sz="1200" dirty="0">
                <a:latin typeface="Courier" pitchFamily="2" charset="0"/>
              </a:rPr>
              <a:t>"/usr/share/nginx/html"               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volumes: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- name: </a:t>
            </a:r>
            <a:r>
              <a:rPr lang="en-US" sz="1200" dirty="0">
                <a:latin typeface="Courier" pitchFamily="2" charset="0"/>
              </a:rPr>
              <a:t>my-mount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ephemeral: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</a:t>
            </a:r>
            <a:r>
              <a:rPr lang="en-US" sz="1200" b="1" dirty="0" err="1">
                <a:solidFill>
                  <a:schemeClr val="accent1"/>
                </a:solidFill>
                <a:latin typeface="Courier" pitchFamily="2" charset="0"/>
              </a:rPr>
              <a:t>volumeClaimTemplate</a:t>
            </a:r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spec: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accessModes: </a:t>
            </a:r>
            <a:r>
              <a:rPr lang="en-US" sz="1200" dirty="0">
                <a:latin typeface="Courier" pitchFamily="2" charset="0"/>
              </a:rPr>
              <a:t>[ "ReadWriteOnce" ]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resources: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  requests: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" pitchFamily="2" charset="0"/>
              </a:rPr>
              <a:t>              storage: </a:t>
            </a:r>
            <a:r>
              <a:rPr lang="en-US" sz="1200" dirty="0">
                <a:latin typeface="Courier" pitchFamily="2" charset="0"/>
              </a:rPr>
              <a:t>64Gi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" pitchFamily="2" charset="0"/>
              </a:rPr>
              <a:t>          </a:t>
            </a:r>
            <a:r>
              <a:rPr lang="en-US" sz="1200" b="1" dirty="0">
                <a:solidFill>
                  <a:schemeClr val="accent3"/>
                </a:solidFill>
                <a:latin typeface="Courier" pitchFamily="2" charset="0"/>
              </a:rPr>
              <a:t>storageClassName: </a:t>
            </a:r>
            <a:r>
              <a:rPr lang="en-US" sz="1200" dirty="0">
                <a:latin typeface="Courier" pitchFamily="2" charset="0"/>
              </a:rPr>
              <a:t>my-</a:t>
            </a:r>
            <a:r>
              <a:rPr lang="en-US" sz="1200" dirty="0" err="1">
                <a:latin typeface="Courier" pitchFamily="2" charset="0"/>
              </a:rPr>
              <a:t>storageclass</a:t>
            </a:r>
            <a:endParaRPr lang="en-US" sz="1200" dirty="0">
              <a:latin typeface="Courier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8A59B6-503E-2145-8963-4A7E56859414}"/>
              </a:ext>
            </a:extLst>
          </p:cNvPr>
          <p:cNvGrpSpPr/>
          <p:nvPr/>
        </p:nvGrpSpPr>
        <p:grpSpPr>
          <a:xfrm>
            <a:off x="3156578" y="5867245"/>
            <a:ext cx="3422732" cy="276999"/>
            <a:chOff x="3163713" y="5902053"/>
            <a:chExt cx="3422732" cy="2769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766D96-DDF8-824C-A78B-73DBBCB7A887}"/>
                </a:ext>
              </a:extLst>
            </p:cNvPr>
            <p:cNvSpPr/>
            <p:nvPr/>
          </p:nvSpPr>
          <p:spPr>
            <a:xfrm>
              <a:off x="3351082" y="5977559"/>
              <a:ext cx="120148" cy="12014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AC5F27-75ED-C545-A85F-48AC6F97356A}"/>
                </a:ext>
              </a:extLst>
            </p:cNvPr>
            <p:cNvSpPr txBox="1"/>
            <p:nvPr/>
          </p:nvSpPr>
          <p:spPr>
            <a:xfrm>
              <a:off x="3163713" y="5902053"/>
              <a:ext cx="3422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Uses the default </a:t>
              </a:r>
              <a:r>
                <a:rPr lang="en-US" sz="1200" b="1" dirty="0">
                  <a:latin typeface="Courier" pitchFamily="2" charset="0"/>
                  <a:cs typeface="Arial" panose="020B0604020202020204" pitchFamily="34" charset="0"/>
                </a:rPr>
                <a:t>StorageClass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if omitted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4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65D-226A-2140-A889-B452B9B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HANDS-ON #11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E8CD-BCDD-C14B-A0B4-413762370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Generic Ephemeral Volumes.</a:t>
            </a:r>
          </a:p>
        </p:txBody>
      </p:sp>
    </p:spTree>
    <p:extLst>
      <p:ext uri="{BB962C8B-B14F-4D97-AF65-F5344CB8AC3E}">
        <p14:creationId xmlns:p14="http://schemas.microsoft.com/office/powerpoint/2010/main" val="3352817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C4EED-CEF3-254D-88B1-13B16D22124D}"/>
              </a:ext>
            </a:extLst>
          </p:cNvPr>
          <p:cNvSpPr txBox="1"/>
          <p:nvPr/>
        </p:nvSpPr>
        <p:spPr>
          <a:xfrm>
            <a:off x="542039" y="1329099"/>
            <a:ext cx="253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done!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EB641-6BBE-124B-BE5C-A82BBA2A15E4}"/>
              </a:ext>
            </a:extLst>
          </p:cNvPr>
          <p:cNvSpPr txBox="1"/>
          <p:nvPr/>
        </p:nvSpPr>
        <p:spPr>
          <a:xfrm>
            <a:off x="90075" y="1289343"/>
            <a:ext cx="42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83FB7-9FA6-8D47-8CB7-E474E7677BA3}"/>
              </a:ext>
            </a:extLst>
          </p:cNvPr>
          <p:cNvSpPr txBox="1"/>
          <p:nvPr/>
        </p:nvSpPr>
        <p:spPr>
          <a:xfrm>
            <a:off x="3163713" y="1306161"/>
            <a:ext cx="485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participating!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131A0-4500-164A-AC4D-182FD5D66B6B}"/>
              </a:ext>
            </a:extLst>
          </p:cNvPr>
          <p:cNvSpPr txBox="1"/>
          <p:nvPr/>
        </p:nvSpPr>
        <p:spPr>
          <a:xfrm>
            <a:off x="3176965" y="2213765"/>
            <a:ext cx="75777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CSI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provisioning in 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CSI snapshots, restore and PVC cloning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Accessing raw block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Ephemeral volumes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Source files (YAML, .pptx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asciinema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cast files)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https://github.com/datamattsson/kcna2020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CSI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https://github.com/container-storage-interface/spec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Kubernetes SIG Storage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https://github.com/kubernetes/community/tree/master/sig-storage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CSI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https://kubernetes-csi.github.io/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84EFFE8-F450-1545-8D56-FB4FF388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17" y="1259853"/>
            <a:ext cx="2761989" cy="9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09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360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stands for Special Interest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CB5F-CD39-0742-9EF5-9811DFFAF7B1}"/>
              </a:ext>
            </a:extLst>
          </p:cNvPr>
          <p:cNvSpPr txBox="1"/>
          <p:nvPr/>
        </p:nvSpPr>
        <p:spPr>
          <a:xfrm>
            <a:off x="3829877" y="2891727"/>
            <a:ext cx="75777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CSI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https://github.com/container-storage-interface/spec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Kubernetes SIG Storage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https://github.com/kubernetes/community/tree/master/sig-storage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CSI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https://kubernetes-csi.github.io/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Container Orchestrators (CO)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Nomad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Foundry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D9D45CA-0DA5-7A42-9EC7-F10D43AE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57" y="1408911"/>
            <a:ext cx="3797211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2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360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In-tree storage plugins are being deprecated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13D3C1D-D5DD-D641-9115-D00E5FD503CA}"/>
              </a:ext>
            </a:extLst>
          </p:cNvPr>
          <p:cNvGrpSpPr/>
          <p:nvPr/>
        </p:nvGrpSpPr>
        <p:grpSpPr>
          <a:xfrm>
            <a:off x="3277875" y="2245857"/>
            <a:ext cx="8993207" cy="3373473"/>
            <a:chOff x="3292163" y="1935674"/>
            <a:chExt cx="8993207" cy="33734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2E658F-C1E8-9F49-B76A-2F19446E2701}"/>
                </a:ext>
              </a:extLst>
            </p:cNvPr>
            <p:cNvSpPr/>
            <p:nvPr/>
          </p:nvSpPr>
          <p:spPr bwMode="ltGray">
            <a:xfrm>
              <a:off x="3292163" y="1935674"/>
              <a:ext cx="2825101" cy="282913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0319F0-0C94-5A41-A1E3-C3FF3E51FF47}"/>
                </a:ext>
              </a:extLst>
            </p:cNvPr>
            <p:cNvSpPr/>
            <p:nvPr/>
          </p:nvSpPr>
          <p:spPr>
            <a:xfrm>
              <a:off x="5297717" y="4703349"/>
              <a:ext cx="226828" cy="203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3EC439-8BBF-764C-8582-8EE43C9376A2}"/>
                </a:ext>
              </a:extLst>
            </p:cNvPr>
            <p:cNvSpPr/>
            <p:nvPr/>
          </p:nvSpPr>
          <p:spPr bwMode="ltGray">
            <a:xfrm>
              <a:off x="6228821" y="4449760"/>
              <a:ext cx="5534053" cy="7966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CF459D-91ED-C142-910B-A00E1BF15232}"/>
                </a:ext>
              </a:extLst>
            </p:cNvPr>
            <p:cNvSpPr/>
            <p:nvPr/>
          </p:nvSpPr>
          <p:spPr>
            <a:xfrm>
              <a:off x="8246363" y="4385394"/>
              <a:ext cx="122908" cy="136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AB1363-B714-574C-87CD-DB8699C19BD7}"/>
                </a:ext>
              </a:extLst>
            </p:cNvPr>
            <p:cNvSpPr/>
            <p:nvPr/>
          </p:nvSpPr>
          <p:spPr>
            <a:xfrm>
              <a:off x="10333268" y="4270382"/>
              <a:ext cx="118647" cy="203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4C16D8-D92C-A04E-9EFE-CC32F854503E}"/>
                </a:ext>
              </a:extLst>
            </p:cNvPr>
            <p:cNvSpPr/>
            <p:nvPr/>
          </p:nvSpPr>
          <p:spPr bwMode="ltGray">
            <a:xfrm>
              <a:off x="6233243" y="1935674"/>
              <a:ext cx="2825100" cy="2380226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331308-24CD-9846-8294-ED917446FBE4}"/>
                </a:ext>
              </a:extLst>
            </p:cNvPr>
            <p:cNvSpPr/>
            <p:nvPr/>
          </p:nvSpPr>
          <p:spPr>
            <a:xfrm>
              <a:off x="8211088" y="4289069"/>
              <a:ext cx="202950" cy="103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785C77-6FBC-2849-8BA8-E93B5164DDA2}"/>
                </a:ext>
              </a:extLst>
            </p:cNvPr>
            <p:cNvSpPr/>
            <p:nvPr/>
          </p:nvSpPr>
          <p:spPr>
            <a:xfrm>
              <a:off x="6840272" y="4273339"/>
              <a:ext cx="115107" cy="203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808206C-762C-1E4E-AB62-D36F3E1D2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607" y="2012316"/>
              <a:ext cx="1714548" cy="166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97BCC04B-CF02-ED47-8EDA-3CF3D4EFBB2F}"/>
                </a:ext>
              </a:extLst>
            </p:cNvPr>
            <p:cNvSpPr/>
            <p:nvPr/>
          </p:nvSpPr>
          <p:spPr bwMode="ltGray">
            <a:xfrm>
              <a:off x="6247072" y="3811759"/>
              <a:ext cx="2825100" cy="415791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In-tree FlexVolume Plugin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4341518-5A86-034D-91BF-91C84E4D3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8615" y="2012316"/>
              <a:ext cx="1185662" cy="16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0B38B6A-4CEE-064C-B750-66B06C1B0BD1}"/>
                </a:ext>
              </a:extLst>
            </p:cNvPr>
            <p:cNvSpPr/>
            <p:nvPr/>
          </p:nvSpPr>
          <p:spPr bwMode="ltGray">
            <a:xfrm>
              <a:off x="9060050" y="3811759"/>
              <a:ext cx="2825100" cy="415791"/>
            </a:xfrm>
            <a:prstGeom prst="chevron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Storage Interface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BD0313E-EEB2-5147-8959-A9B490C4BB6D}"/>
                </a:ext>
              </a:extLst>
            </p:cNvPr>
            <p:cNvSpPr/>
            <p:nvPr/>
          </p:nvSpPr>
          <p:spPr bwMode="ltGray">
            <a:xfrm flipH="1">
              <a:off x="8261792" y="2563976"/>
              <a:ext cx="1536823" cy="372743"/>
            </a:xfrm>
            <a:prstGeom prst="chevron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 to K8s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380EB4-8ED2-D84A-833E-C4E02D625B89}"/>
                </a:ext>
              </a:extLst>
            </p:cNvPr>
            <p:cNvSpPr/>
            <p:nvPr/>
          </p:nvSpPr>
          <p:spPr bwMode="ltGray">
            <a:xfrm>
              <a:off x="9143118" y="4566262"/>
              <a:ext cx="2512986" cy="34423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CSI Controller and CSI Node driver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9CD038-5DBA-4D45-BDB5-064A40A996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9611" y="4086489"/>
              <a:ext cx="0" cy="57184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FD7675-EB81-D44C-B50F-9E486FE530EB}"/>
                </a:ext>
              </a:extLst>
            </p:cNvPr>
            <p:cNvSpPr/>
            <p:nvPr/>
          </p:nvSpPr>
          <p:spPr bwMode="ltGray">
            <a:xfrm>
              <a:off x="6345362" y="4566262"/>
              <a:ext cx="1225162" cy="570768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FlexVolume Drivers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54C451-0BB8-CA45-86A9-C09C15CC61BC}"/>
                </a:ext>
              </a:extLst>
            </p:cNvPr>
            <p:cNvSpPr/>
            <p:nvPr/>
          </p:nvSpPr>
          <p:spPr bwMode="ltGray">
            <a:xfrm>
              <a:off x="7699080" y="4566262"/>
              <a:ext cx="1225162" cy="570768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Dynamic Provisioners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59BD87-3887-A84F-948E-1B92FD7CEA62}"/>
                </a:ext>
              </a:extLst>
            </p:cNvPr>
            <p:cNvCxnSpPr>
              <a:cxnSpLocks/>
            </p:cNvCxnSpPr>
            <p:nvPr/>
          </p:nvCxnSpPr>
          <p:spPr>
            <a:xfrm>
              <a:off x="6896780" y="4151396"/>
              <a:ext cx="0" cy="52298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0779903-1223-5248-A465-64CEDC6BF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215" y="2012316"/>
              <a:ext cx="1714549" cy="166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8A250C-D43B-5E49-A78D-C27C989E7B38}"/>
                </a:ext>
              </a:extLst>
            </p:cNvPr>
            <p:cNvSpPr/>
            <p:nvPr/>
          </p:nvSpPr>
          <p:spPr bwMode="ltGray">
            <a:xfrm>
              <a:off x="3403726" y="4315900"/>
              <a:ext cx="1301763" cy="34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Fibre Channel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3C23F0-2D3C-9C49-8B81-944B6762E4F1}"/>
                </a:ext>
              </a:extLst>
            </p:cNvPr>
            <p:cNvSpPr/>
            <p:nvPr/>
          </p:nvSpPr>
          <p:spPr bwMode="ltGray">
            <a:xfrm>
              <a:off x="4805550" y="4315900"/>
              <a:ext cx="1210473" cy="34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iSCSI</a:t>
              </a:r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9FB02FC8-E7A1-8240-9B6B-91810C7C26BC}"/>
                </a:ext>
              </a:extLst>
            </p:cNvPr>
            <p:cNvSpPr/>
            <p:nvPr/>
          </p:nvSpPr>
          <p:spPr bwMode="ltGray">
            <a:xfrm>
              <a:off x="3434094" y="3811759"/>
              <a:ext cx="2825101" cy="415791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In-tree Persistent Volume Plugins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F024D9-33A7-0641-B8DB-21191595B885}"/>
                </a:ext>
              </a:extLst>
            </p:cNvPr>
            <p:cNvSpPr/>
            <p:nvPr/>
          </p:nvSpPr>
          <p:spPr bwMode="ltGray">
            <a:xfrm>
              <a:off x="5159842" y="4245136"/>
              <a:ext cx="1458275" cy="72408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76CEC2-643C-5043-9E6E-52C0A248298F}"/>
                </a:ext>
              </a:extLst>
            </p:cNvPr>
            <p:cNvSpPr/>
            <p:nvPr/>
          </p:nvSpPr>
          <p:spPr bwMode="ltGray">
            <a:xfrm>
              <a:off x="3890649" y="4246950"/>
              <a:ext cx="1458275" cy="72408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297BF2-8632-4E47-B61B-ACD1C1904180}"/>
                </a:ext>
              </a:extLst>
            </p:cNvPr>
            <p:cNvSpPr/>
            <p:nvPr/>
          </p:nvSpPr>
          <p:spPr bwMode="ltGray">
            <a:xfrm>
              <a:off x="8039016" y="3819719"/>
              <a:ext cx="1458275" cy="72408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AC6581-F7E0-CE4F-87BD-C5C4C2AC4AA2}"/>
                </a:ext>
              </a:extLst>
            </p:cNvPr>
            <p:cNvSpPr/>
            <p:nvPr/>
          </p:nvSpPr>
          <p:spPr bwMode="ltGray">
            <a:xfrm>
              <a:off x="10827095" y="3819719"/>
              <a:ext cx="1458275" cy="72408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1.13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100ECA5-6B4D-D14C-93DC-6D488B878792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8305396" y="4183785"/>
              <a:ext cx="6265" cy="382477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B002A5-7F60-CB4B-9940-5C385ADCFEE1}"/>
                </a:ext>
              </a:extLst>
            </p:cNvPr>
            <p:cNvSpPr txBox="1"/>
            <p:nvPr/>
          </p:nvSpPr>
          <p:spPr>
            <a:xfrm>
              <a:off x="9448507" y="4953487"/>
              <a:ext cx="2313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Third party and community drivers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FA0B88-0F7E-5240-A9EE-ED182CC17EAB}"/>
                </a:ext>
              </a:extLst>
            </p:cNvPr>
            <p:cNvSpPr/>
            <p:nvPr/>
          </p:nvSpPr>
          <p:spPr>
            <a:xfrm>
              <a:off x="3942431" y="4707326"/>
              <a:ext cx="226828" cy="203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062B999-B996-E04A-A070-A6688110A56D}"/>
                </a:ext>
              </a:extLst>
            </p:cNvPr>
            <p:cNvCxnSpPr>
              <a:cxnSpLocks/>
              <a:stCxn id="62" idx="0"/>
              <a:endCxn id="30" idx="2"/>
            </p:cNvCxnSpPr>
            <p:nvPr/>
          </p:nvCxnSpPr>
          <p:spPr>
            <a:xfrm flipV="1">
              <a:off x="4053988" y="4660135"/>
              <a:ext cx="620" cy="304777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3BA30309-8314-2344-BB74-8DA0B14DD82F}"/>
                </a:ext>
              </a:extLst>
            </p:cNvPr>
            <p:cNvCxnSpPr>
              <a:stCxn id="62" idx="3"/>
              <a:endCxn id="31" idx="2"/>
            </p:cNvCxnSpPr>
            <p:nvPr/>
          </p:nvCxnSpPr>
          <p:spPr>
            <a:xfrm flipV="1">
              <a:off x="4659224" y="4660135"/>
              <a:ext cx="751563" cy="476895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672A4C5-FAFF-214D-A963-433A1FB1DB03}"/>
                </a:ext>
              </a:extLst>
            </p:cNvPr>
            <p:cNvSpPr/>
            <p:nvPr/>
          </p:nvSpPr>
          <p:spPr bwMode="ltGray">
            <a:xfrm>
              <a:off x="3448751" y="4964912"/>
              <a:ext cx="1210473" cy="3442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Volume Plugins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FE6D8FD-C362-8143-B617-2C40E41C40B3}"/>
              </a:ext>
            </a:extLst>
          </p:cNvPr>
          <p:cNvSpPr txBox="1"/>
          <p:nvPr/>
        </p:nvSpPr>
        <p:spPr>
          <a:xfrm>
            <a:off x="3163713" y="1306161"/>
            <a:ext cx="623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Kubernetes Storage Plugins History</a:t>
            </a:r>
          </a:p>
        </p:txBody>
      </p:sp>
    </p:spTree>
    <p:extLst>
      <p:ext uri="{BB962C8B-B14F-4D97-AF65-F5344CB8AC3E}">
        <p14:creationId xmlns:p14="http://schemas.microsoft.com/office/powerpoint/2010/main" val="259882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drivers may provide either file or block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2DA8-CDA8-F042-8B6F-81D6537E0B90}"/>
              </a:ext>
            </a:extLst>
          </p:cNvPr>
          <p:cNvSpPr/>
          <p:nvPr/>
        </p:nvSpPr>
        <p:spPr bwMode="ltGray">
          <a:xfrm>
            <a:off x="3304968" y="2278628"/>
            <a:ext cx="8248807" cy="26102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KUBERNETES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8A80-AA5D-5B45-B3ED-8AE4380062E2}"/>
              </a:ext>
            </a:extLst>
          </p:cNvPr>
          <p:cNvSpPr/>
          <p:nvPr/>
        </p:nvSpPr>
        <p:spPr bwMode="ltGray">
          <a:xfrm>
            <a:off x="3419565" y="2809855"/>
            <a:ext cx="2578544" cy="1939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b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F819A-9C35-C148-9684-E0C89257FA8B}"/>
              </a:ext>
            </a:extLst>
          </p:cNvPr>
          <p:cNvSpPr/>
          <p:nvPr/>
        </p:nvSpPr>
        <p:spPr bwMode="ltGray">
          <a:xfrm>
            <a:off x="6122910" y="2809855"/>
            <a:ext cx="2578544" cy="1939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Component</a:t>
            </a:r>
            <a:b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SIG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2BD71-4026-AF46-8BB7-8943DF574367}"/>
              </a:ext>
            </a:extLst>
          </p:cNvPr>
          <p:cNvSpPr/>
          <p:nvPr/>
        </p:nvSpPr>
        <p:spPr bwMode="ltGray">
          <a:xfrm>
            <a:off x="8925457" y="2809855"/>
            <a:ext cx="2479342" cy="19393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Component   Third Party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624C3-5445-784A-A973-8E2A4495FDCD}"/>
              </a:ext>
            </a:extLst>
          </p:cNvPr>
          <p:cNvSpPr/>
          <p:nvPr/>
        </p:nvSpPr>
        <p:spPr bwMode="ltGray">
          <a:xfrm>
            <a:off x="3669385" y="3374998"/>
            <a:ext cx="1993016" cy="48456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92933-4656-9142-A728-1D98ED8997A3}"/>
              </a:ext>
            </a:extLst>
          </p:cNvPr>
          <p:cNvSpPr/>
          <p:nvPr/>
        </p:nvSpPr>
        <p:spPr bwMode="ltGray">
          <a:xfrm>
            <a:off x="3669385" y="3959345"/>
            <a:ext cx="953564" cy="684053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E3C7-783D-2F47-80DD-0AD78F26DCE2}"/>
              </a:ext>
            </a:extLst>
          </p:cNvPr>
          <p:cNvSpPr/>
          <p:nvPr/>
        </p:nvSpPr>
        <p:spPr bwMode="ltGray">
          <a:xfrm>
            <a:off x="4708837" y="3963715"/>
            <a:ext cx="953564" cy="679682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9B393-DCD7-9A42-A6DA-6BA3C4B402FA}"/>
              </a:ext>
            </a:extLst>
          </p:cNvPr>
          <p:cNvSpPr/>
          <p:nvPr/>
        </p:nvSpPr>
        <p:spPr bwMode="ltGray">
          <a:xfrm>
            <a:off x="9114617" y="3373518"/>
            <a:ext cx="1993016" cy="38098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CSI Controller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04EFF0-5366-124A-AAE8-1CC3B5442966}"/>
              </a:ext>
            </a:extLst>
          </p:cNvPr>
          <p:cNvSpPr/>
          <p:nvPr/>
        </p:nvSpPr>
        <p:spPr bwMode="ltGray">
          <a:xfrm>
            <a:off x="9113664" y="4380674"/>
            <a:ext cx="1993016" cy="2922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Storage System*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963FF-000C-5C43-920F-D651724566D1}"/>
              </a:ext>
            </a:extLst>
          </p:cNvPr>
          <p:cNvSpPr/>
          <p:nvPr/>
        </p:nvSpPr>
        <p:spPr bwMode="ltGray">
          <a:xfrm>
            <a:off x="3753500" y="4211181"/>
            <a:ext cx="776954" cy="35009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Kubelet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00651-F28A-3C4D-8E2B-ED937F36AC5F}"/>
              </a:ext>
            </a:extLst>
          </p:cNvPr>
          <p:cNvSpPr/>
          <p:nvPr/>
        </p:nvSpPr>
        <p:spPr bwMode="ltGray">
          <a:xfrm>
            <a:off x="4795685" y="4210898"/>
            <a:ext cx="776954" cy="35009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Kubelet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A0AB106-7F9B-F14A-B5AE-6BE92A24C118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H="1">
            <a:off x="11106680" y="3564008"/>
            <a:ext cx="953" cy="962798"/>
          </a:xfrm>
          <a:prstGeom prst="bentConnector3">
            <a:avLst>
              <a:gd name="adj1" fmla="val -16672823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CBF0588-4722-F748-B5B4-892B71F11DBE}"/>
              </a:ext>
            </a:extLst>
          </p:cNvPr>
          <p:cNvCxnSpPr>
            <a:cxnSpLocks/>
            <a:stCxn id="35" idx="1"/>
            <a:endCxn id="18" idx="2"/>
          </p:cNvCxnSpPr>
          <p:nvPr/>
        </p:nvCxnSpPr>
        <p:spPr>
          <a:xfrm rot="10800000" flipV="1">
            <a:off x="5184162" y="4006881"/>
            <a:ext cx="3929502" cy="554108"/>
          </a:xfrm>
          <a:prstGeom prst="bentConnector4">
            <a:avLst>
              <a:gd name="adj1" fmla="val 6782"/>
              <a:gd name="adj2" fmla="val 145093"/>
            </a:avLst>
          </a:prstGeom>
          <a:ln w="381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D75E5D9-518D-3141-B386-D16C8F423B22}"/>
              </a:ext>
            </a:extLst>
          </p:cNvPr>
          <p:cNvCxnSpPr>
            <a:cxnSpLocks/>
            <a:stCxn id="29" idx="1"/>
            <a:endCxn id="18" idx="3"/>
          </p:cNvCxnSpPr>
          <p:nvPr/>
        </p:nvCxnSpPr>
        <p:spPr>
          <a:xfrm rot="10800000" flipV="1">
            <a:off x="5572639" y="3494741"/>
            <a:ext cx="826994" cy="891202"/>
          </a:xfrm>
          <a:prstGeom prst="bentConnector3">
            <a:avLst>
              <a:gd name="adj1" fmla="val 41157"/>
            </a:avLst>
          </a:prstGeom>
          <a:ln w="381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AA7E9EC-DB5A-4E44-887C-4CEEFB9FE399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8393131" y="3564008"/>
            <a:ext cx="721486" cy="19286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77D1981-7CF8-774E-91D4-30C6C6DCA8A6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 flipV="1">
            <a:off x="8393131" y="3564008"/>
            <a:ext cx="721486" cy="4604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AEBAD9D-E9B4-0249-B933-6050FB4871BA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8393131" y="3564008"/>
            <a:ext cx="721486" cy="72795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38AE8FA-1A37-5344-8DE9-0B771C4DAC3A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 flipV="1">
            <a:off x="8396727" y="3564008"/>
            <a:ext cx="717890" cy="99549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37F6CD7-EB9C-C748-9D1D-D761FE46297C}"/>
              </a:ext>
            </a:extLst>
          </p:cNvPr>
          <p:cNvSpPr/>
          <p:nvPr/>
        </p:nvSpPr>
        <p:spPr bwMode="ltGray">
          <a:xfrm>
            <a:off x="6399632" y="3379990"/>
            <a:ext cx="1993981" cy="229502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Driver Registrar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BDC44-644F-E44D-B795-C7DFCCD517B4}"/>
              </a:ext>
            </a:extLst>
          </p:cNvPr>
          <p:cNvSpPr/>
          <p:nvPr/>
        </p:nvSpPr>
        <p:spPr bwMode="ltGray">
          <a:xfrm>
            <a:off x="6400115" y="3641945"/>
            <a:ext cx="1993016" cy="229853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 Provisioner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492119-9C6E-0449-8F2E-A69582F278AE}"/>
              </a:ext>
            </a:extLst>
          </p:cNvPr>
          <p:cNvSpPr/>
          <p:nvPr/>
        </p:nvSpPr>
        <p:spPr bwMode="ltGray">
          <a:xfrm>
            <a:off x="6400115" y="3909488"/>
            <a:ext cx="1993016" cy="229853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 Attacher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7409FF-22F5-4B47-B899-3D3C939330FD}"/>
              </a:ext>
            </a:extLst>
          </p:cNvPr>
          <p:cNvSpPr/>
          <p:nvPr/>
        </p:nvSpPr>
        <p:spPr bwMode="ltGray">
          <a:xfrm>
            <a:off x="6400115" y="4177031"/>
            <a:ext cx="1993016" cy="229853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 Resizer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9E18D3-BC4C-D943-BDCA-82A975D21475}"/>
              </a:ext>
            </a:extLst>
          </p:cNvPr>
          <p:cNvSpPr/>
          <p:nvPr/>
        </p:nvSpPr>
        <p:spPr bwMode="ltGray">
          <a:xfrm>
            <a:off x="6403711" y="4444574"/>
            <a:ext cx="1993016" cy="229853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 Snapshotter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0CCDD0-42A1-3D4E-8538-EECD92BDB68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10172" y="3870310"/>
            <a:ext cx="0" cy="51036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DAE9B8-AA8B-4740-9E8E-F56CDB2D19A8}"/>
              </a:ext>
            </a:extLst>
          </p:cNvPr>
          <p:cNvSpPr/>
          <p:nvPr/>
        </p:nvSpPr>
        <p:spPr bwMode="ltGray">
          <a:xfrm>
            <a:off x="9113664" y="3816391"/>
            <a:ext cx="1993016" cy="38098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CSI Node Driver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EB51F6-5E0F-F04F-BCB1-02A1C6F2234B}"/>
              </a:ext>
            </a:extLst>
          </p:cNvPr>
          <p:cNvSpPr/>
          <p:nvPr/>
        </p:nvSpPr>
        <p:spPr bwMode="ltGray">
          <a:xfrm>
            <a:off x="9113664" y="5024004"/>
            <a:ext cx="347672" cy="2922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FD4701-4A43-B54A-9E72-C28BD9AC07A5}"/>
              </a:ext>
            </a:extLst>
          </p:cNvPr>
          <p:cNvSpPr txBox="1"/>
          <p:nvPr/>
        </p:nvSpPr>
        <p:spPr>
          <a:xfrm>
            <a:off x="9461336" y="4943807"/>
            <a:ext cx="20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May run on Kubernetes or be completely external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93E03B-7432-BF4F-BC41-F052F4A0B7CE}"/>
              </a:ext>
            </a:extLst>
          </p:cNvPr>
          <p:cNvSpPr txBox="1"/>
          <p:nvPr/>
        </p:nvSpPr>
        <p:spPr>
          <a:xfrm>
            <a:off x="3163713" y="1306161"/>
            <a:ext cx="497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CSI Architecture (simplified)</a:t>
            </a:r>
          </a:p>
        </p:txBody>
      </p:sp>
    </p:spTree>
    <p:extLst>
      <p:ext uri="{BB962C8B-B14F-4D97-AF65-F5344CB8AC3E}">
        <p14:creationId xmlns:p14="http://schemas.microsoft.com/office/powerpoint/2010/main" val="262535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csi.hpe.com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used for the demos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24DE-8811-2944-B707-12C62C8773F8}"/>
              </a:ext>
            </a:extLst>
          </p:cNvPr>
          <p:cNvSpPr txBox="1"/>
          <p:nvPr/>
        </p:nvSpPr>
        <p:spPr>
          <a:xfrm>
            <a:off x="3280625" y="1954358"/>
            <a:ext cx="868058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latin typeface="Courier" pitchFamily="2" charset="0"/>
              </a:rPr>
              <a:t>diskplugin.csi.alibabacloud.com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csi-vxflexos.dellemc.com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infinibox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-driver    </a:t>
            </a:r>
            <a:r>
              <a:rPr lang="en-US" sz="1050" b="1" dirty="0" err="1">
                <a:latin typeface="Courier" pitchFamily="2" charset="0"/>
              </a:rPr>
              <a:t>quobyte-csi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nasplugin.csi.alibabacloud.com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csi-xtremio.dellemc.com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csi-instorage</a:t>
            </a:r>
            <a:r>
              <a:rPr lang="en-US" sz="1050" b="1" dirty="0">
                <a:latin typeface="Courier" pitchFamily="2" charset="0"/>
              </a:rPr>
              <a:t>     robin</a:t>
            </a:r>
          </a:p>
          <a:p>
            <a:pPr algn="ctr"/>
            <a:r>
              <a:rPr lang="en-US" sz="1050" b="1" dirty="0" err="1">
                <a:latin typeface="Courier" pitchFamily="2" charset="0"/>
              </a:rPr>
              <a:t>ossplugin.csi.alibabacloud.com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org.democratic-csi</a:t>
            </a:r>
            <a:r>
              <a:rPr lang="en-US" sz="1050" b="1" dirty="0">
                <a:latin typeface="Courier" pitchFamily="2" charset="0"/>
              </a:rPr>
              <a:t>.[X]    </a:t>
            </a:r>
            <a:r>
              <a:rPr lang="en-US" sz="1050" b="1" dirty="0" err="1">
                <a:latin typeface="Courier" pitchFamily="2" charset="0"/>
              </a:rPr>
              <a:t>pmem-csi.intel.com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-sandstone-plugin</a:t>
            </a:r>
          </a:p>
          <a:p>
            <a:pPr algn="ctr"/>
            <a:r>
              <a:rPr lang="en-US" sz="1050" b="1" dirty="0" err="1">
                <a:latin typeface="Courier" pitchFamily="2" charset="0"/>
              </a:rPr>
              <a:t>arstor.csi.huayun.io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dcx.csi.diamanti.com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csi.juicefs.com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eds.csi.sangfor.com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ebs.csi.aws.com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dobs.csi.digitalocean.com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org.kadalu.gluster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seaweedfs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-driver</a:t>
            </a:r>
          </a:p>
          <a:p>
            <a:pPr algn="ctr"/>
            <a:r>
              <a:rPr lang="en-US" sz="1050" b="1" dirty="0" err="1">
                <a:latin typeface="Courier" pitchFamily="2" charset="0"/>
              </a:rPr>
              <a:t>efs.csi.aws.com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csi.drivescale.com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linodebs.csi.linode.com</a:t>
            </a:r>
            <a:r>
              <a:rPr lang="en-US" sz="1050" b="1" dirty="0">
                <a:latin typeface="Courier" pitchFamily="2" charset="0"/>
              </a:rPr>
              <a:t>    secrets-store.csi.k8s.io</a:t>
            </a:r>
          </a:p>
          <a:p>
            <a:pPr algn="ctr"/>
            <a:r>
              <a:rPr lang="en-US" sz="1050" b="1" dirty="0" err="1">
                <a:latin typeface="Courier" pitchFamily="2" charset="0"/>
              </a:rPr>
              <a:t>fsx.csi.aws.com</a:t>
            </a:r>
            <a:r>
              <a:rPr lang="en-US" sz="1050" b="1" dirty="0">
                <a:latin typeface="Courier" pitchFamily="2" charset="0"/>
              </a:rPr>
              <a:t>     [x].ember-</a:t>
            </a:r>
            <a:r>
              <a:rPr lang="en-US" sz="1050" b="1" dirty="0" err="1">
                <a:latin typeface="Courier" pitchFamily="2" charset="0"/>
              </a:rPr>
              <a:t>csi.io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io.drbd.linstor-csi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smtx</a:t>
            </a:r>
            <a:r>
              <a:rPr lang="en-US" sz="1050" b="1" dirty="0">
                <a:latin typeface="Courier" pitchFamily="2" charset="0"/>
              </a:rPr>
              <a:t>-plugin</a:t>
            </a:r>
          </a:p>
          <a:p>
            <a:pPr algn="ctr"/>
            <a:r>
              <a:rPr lang="en-US" sz="1050" b="1" dirty="0" err="1">
                <a:latin typeface="Courier" pitchFamily="2" charset="0"/>
              </a:rPr>
              <a:t>disk.csi.azure.com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nvmesh-csi.excelero.com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driver.longhorn.io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csi.spdk.io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file.csi.azure.com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pd.csi.storage.gke.io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csi-macrosan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storageos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csi.block.bigtera.com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com.google.csi.filestore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manila.csi.openstack.org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csi.cio.storidge.com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csi.fs.bigtera.com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gcs.csi.ofek.dev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com.mapr.csi-kdf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csi-driver.storpool.com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cephfs.csi.ceph.com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org.gluster.glusterfs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com.tuxera.csi.moosefs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com.tencent.cloud.csi.cbs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rbd.csi.ceph.com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org.gluster.glustervirtblock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csi.trident.netapp.io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com.tencent.cloud.csi.cfs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csi.chubaofs.com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com.hammerspace.csi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nexentastor-csi-driver.nexenta.com</a:t>
            </a:r>
            <a:r>
              <a:rPr lang="en-US" sz="1050" b="1" dirty="0">
                <a:latin typeface="Courier" pitchFamily="2" charset="0"/>
              </a:rPr>
              <a:t>  </a:t>
            </a:r>
            <a:r>
              <a:rPr lang="en-US" sz="1050" b="1" dirty="0" err="1">
                <a:latin typeface="Courier" pitchFamily="2" charset="0"/>
              </a:rPr>
              <a:t>com.tencent.cloud.csi.cosfs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cinder.csi.openstack.org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io.hedvig.csi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nexentastor</a:t>
            </a:r>
            <a:r>
              <a:rPr lang="en-US" sz="1050" b="1" dirty="0">
                <a:latin typeface="Courier" pitchFamily="2" charset="0"/>
              </a:rPr>
              <a:t>-block-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driver.nexenta.com</a:t>
            </a:r>
            <a:r>
              <a:rPr lang="en-US" sz="1050" b="1" dirty="0">
                <a:latin typeface="Courier" pitchFamily="2" charset="0"/>
              </a:rPr>
              <a:t> </a:t>
            </a:r>
            <a:r>
              <a:rPr lang="en-US" sz="1050" b="1" dirty="0" err="1">
                <a:latin typeface="Courier" pitchFamily="2" charset="0"/>
              </a:rPr>
              <a:t>topolvm.cybozu.com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csi.cloudscale.ch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csi.hetzner.cloud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com.nutanix.csi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csi.vastdata.com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infiblock</a:t>
            </a:r>
            <a:r>
              <a:rPr lang="en-US" sz="1050" b="1" dirty="0">
                <a:latin typeface="Courier" pitchFamily="2" charset="0"/>
              </a:rPr>
              <a:t>-plugin    </a:t>
            </a:r>
            <a:r>
              <a:rPr lang="en-US" sz="1050" b="1" dirty="0" err="1">
                <a:latin typeface="Courier" pitchFamily="2" charset="0"/>
              </a:rPr>
              <a:t>hspc.csi.hitachi.com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cstor.csi.openebs.io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csi.block.xsky.com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-</a:t>
            </a:r>
            <a:r>
              <a:rPr lang="en-US" sz="1050" b="1" dirty="0" err="1">
                <a:latin typeface="Courier" pitchFamily="2" charset="0"/>
              </a:rPr>
              <a:t>infifs</a:t>
            </a:r>
            <a:r>
              <a:rPr lang="en-US" sz="1050" b="1" dirty="0">
                <a:latin typeface="Courier" pitchFamily="2" charset="0"/>
              </a:rPr>
              <a:t>-plugin    csi.hpe.com     </a:t>
            </a:r>
            <a:r>
              <a:rPr lang="en-US" sz="1050" b="1" dirty="0" err="1">
                <a:latin typeface="Courier" pitchFamily="2" charset="0"/>
              </a:rPr>
              <a:t>csi-opensdsplugin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csi.fs.xsky.com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dsp.csi.daterainc.io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csi.huawei.com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com.open-e.joviandss.csi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secrets.csi.kubevault.com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csi-isilon.dellemc.com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eu.zetanova.csi.hyperv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pxd.openstorage.org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csi.vsphere.vmware.com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csi-powermax.dellemc.com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block.csi.ibm.com</a:t>
            </a:r>
            <a:r>
              <a:rPr lang="en-US" sz="1050" b="1" dirty="0">
                <a:latin typeface="Courier" pitchFamily="2" charset="0"/>
              </a:rPr>
              <a:t>    pure-</a:t>
            </a:r>
            <a:r>
              <a:rPr lang="en-US" sz="1050" b="1" dirty="0" err="1">
                <a:latin typeface="Courier" pitchFamily="2" charset="0"/>
              </a:rPr>
              <a:t>csi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csi.weka.io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csi-powerstore.dellemc.com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spectrumscale.csi.ibm.com</a:t>
            </a:r>
            <a:r>
              <a:rPr lang="en-US" sz="1050" b="1" dirty="0">
                <a:latin typeface="Courier" pitchFamily="2" charset="0"/>
              </a:rPr>
              <a:t>   </a:t>
            </a:r>
            <a:r>
              <a:rPr lang="en-US" sz="1050" b="1" dirty="0" err="1">
                <a:latin typeface="Courier" pitchFamily="2" charset="0"/>
              </a:rPr>
              <a:t>disk.csi.qingcloud.com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yandex.csi.flant.com</a:t>
            </a:r>
            <a:endParaRPr lang="en-US" sz="1050" b="1" dirty="0">
              <a:latin typeface="Courier" pitchFamily="2" charset="0"/>
            </a:endParaRPr>
          </a:p>
          <a:p>
            <a:pPr algn="ctr"/>
            <a:r>
              <a:rPr lang="en-US" sz="1050" b="1" dirty="0" err="1">
                <a:latin typeface="Courier" pitchFamily="2" charset="0"/>
              </a:rPr>
              <a:t>csi-unity.dellemc.com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vpc.block.csi.ibm.io</a:t>
            </a:r>
            <a:r>
              <a:rPr lang="en-US" sz="1050" b="1" dirty="0">
                <a:latin typeface="Courier" pitchFamily="2" charset="0"/>
              </a:rPr>
              <a:t>    </a:t>
            </a:r>
            <a:r>
              <a:rPr lang="en-US" sz="1050" b="1" dirty="0" err="1">
                <a:latin typeface="Courier" pitchFamily="2" charset="0"/>
              </a:rPr>
              <a:t>csi-neonsan</a:t>
            </a:r>
            <a:r>
              <a:rPr lang="en-US" sz="1050" b="1" dirty="0">
                <a:latin typeface="Courier" pitchFamily="2" charset="0"/>
              </a:rPr>
              <a:t>     </a:t>
            </a:r>
            <a:r>
              <a:rPr lang="en-US" sz="1050" b="1" dirty="0" err="1">
                <a:latin typeface="Courier" pitchFamily="2" charset="0"/>
              </a:rPr>
              <a:t>csi.zadara.com</a:t>
            </a:r>
            <a:endParaRPr lang="en-US" sz="1050" b="1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94C17-64F8-C14B-AFCF-B991556F1892}"/>
              </a:ext>
            </a:extLst>
          </p:cNvPr>
          <p:cNvSpPr txBox="1"/>
          <p:nvPr/>
        </p:nvSpPr>
        <p:spPr>
          <a:xfrm>
            <a:off x="8859075" y="5836234"/>
            <a:ext cx="3102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https://kubernetes-csi.github.io/docs/drivers.html</a:t>
            </a:r>
            <a:r>
              <a:rPr lang="en-US" sz="11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281FA-0738-A544-B427-8F6E1398BFB9}"/>
              </a:ext>
            </a:extLst>
          </p:cNvPr>
          <p:cNvSpPr txBox="1"/>
          <p:nvPr/>
        </p:nvSpPr>
        <p:spPr>
          <a:xfrm>
            <a:off x="3163713" y="1306161"/>
            <a:ext cx="206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CSI Drivers</a:t>
            </a:r>
          </a:p>
        </p:txBody>
      </p:sp>
    </p:spTree>
    <p:extLst>
      <p:ext uri="{BB962C8B-B14F-4D97-AF65-F5344CB8AC3E}">
        <p14:creationId xmlns:p14="http://schemas.microsoft.com/office/powerpoint/2010/main" val="31336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Storage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F44E5-46DD-6B4A-B653-47A78763E1E5}"/>
              </a:ext>
            </a:extLst>
          </p:cNvPr>
          <p:cNvSpPr txBox="1"/>
          <p:nvPr/>
        </p:nvSpPr>
        <p:spPr>
          <a:xfrm>
            <a:off x="515532" y="1236335"/>
            <a:ext cx="253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 supports various aspects of the CSI spec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9347-DF12-9340-93DF-E409A5C563E2}"/>
              </a:ext>
            </a:extLst>
          </p:cNvPr>
          <p:cNvSpPr txBox="1"/>
          <p:nvPr/>
        </p:nvSpPr>
        <p:spPr>
          <a:xfrm>
            <a:off x="-2692" y="1289343"/>
            <a:ext cx="4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89B4DCD-EB88-5146-BC21-A0C5ABB0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5307"/>
              </p:ext>
            </p:extLst>
          </p:nvPr>
        </p:nvGraphicFramePr>
        <p:xfrm>
          <a:off x="3269672" y="2038042"/>
          <a:ext cx="8077200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01815284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74973122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453753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CephFS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Provisioner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cephfs.csi.ceph.com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rbd.csi.ceph.com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3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v0.3, v1.0.0, v1.1.0, v1.2.0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v0.3, v1.0.0, v1.1.0, v1.2.0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Read/Write Multiple 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Read/Write Single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6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Expansion, Snapshot,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Block, Snapshot, Expansion, Topology, Cloning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560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035D68-6FD5-504F-8CA3-CB6D6786849A}"/>
              </a:ext>
            </a:extLst>
          </p:cNvPr>
          <p:cNvSpPr txBox="1"/>
          <p:nvPr/>
        </p:nvSpPr>
        <p:spPr>
          <a:xfrm>
            <a:off x="3163713" y="1306161"/>
            <a:ext cx="553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CSI Driver Example Capabilities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3A0B4-C0B6-B745-A5C0-A414C1E22714}"/>
              </a:ext>
            </a:extLst>
          </p:cNvPr>
          <p:cNvSpPr txBox="1"/>
          <p:nvPr/>
        </p:nvSpPr>
        <p:spPr>
          <a:xfrm>
            <a:off x="3269672" y="4813176"/>
            <a:ext cx="24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= May be Persistent or Ephemeral</a:t>
            </a:r>
          </a:p>
        </p:txBody>
      </p:sp>
    </p:spTree>
    <p:extLst>
      <p:ext uri="{BB962C8B-B14F-4D97-AF65-F5344CB8AC3E}">
        <p14:creationId xmlns:p14="http://schemas.microsoft.com/office/powerpoint/2010/main" val="119451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1FC4"/>
      </a:accent1>
      <a:accent2>
        <a:srgbClr val="007FC9"/>
      </a:accent2>
      <a:accent3>
        <a:srgbClr val="4E42C8"/>
      </a:accent3>
      <a:accent4>
        <a:srgbClr val="06B9BE"/>
      </a:accent4>
      <a:accent5>
        <a:srgbClr val="C0C1C0"/>
      </a:accent5>
      <a:accent6>
        <a:srgbClr val="FFD300"/>
      </a:accent6>
      <a:hlink>
        <a:srgbClr val="4E42C8"/>
      </a:hlink>
      <a:folHlink>
        <a:srgbClr val="DFE0D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24649</TotalTime>
  <Words>3224</Words>
  <Application>Microsoft Macintosh PowerPoint</Application>
  <PresentationFormat>Widescreen</PresentationFormat>
  <Paragraphs>664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#2</vt:lpstr>
      <vt:lpstr>PowerPoint Presentation</vt:lpstr>
      <vt:lpstr>HANDS-ON #3</vt:lpstr>
      <vt:lpstr>PowerPoint Presentation</vt:lpstr>
      <vt:lpstr>PowerPoint Presentation</vt:lpstr>
      <vt:lpstr>HANDS-ON #4</vt:lpstr>
      <vt:lpstr>PowerPoint Presentation</vt:lpstr>
      <vt:lpstr>HANDS-ON #5</vt:lpstr>
      <vt:lpstr>PowerPoint Presentation</vt:lpstr>
      <vt:lpstr>HANDS-ON #6</vt:lpstr>
      <vt:lpstr>PowerPoint Presentation</vt:lpstr>
      <vt:lpstr>HANDS-ON #7</vt:lpstr>
      <vt:lpstr>PowerPoint Presentation</vt:lpstr>
      <vt:lpstr>PowerPoint Presentation</vt:lpstr>
      <vt:lpstr>PowerPoint Presentation</vt:lpstr>
      <vt:lpstr>HANDS-ON #8</vt:lpstr>
      <vt:lpstr>PowerPoint Presentation</vt:lpstr>
      <vt:lpstr>HANDS-ON #9</vt:lpstr>
      <vt:lpstr>PowerPoint Presentation</vt:lpstr>
      <vt:lpstr>PowerPoint Presentation</vt:lpstr>
      <vt:lpstr>PowerPoint Presentation</vt:lpstr>
      <vt:lpstr>HANDS-ON #10</vt:lpstr>
      <vt:lpstr>PowerPoint Presentation</vt:lpstr>
      <vt:lpstr>HANDS-ON #11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Mattsson, Michael</cp:lastModifiedBy>
  <cp:revision>140</cp:revision>
  <dcterms:created xsi:type="dcterms:W3CDTF">2019-07-29T21:37:05Z</dcterms:created>
  <dcterms:modified xsi:type="dcterms:W3CDTF">2020-10-19T22:44:55Z</dcterms:modified>
</cp:coreProperties>
</file>