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9"/>
  </p:notesMasterIdLst>
  <p:handoutMasterIdLst>
    <p:handoutMasterId r:id="rId40"/>
  </p:handoutMasterIdLst>
  <p:sldIdLst>
    <p:sldId id="334" r:id="rId2"/>
    <p:sldId id="394" r:id="rId3"/>
    <p:sldId id="413" r:id="rId4"/>
    <p:sldId id="337" r:id="rId5"/>
    <p:sldId id="339" r:id="rId6"/>
    <p:sldId id="395" r:id="rId7"/>
    <p:sldId id="341" r:id="rId8"/>
    <p:sldId id="397" r:id="rId9"/>
    <p:sldId id="398" r:id="rId10"/>
    <p:sldId id="342" r:id="rId11"/>
    <p:sldId id="399" r:id="rId12"/>
    <p:sldId id="400" r:id="rId13"/>
    <p:sldId id="344" r:id="rId14"/>
    <p:sldId id="345" r:id="rId15"/>
    <p:sldId id="347" r:id="rId16"/>
    <p:sldId id="374" r:id="rId17"/>
    <p:sldId id="348" r:id="rId18"/>
    <p:sldId id="401" r:id="rId19"/>
    <p:sldId id="349" r:id="rId20"/>
    <p:sldId id="402" r:id="rId21"/>
    <p:sldId id="350" r:id="rId22"/>
    <p:sldId id="352" r:id="rId23"/>
    <p:sldId id="353" r:id="rId24"/>
    <p:sldId id="354" r:id="rId25"/>
    <p:sldId id="355" r:id="rId26"/>
    <p:sldId id="356" r:id="rId27"/>
    <p:sldId id="375" r:id="rId28"/>
    <p:sldId id="376" r:id="rId29"/>
    <p:sldId id="403" r:id="rId30"/>
    <p:sldId id="404" r:id="rId31"/>
    <p:sldId id="405" r:id="rId32"/>
    <p:sldId id="406" r:id="rId33"/>
    <p:sldId id="407" r:id="rId34"/>
    <p:sldId id="408" r:id="rId35"/>
    <p:sldId id="409" r:id="rId36"/>
    <p:sldId id="410" r:id="rId37"/>
    <p:sldId id="411" r:id="rId3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0000"/>
    <a:srgbClr val="CCE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BA24A-8288-4CF5-8013-912DEA7B6D4B}" v="7" dt="2023-08-15T13:08:53.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130" d="100"/>
          <a:sy n="130" d="100"/>
        </p:scale>
        <p:origin x="480" y="6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sh Karimpour" userId="ba86e89b124d6681" providerId="LiveId" clId="{1B4BA24A-8288-4CF5-8013-912DEA7B6D4B}"/>
    <pc:docChg chg="custSel delSld modSld">
      <pc:chgData name="Arash Karimpour" userId="ba86e89b124d6681" providerId="LiveId" clId="{1B4BA24A-8288-4CF5-8013-912DEA7B6D4B}" dt="2023-08-15T13:09:10.906" v="66" actId="313"/>
      <pc:docMkLst>
        <pc:docMk/>
      </pc:docMkLst>
      <pc:sldChg chg="modSp mod">
        <pc:chgData name="Arash Karimpour" userId="ba86e89b124d6681" providerId="LiveId" clId="{1B4BA24A-8288-4CF5-8013-912DEA7B6D4B}" dt="2023-08-14T07:26:50.059" v="48" actId="6549"/>
        <pc:sldMkLst>
          <pc:docMk/>
          <pc:sldMk cId="0" sldId="334"/>
        </pc:sldMkLst>
        <pc:spChg chg="mod">
          <ac:chgData name="Arash Karimpour" userId="ba86e89b124d6681" providerId="LiveId" clId="{1B4BA24A-8288-4CF5-8013-912DEA7B6D4B}" dt="2023-08-14T07:26:50.059" v="48" actId="6549"/>
          <ac:spMkLst>
            <pc:docMk/>
            <pc:sldMk cId="0" sldId="334"/>
            <ac:spMk id="5123" creationId="{1DA05A89-834C-EB13-B4AA-CEE8E8392C7F}"/>
          </ac:spMkLst>
        </pc:spChg>
      </pc:sldChg>
      <pc:sldChg chg="addSp delSp modSp del">
        <pc:chgData name="Arash Karimpour" userId="ba86e89b124d6681" providerId="LiveId" clId="{1B4BA24A-8288-4CF5-8013-912DEA7B6D4B}" dt="2023-08-14T07:27:29.747" v="52" actId="2696"/>
        <pc:sldMkLst>
          <pc:docMk/>
          <pc:sldMk cId="0" sldId="335"/>
        </pc:sldMkLst>
        <pc:spChg chg="add mod">
          <ac:chgData name="Arash Karimpour" userId="ba86e89b124d6681" providerId="LiveId" clId="{1B4BA24A-8288-4CF5-8013-912DEA7B6D4B}" dt="2023-08-14T07:27:26.549" v="51" actId="478"/>
          <ac:spMkLst>
            <pc:docMk/>
            <pc:sldMk cId="0" sldId="335"/>
            <ac:spMk id="2" creationId="{129039AC-6512-6B02-88DA-30B7A3005E51}"/>
          </ac:spMkLst>
        </pc:spChg>
        <pc:spChg chg="del">
          <ac:chgData name="Arash Karimpour" userId="ba86e89b124d6681" providerId="LiveId" clId="{1B4BA24A-8288-4CF5-8013-912DEA7B6D4B}" dt="2023-08-14T07:27:26.549" v="51" actId="478"/>
          <ac:spMkLst>
            <pc:docMk/>
            <pc:sldMk cId="0" sldId="335"/>
            <ac:spMk id="8194" creationId="{08DF912A-3BE8-47DD-D24C-7325CBAEE5E5}"/>
          </ac:spMkLst>
        </pc:spChg>
        <pc:spChg chg="del">
          <ac:chgData name="Arash Karimpour" userId="ba86e89b124d6681" providerId="LiveId" clId="{1B4BA24A-8288-4CF5-8013-912DEA7B6D4B}" dt="2023-08-14T07:27:23.765" v="50" actId="478"/>
          <ac:spMkLst>
            <pc:docMk/>
            <pc:sldMk cId="0" sldId="335"/>
            <ac:spMk id="8196" creationId="{486C02E6-89B5-4952-D61E-DCBD636AEC5A}"/>
          </ac:spMkLst>
        </pc:spChg>
        <pc:picChg chg="del">
          <ac:chgData name="Arash Karimpour" userId="ba86e89b124d6681" providerId="LiveId" clId="{1B4BA24A-8288-4CF5-8013-912DEA7B6D4B}" dt="2023-08-14T07:27:21.151" v="49" actId="478"/>
          <ac:picMkLst>
            <pc:docMk/>
            <pc:sldMk cId="0" sldId="335"/>
            <ac:picMk id="8195" creationId="{274EB225-A028-55D3-1707-E48004CA0EAF}"/>
          </ac:picMkLst>
        </pc:picChg>
      </pc:sldChg>
      <pc:sldChg chg="del">
        <pc:chgData name="Arash Karimpour" userId="ba86e89b124d6681" providerId="LiveId" clId="{1B4BA24A-8288-4CF5-8013-912DEA7B6D4B}" dt="2023-08-15T12:44:04.451" v="53" actId="2696"/>
        <pc:sldMkLst>
          <pc:docMk/>
          <pc:sldMk cId="0" sldId="336"/>
        </pc:sldMkLst>
      </pc:sldChg>
      <pc:sldChg chg="delSp modSp mod">
        <pc:chgData name="Arash Karimpour" userId="ba86e89b124d6681" providerId="LiveId" clId="{1B4BA24A-8288-4CF5-8013-912DEA7B6D4B}" dt="2023-08-15T13:07:26.145" v="63" actId="478"/>
        <pc:sldMkLst>
          <pc:docMk/>
          <pc:sldMk cId="0" sldId="337"/>
        </pc:sldMkLst>
        <pc:spChg chg="mod">
          <ac:chgData name="Arash Karimpour" userId="ba86e89b124d6681" providerId="LiveId" clId="{1B4BA24A-8288-4CF5-8013-912DEA7B6D4B}" dt="2023-08-15T13:07:18.449" v="62" actId="20577"/>
          <ac:spMkLst>
            <pc:docMk/>
            <pc:sldMk cId="0" sldId="337"/>
            <ac:spMk id="13315" creationId="{60C2AF75-AD70-BEA1-A124-1C3A3BC1613E}"/>
          </ac:spMkLst>
        </pc:spChg>
        <pc:picChg chg="del">
          <ac:chgData name="Arash Karimpour" userId="ba86e89b124d6681" providerId="LiveId" clId="{1B4BA24A-8288-4CF5-8013-912DEA7B6D4B}" dt="2023-08-15T13:07:26.145" v="63" actId="478"/>
          <ac:picMkLst>
            <pc:docMk/>
            <pc:sldMk cId="0" sldId="337"/>
            <ac:picMk id="13316" creationId="{40558327-B99E-A717-87A6-A346B2A0CC79}"/>
          </ac:picMkLst>
        </pc:picChg>
      </pc:sldChg>
      <pc:sldChg chg="del">
        <pc:chgData name="Arash Karimpour" userId="ba86e89b124d6681" providerId="LiveId" clId="{1B4BA24A-8288-4CF5-8013-912DEA7B6D4B}" dt="2023-08-15T13:06:50.834" v="55" actId="2696"/>
        <pc:sldMkLst>
          <pc:docMk/>
          <pc:sldMk cId="0" sldId="338"/>
        </pc:sldMkLst>
      </pc:sldChg>
      <pc:sldChg chg="modSp mod">
        <pc:chgData name="Arash Karimpour" userId="ba86e89b124d6681" providerId="LiveId" clId="{1B4BA24A-8288-4CF5-8013-912DEA7B6D4B}" dt="2023-08-15T13:09:10.906" v="66" actId="313"/>
        <pc:sldMkLst>
          <pc:docMk/>
          <pc:sldMk cId="0" sldId="342"/>
        </pc:sldMkLst>
        <pc:spChg chg="mod">
          <ac:chgData name="Arash Karimpour" userId="ba86e89b124d6681" providerId="LiveId" clId="{1B4BA24A-8288-4CF5-8013-912DEA7B6D4B}" dt="2023-08-15T13:09:10.906" v="66" actId="313"/>
          <ac:spMkLst>
            <pc:docMk/>
            <pc:sldMk cId="0" sldId="342"/>
            <ac:spMk id="15363" creationId="{4DC08D45-417F-2186-255D-4E339AA92628}"/>
          </ac:spMkLst>
        </pc:spChg>
      </pc:sldChg>
      <pc:sldChg chg="delSp">
        <pc:chgData name="Arash Karimpour" userId="ba86e89b124d6681" providerId="LiveId" clId="{1B4BA24A-8288-4CF5-8013-912DEA7B6D4B}" dt="2023-08-15T13:08:53.927" v="64" actId="478"/>
        <pc:sldMkLst>
          <pc:docMk/>
          <pc:sldMk cId="0" sldId="395"/>
        </pc:sldMkLst>
        <pc:spChg chg="del">
          <ac:chgData name="Arash Karimpour" userId="ba86e89b124d6681" providerId="LiveId" clId="{1B4BA24A-8288-4CF5-8013-912DEA7B6D4B}" dt="2023-08-15T13:08:53.927" v="64" actId="478"/>
          <ac:spMkLst>
            <pc:docMk/>
            <pc:sldMk cId="0" sldId="395"/>
            <ac:spMk id="16387" creationId="{3C3361E8-94AA-3B67-3C6C-01F4DCEB310A}"/>
          </ac:spMkLst>
        </pc:spChg>
      </pc:sldChg>
      <pc:sldChg chg="del">
        <pc:chgData name="Arash Karimpour" userId="ba86e89b124d6681" providerId="LiveId" clId="{1B4BA24A-8288-4CF5-8013-912DEA7B6D4B}" dt="2023-08-15T13:06:14.186" v="54" actId="2696"/>
        <pc:sldMkLst>
          <pc:docMk/>
          <pc:sldMk cId="0" sldId="412"/>
        </pc:sldMkLst>
      </pc:sldChg>
      <pc:sldChg chg="modSp">
        <pc:chgData name="Arash Karimpour" userId="ba86e89b124d6681" providerId="LiveId" clId="{1B4BA24A-8288-4CF5-8013-912DEA7B6D4B}" dt="2023-08-14T04:21:58.376" v="42" actId="1076"/>
        <pc:sldMkLst>
          <pc:docMk/>
          <pc:sldMk cId="0" sldId="413"/>
        </pc:sldMkLst>
        <pc:picChg chg="mod">
          <ac:chgData name="Arash Karimpour" userId="ba86e89b124d6681" providerId="LiveId" clId="{1B4BA24A-8288-4CF5-8013-912DEA7B6D4B}" dt="2023-08-14T04:21:58.376" v="42" actId="1076"/>
          <ac:picMkLst>
            <pc:docMk/>
            <pc:sldMk cId="0" sldId="413"/>
            <ac:picMk id="12291" creationId="{637FE67B-8D7E-F08C-F5B0-7064C8FCFAF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AC868A1-A5B4-34C1-878A-C1AD2F6F3F0F}"/>
              </a:ext>
            </a:extLst>
          </p:cNvPr>
          <p:cNvSpPr>
            <a:spLocks noGrp="1" noChangeArrowheads="1"/>
          </p:cNvSpPr>
          <p:nvPr>
            <p:ph type="hdr" sz="quarter"/>
          </p:nvPr>
        </p:nvSpPr>
        <p:spPr bwMode="auto">
          <a:xfrm>
            <a:off x="0" y="0"/>
            <a:ext cx="3206750" cy="457200"/>
          </a:xfrm>
          <a:prstGeom prst="rect">
            <a:avLst/>
          </a:prstGeom>
          <a:noFill/>
          <a:ln w="9525">
            <a:noFill/>
            <a:miter lim="800000"/>
            <a:headEnd/>
            <a:tailEnd/>
          </a:ln>
        </p:spPr>
        <p:txBody>
          <a:bodyPr vert="horz" wrap="none" lIns="91553" tIns="45778" rIns="91553" bIns="45778" numCol="1" anchor="ctr" anchorCtr="0" compatLnSpc="1">
            <a:prstTxWarp prst="textNoShape">
              <a:avLst/>
            </a:prstTxWarp>
          </a:bodyPr>
          <a:lstStyle>
            <a:lvl1pPr defTabSz="916111">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C1F2D7BB-6A19-9575-A853-AA6E7D6E7A63}"/>
              </a:ext>
            </a:extLst>
          </p:cNvPr>
          <p:cNvSpPr>
            <a:spLocks noGrp="1" noChangeArrowheads="1"/>
          </p:cNvSpPr>
          <p:nvPr>
            <p:ph type="dt" sz="quarter" idx="1"/>
          </p:nvPr>
        </p:nvSpPr>
        <p:spPr bwMode="auto">
          <a:xfrm>
            <a:off x="4122738" y="0"/>
            <a:ext cx="3205162" cy="457200"/>
          </a:xfrm>
          <a:prstGeom prst="rect">
            <a:avLst/>
          </a:prstGeom>
          <a:noFill/>
          <a:ln w="9525">
            <a:noFill/>
            <a:miter lim="800000"/>
            <a:headEnd/>
            <a:tailEnd/>
          </a:ln>
        </p:spPr>
        <p:txBody>
          <a:bodyPr vert="horz" wrap="none" lIns="91553" tIns="45778" rIns="91553" bIns="45778" numCol="1" anchor="ctr" anchorCtr="0" compatLnSpc="1">
            <a:prstTxWarp prst="textNoShape">
              <a:avLst/>
            </a:prstTxWarp>
          </a:bodyPr>
          <a:lstStyle>
            <a:lvl1pPr algn="r" defTabSz="916111">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129E8535-6659-39E2-ED92-7659374278D0}"/>
              </a:ext>
            </a:extLst>
          </p:cNvPr>
          <p:cNvSpPr>
            <a:spLocks noGrp="1" noChangeArrowheads="1"/>
          </p:cNvSpPr>
          <p:nvPr>
            <p:ph type="ftr" sz="quarter" idx="2"/>
          </p:nvPr>
        </p:nvSpPr>
        <p:spPr bwMode="auto">
          <a:xfrm>
            <a:off x="0" y="9156700"/>
            <a:ext cx="3206750" cy="457200"/>
          </a:xfrm>
          <a:prstGeom prst="rect">
            <a:avLst/>
          </a:prstGeom>
          <a:noFill/>
          <a:ln w="9525">
            <a:noFill/>
            <a:miter lim="800000"/>
            <a:headEnd/>
            <a:tailEnd/>
          </a:ln>
        </p:spPr>
        <p:txBody>
          <a:bodyPr vert="horz" wrap="none" lIns="91553" tIns="45778" rIns="91553" bIns="45778" numCol="1" anchor="b" anchorCtr="0" compatLnSpc="1">
            <a:prstTxWarp prst="textNoShape">
              <a:avLst/>
            </a:prstTxWarp>
          </a:bodyPr>
          <a:lstStyle>
            <a:lvl1pPr defTabSz="916111">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63788172-A600-1D54-E1E7-4ECE1929ECB9}"/>
              </a:ext>
            </a:extLst>
          </p:cNvPr>
          <p:cNvSpPr>
            <a:spLocks noGrp="1" noChangeArrowheads="1"/>
          </p:cNvSpPr>
          <p:nvPr>
            <p:ph type="sldNum" sz="quarter" idx="3"/>
          </p:nvPr>
        </p:nvSpPr>
        <p:spPr bwMode="auto">
          <a:xfrm>
            <a:off x="4122738" y="9156700"/>
            <a:ext cx="3205162" cy="457200"/>
          </a:xfrm>
          <a:prstGeom prst="rect">
            <a:avLst/>
          </a:prstGeom>
          <a:noFill/>
          <a:ln w="9525">
            <a:noFill/>
            <a:miter lim="800000"/>
            <a:headEnd/>
            <a:tailEnd/>
          </a:ln>
        </p:spPr>
        <p:txBody>
          <a:bodyPr vert="horz" wrap="none" lIns="91553" tIns="45778" rIns="91553" bIns="45778" numCol="1" anchor="b" anchorCtr="0" compatLnSpc="1">
            <a:prstTxWarp prst="textNoShape">
              <a:avLst/>
            </a:prstTxWarp>
          </a:bodyPr>
          <a:lstStyle>
            <a:lvl1pPr algn="r" defTabSz="915988">
              <a:defRPr sz="1100">
                <a:latin typeface="Helvetica" panose="020B0604020202020204" pitchFamily="34" charset="0"/>
              </a:defRPr>
            </a:lvl1pPr>
          </a:lstStyle>
          <a:p>
            <a:pPr>
              <a:defRPr/>
            </a:pPr>
            <a:fld id="{86AAA41E-412C-4DC7-A774-178A964488D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2269A44-1012-2528-A39D-A5971B55C225}"/>
              </a:ext>
            </a:extLst>
          </p:cNvPr>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none" lIns="96635" tIns="48317" rIns="96635" bIns="48317" numCol="1" anchor="ctr" anchorCtr="0" compatLnSpc="1">
            <a:prstTxWarp prst="textNoShape">
              <a:avLst/>
            </a:prstTxWarp>
          </a:bodyPr>
          <a:lstStyle>
            <a:lvl1pPr defTabSz="965901">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46C6EE99-5F8F-8A7E-6DBA-C80F1E21DBDF}"/>
              </a:ext>
            </a:extLst>
          </p:cNvPr>
          <p:cNvSpPr>
            <a:spLocks noGrp="1" noChangeArrowheads="1"/>
          </p:cNvSpPr>
          <p:nvPr>
            <p:ph type="dt" idx="1"/>
          </p:nvPr>
        </p:nvSpPr>
        <p:spPr bwMode="auto">
          <a:xfrm>
            <a:off x="4146550" y="0"/>
            <a:ext cx="3168650" cy="479425"/>
          </a:xfrm>
          <a:prstGeom prst="rect">
            <a:avLst/>
          </a:prstGeom>
          <a:noFill/>
          <a:ln w="9525">
            <a:noFill/>
            <a:miter lim="800000"/>
            <a:headEnd/>
            <a:tailEnd/>
          </a:ln>
        </p:spPr>
        <p:txBody>
          <a:bodyPr vert="horz" wrap="none" lIns="96635" tIns="48317" rIns="96635" bIns="48317" numCol="1" anchor="ctr" anchorCtr="0" compatLnSpc="1">
            <a:prstTxWarp prst="textNoShape">
              <a:avLst/>
            </a:prstTxWarp>
          </a:bodyPr>
          <a:lstStyle>
            <a:lvl1pPr algn="r" defTabSz="965901">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22EB682B-570B-6364-D7CA-BBFC56F38075}"/>
              </a:ext>
            </a:extLst>
          </p:cNvPr>
          <p:cNvSpPr>
            <a:spLocks noGrp="1" noRot="1" noChangeAspect="1" noChangeArrowheads="1" noTextEdit="1"/>
          </p:cNvSpPr>
          <p:nvPr>
            <p:ph type="sldImg" idx="2"/>
          </p:nvPr>
        </p:nvSpPr>
        <p:spPr bwMode="auto">
          <a:xfrm>
            <a:off x="1257300" y="720725"/>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C2AB47C-5416-307F-C92F-8154FAB5380A}"/>
              </a:ext>
            </a:extLst>
          </p:cNvPr>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none" lIns="96635" tIns="48317" rIns="96635" bIns="483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D421A058-DCD4-E5D7-014F-CBF74969E1FF}"/>
              </a:ext>
            </a:extLst>
          </p:cNvPr>
          <p:cNvSpPr>
            <a:spLocks noGrp="1" noChangeArrowheads="1"/>
          </p:cNvSpPr>
          <p:nvPr>
            <p:ph type="ftr" sz="quarter" idx="4"/>
          </p:nvPr>
        </p:nvSpPr>
        <p:spPr bwMode="auto">
          <a:xfrm>
            <a:off x="0" y="9121775"/>
            <a:ext cx="3168650" cy="479425"/>
          </a:xfrm>
          <a:prstGeom prst="rect">
            <a:avLst/>
          </a:prstGeom>
          <a:noFill/>
          <a:ln w="9525">
            <a:noFill/>
            <a:miter lim="800000"/>
            <a:headEnd/>
            <a:tailEnd/>
          </a:ln>
        </p:spPr>
        <p:txBody>
          <a:bodyPr vert="horz" wrap="none" lIns="96635" tIns="48317" rIns="96635" bIns="48317" numCol="1" anchor="b" anchorCtr="0" compatLnSpc="1">
            <a:prstTxWarp prst="textNoShape">
              <a:avLst/>
            </a:prstTxWarp>
          </a:bodyPr>
          <a:lstStyle>
            <a:lvl1pPr defTabSz="965901">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5243979A-61CE-2DE2-D918-02235C16A1CB}"/>
              </a:ext>
            </a:extLst>
          </p:cNvPr>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p:spPr>
        <p:txBody>
          <a:bodyPr vert="horz" wrap="none" lIns="96635" tIns="48317" rIns="96635" bIns="48317" numCol="1" anchor="b" anchorCtr="0" compatLnSpc="1">
            <a:prstTxWarp prst="textNoShape">
              <a:avLst/>
            </a:prstTxWarp>
          </a:bodyPr>
          <a:lstStyle>
            <a:lvl1pPr algn="r" defTabSz="965200">
              <a:defRPr sz="1200">
                <a:latin typeface="Times New Roman" panose="02020603050405020304" pitchFamily="18" charset="0"/>
              </a:defRPr>
            </a:lvl1pPr>
          </a:lstStyle>
          <a:p>
            <a:pPr>
              <a:defRPr/>
            </a:pPr>
            <a:fld id="{F3126905-B708-4BC5-9F8F-F5028EB6292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FFB3EF2-F863-63FD-8058-60C51353F2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7C0147-9066-490B-BDC9-02CE5D1126B9}"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98A01108-92EF-89D3-958E-CF5F257C5EF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4A617BCB-1E5E-BC3F-C3C5-E4909ED888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30B912D-3535-7BCA-DF32-E2DE7C6D14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A2C104C-9815-4B6D-87CA-3B55B5E9880E}"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0963" name="Rectangle 2">
            <a:extLst>
              <a:ext uri="{FF2B5EF4-FFF2-40B4-BE49-F238E27FC236}">
                <a16:creationId xmlns:a16="http://schemas.microsoft.com/office/drawing/2014/main" id="{ADD7D6A4-9B7F-EBEB-2472-1ECFF8B32D8D}"/>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65813099-589C-362F-CBEC-BC1FC05DBC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EBE2B61-AC8E-0811-43E9-49F23FC58D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09AB97-B0BF-489C-806F-C233213C7E29}"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482EADD6-351D-68D2-2039-DE002EB1E61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2E31A6A3-0599-CFC2-3B42-D5E6BD22AD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F98139C-D146-0707-8A5F-36F0E74C23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E1D718-1647-4CEC-8B5D-9CA922E8B5A0}"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5059" name="Rectangle 2">
            <a:extLst>
              <a:ext uri="{FF2B5EF4-FFF2-40B4-BE49-F238E27FC236}">
                <a16:creationId xmlns:a16="http://schemas.microsoft.com/office/drawing/2014/main" id="{FBF936B8-744C-E81D-E021-6098AEB19E01}"/>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64CEFF8E-9AE5-FB1E-26A0-0EA08F7499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2DD7EAC-1F17-DBDC-B89B-102CEBA41A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A43123-24CC-468A-AFE5-36E40ACE97E8}"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7107" name="Rectangle 2">
            <a:extLst>
              <a:ext uri="{FF2B5EF4-FFF2-40B4-BE49-F238E27FC236}">
                <a16:creationId xmlns:a16="http://schemas.microsoft.com/office/drawing/2014/main" id="{749A2454-C065-F338-8DDF-4BFFB7F52AA5}"/>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22B51F5E-01A2-54C8-702E-3334B293D3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A5A87CB-7C86-1F81-970B-AEBC2197AB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9E05CFD-8CB6-46B0-93A2-488588327DA7}"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9155" name="Rectangle 2">
            <a:extLst>
              <a:ext uri="{FF2B5EF4-FFF2-40B4-BE49-F238E27FC236}">
                <a16:creationId xmlns:a16="http://schemas.microsoft.com/office/drawing/2014/main" id="{91284D56-544B-3BE5-FB1E-72716583824D}"/>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862A9BC-C4E6-F4F6-9467-4F63B53769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A86B274-8AAA-0848-AF9D-75405C820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CF7F83D-1F8C-4C02-AFC9-2A49B4B6B08E}"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1203" name="Rectangle 2">
            <a:extLst>
              <a:ext uri="{FF2B5EF4-FFF2-40B4-BE49-F238E27FC236}">
                <a16:creationId xmlns:a16="http://schemas.microsoft.com/office/drawing/2014/main" id="{BEDAB51C-5598-183D-D4D7-A430FA78978A}"/>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F8A9FBDD-33F5-0477-2F8A-54750E0A19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3F03FCBC-0925-4980-DBB0-51A3DC4053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BB0F517-3804-4F01-B145-018A2F003A83}"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3251" name="Rectangle 2">
            <a:extLst>
              <a:ext uri="{FF2B5EF4-FFF2-40B4-BE49-F238E27FC236}">
                <a16:creationId xmlns:a16="http://schemas.microsoft.com/office/drawing/2014/main" id="{3372BC4F-D097-FEAE-9B4A-7EFADE0A28E2}"/>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60D4ABE-B412-C908-9517-6E43C19120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D48B01B5-CABC-B66C-89F1-9305C24799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6C315B1-A2D2-4110-A283-FBDA4DE1714D}"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5299" name="Rectangle 2">
            <a:extLst>
              <a:ext uri="{FF2B5EF4-FFF2-40B4-BE49-F238E27FC236}">
                <a16:creationId xmlns:a16="http://schemas.microsoft.com/office/drawing/2014/main" id="{62C922ED-8208-2FE0-B564-057ABCB8929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D1B9A0F-327F-D657-3F71-7738B82CD1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2BD21CDD-D04A-D37E-E474-548FB9C462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480D8D-B0E6-41EB-A96D-293D605A54D7}"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8435" name="Rectangle 2">
            <a:extLst>
              <a:ext uri="{FF2B5EF4-FFF2-40B4-BE49-F238E27FC236}">
                <a16:creationId xmlns:a16="http://schemas.microsoft.com/office/drawing/2014/main" id="{708653C9-229F-72EA-DF00-09290D6608D3}"/>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D69AC6A9-50BA-C69B-C617-38FCAD794E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1C79CF7-2C1D-65D3-CFB7-79A6CAEF7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8929B-3524-45C1-80FC-31485E6135B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2531" name="Rectangle 2">
            <a:extLst>
              <a:ext uri="{FF2B5EF4-FFF2-40B4-BE49-F238E27FC236}">
                <a16:creationId xmlns:a16="http://schemas.microsoft.com/office/drawing/2014/main" id="{340FF95F-09FD-5CB2-6F49-C0FA6211C1B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20D8035-8A36-83CA-B83A-C281C90AA5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42A8F14-3FBB-EF25-B8E5-B25A3A1833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934E7E-954A-42D6-83D2-61663EAEB2DA}"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7" name="Rectangle 2">
            <a:extLst>
              <a:ext uri="{FF2B5EF4-FFF2-40B4-BE49-F238E27FC236}">
                <a16:creationId xmlns:a16="http://schemas.microsoft.com/office/drawing/2014/main" id="{B24091DE-4806-A016-7EE9-C756FB4ADB61}"/>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58759EB4-B750-D07C-F4E4-31E84616EC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3121524-73A0-D6D7-63C3-D2A9D05BF9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6E1486C-0B60-4828-BBA1-6833ACD0826E}"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8A79619A-FB09-8F05-D830-8992EBB1173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54800D0C-F864-7C00-DFDE-C12D9635BD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B659677-2029-E001-637A-85AE608AFF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8E6506-ED41-4FF1-BFE4-EC34452ED86F}"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FF7C6EDE-FE54-3147-F0F5-16D0688812E9}"/>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7C9BC63-5A31-3886-7B87-35D37B71C4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49F7CCF-F9AE-F672-6AC1-41B44A1453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770EBC-7D24-47D2-B830-56740150C46D}"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41B5C013-9077-367B-BADB-B4C8AC81AE8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641A21D8-9C8D-48A2-2F86-770AE7A32E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BD3A9BA-40C3-1F86-D9E1-4B24C8394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9D4E984-D6E4-42A9-B41B-E490511ADCA2}"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6867" name="Rectangle 2">
            <a:extLst>
              <a:ext uri="{FF2B5EF4-FFF2-40B4-BE49-F238E27FC236}">
                <a16:creationId xmlns:a16="http://schemas.microsoft.com/office/drawing/2014/main" id="{DC6DA711-2763-0DDB-C46A-08FB30B07C8D}"/>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F708122-5970-37EE-7499-F2A9D63CC8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EA932F53-436B-C9C3-B79F-9030F16BBD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Verdana" panose="020B0604030504040204" pitchFamily="34" charset="0"/>
                <a:ea typeface="MS PGothic" panose="020B0600070205080204" pitchFamily="34" charset="-128"/>
              </a:defRPr>
            </a:lvl1pPr>
            <a:lvl2pPr marL="742950" indent="-285750" defTabSz="963613">
              <a:defRPr>
                <a:solidFill>
                  <a:schemeClr val="tx1"/>
                </a:solidFill>
                <a:latin typeface="Verdana" panose="020B0604030504040204" pitchFamily="34" charset="0"/>
                <a:ea typeface="MS PGothic" panose="020B0600070205080204" pitchFamily="34" charset="-128"/>
              </a:defRPr>
            </a:lvl2pPr>
            <a:lvl3pPr marL="1143000" indent="-228600" defTabSz="963613">
              <a:defRPr>
                <a:solidFill>
                  <a:schemeClr val="tx1"/>
                </a:solidFill>
                <a:latin typeface="Verdana" panose="020B0604030504040204" pitchFamily="34" charset="0"/>
                <a:ea typeface="MS PGothic" panose="020B0600070205080204" pitchFamily="34" charset="-128"/>
              </a:defRPr>
            </a:lvl3pPr>
            <a:lvl4pPr marL="1600200" indent="-228600" defTabSz="963613">
              <a:defRPr>
                <a:solidFill>
                  <a:schemeClr val="tx1"/>
                </a:solidFill>
                <a:latin typeface="Verdana" panose="020B0604030504040204" pitchFamily="34" charset="0"/>
                <a:ea typeface="MS PGothic" panose="020B0600070205080204" pitchFamily="34" charset="-128"/>
              </a:defRPr>
            </a:lvl4pPr>
            <a:lvl5pPr marL="2057400" indent="-228600" defTabSz="963613">
              <a:defRPr>
                <a:solidFill>
                  <a:schemeClr val="tx1"/>
                </a:solidFill>
                <a:latin typeface="Verdana" panose="020B0604030504040204" pitchFamily="34" charset="0"/>
                <a:ea typeface="MS PGothic" panose="020B0600070205080204" pitchFamily="34" charset="-128"/>
              </a:defRPr>
            </a:lvl5pPr>
            <a:lvl6pPr marL="25146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36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1CB591A-075A-4D00-9D34-ED6CEC50DC32}"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38915" name="Rectangle 2">
            <a:extLst>
              <a:ext uri="{FF2B5EF4-FFF2-40B4-BE49-F238E27FC236}">
                <a16:creationId xmlns:a16="http://schemas.microsoft.com/office/drawing/2014/main" id="{F713ECC4-E3D1-0F11-E731-725165728A8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3493B9AB-E9DB-B8A2-0E04-A0016815B7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BE5BFF08-CB4C-A1B4-BC80-B36D1CCF08D4}"/>
              </a:ext>
            </a:extLst>
          </p:cNvPr>
          <p:cNvGrpSpPr>
            <a:grpSpLocks/>
          </p:cNvGrpSpPr>
          <p:nvPr/>
        </p:nvGrpSpPr>
        <p:grpSpPr bwMode="auto">
          <a:xfrm>
            <a:off x="198438" y="2960688"/>
            <a:ext cx="8610600" cy="201612"/>
            <a:chOff x="125" y="1865"/>
            <a:chExt cx="5424" cy="127"/>
          </a:xfrm>
        </p:grpSpPr>
        <p:sp>
          <p:nvSpPr>
            <p:cNvPr id="3" name="Rectangle 4">
              <a:extLst>
                <a:ext uri="{FF2B5EF4-FFF2-40B4-BE49-F238E27FC236}">
                  <a16:creationId xmlns:a16="http://schemas.microsoft.com/office/drawing/2014/main" id="{804DC38A-9C91-25E2-316A-8E3CF2C9DCD0}"/>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4" name="Rectangle 5">
              <a:extLst>
                <a:ext uri="{FF2B5EF4-FFF2-40B4-BE49-F238E27FC236}">
                  <a16:creationId xmlns:a16="http://schemas.microsoft.com/office/drawing/2014/main" id="{49E8D35B-0983-6002-89CB-9F9712B54B27}"/>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6">
              <a:extLst>
                <a:ext uri="{FF2B5EF4-FFF2-40B4-BE49-F238E27FC236}">
                  <a16:creationId xmlns:a16="http://schemas.microsoft.com/office/drawing/2014/main" id="{0B5C5AFA-8F89-E0CB-4114-35504B396396}"/>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24654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809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338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694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150364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6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150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06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79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22662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47799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20BA5ED-6145-70E2-AA80-3648A4427E0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59EC26B-6037-AC22-F5DD-1FE72985E02B}"/>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BF68E60C-3673-AC51-C934-2586A2B6BFD5}"/>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B320ACE0-8EFE-2291-8A9D-1FF0106A5244}"/>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AB26862F-C31A-8BFA-A72F-DF97DD8738D5}"/>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7D924BF2-791E-6738-E38D-C0EF7E7A5588}"/>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64F6B7E3-9AD4-8B73-18EC-BA0F910E58BC}"/>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192"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a:buChar char="n"/>
        <a:defRPr kumimoji="1">
          <a:solidFill>
            <a:schemeClr val="tx1"/>
          </a:solidFill>
          <a:latin typeface="+mn-lt"/>
          <a:ea typeface="MS PGothic" pitchFamily="34" charset="-128"/>
          <a:cs typeface="ＭＳ Ｐゴシック" charset="-128"/>
        </a:defRPr>
      </a:lvl1pPr>
      <a:lvl2pPr marL="741363" indent="-284163" algn="l" rtl="0" eaLnBrk="0" fontAlgn="base" hangingPunct="0">
        <a:spcBef>
          <a:spcPct val="35000"/>
        </a:spcBef>
        <a:spcAft>
          <a:spcPct val="0"/>
        </a:spcAft>
        <a:buClr>
          <a:srgbClr val="CC6600"/>
        </a:buClr>
        <a:buSzPct val="80000"/>
        <a:buFont typeface="Monotype Sorts"/>
        <a:buChar char="l"/>
        <a:defRPr kumimoji="1">
          <a:solidFill>
            <a:schemeClr val="tx1"/>
          </a:solidFill>
          <a:latin typeface="+mn-lt"/>
          <a:ea typeface="MS PGothic" pitchFamily="34" charset="-128"/>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E9AF297-0ECA-2A73-1B16-CC31A9D25C3E}"/>
              </a:ext>
            </a:extLst>
          </p:cNvPr>
          <p:cNvSpPr>
            <a:spLocks noGrp="1" noChangeArrowheads="1"/>
          </p:cNvSpPr>
          <p:nvPr>
            <p:ph type="title"/>
          </p:nvPr>
        </p:nvSpPr>
        <p:spPr>
          <a:xfrm>
            <a:off x="1154113" y="168275"/>
            <a:ext cx="7683500" cy="576263"/>
          </a:xfrm>
        </p:spPr>
        <p:txBody>
          <a:bodyPr/>
          <a:lstStyle/>
          <a:p>
            <a:pPr eaLnBrk="1" hangingPunct="1"/>
            <a:r>
              <a:rPr lang="en-US" altLang="en-US"/>
              <a:t>Overview of Mass Storage Structure</a:t>
            </a:r>
          </a:p>
        </p:txBody>
      </p:sp>
      <p:sp>
        <p:nvSpPr>
          <p:cNvPr id="5123" name="Rectangle 3">
            <a:extLst>
              <a:ext uri="{FF2B5EF4-FFF2-40B4-BE49-F238E27FC236}">
                <a16:creationId xmlns:a16="http://schemas.microsoft.com/office/drawing/2014/main" id="{1DA05A89-834C-EB13-B4AA-CEE8E8392C7F}"/>
              </a:ext>
            </a:extLst>
          </p:cNvPr>
          <p:cNvSpPr>
            <a:spLocks noGrp="1" noChangeArrowheads="1"/>
          </p:cNvSpPr>
          <p:nvPr>
            <p:ph type="body" idx="1"/>
          </p:nvPr>
        </p:nvSpPr>
        <p:spPr>
          <a:xfrm>
            <a:off x="865188" y="1096963"/>
            <a:ext cx="7996237" cy="5270500"/>
          </a:xfrm>
        </p:spPr>
        <p:txBody>
          <a:bodyPr/>
          <a:lstStyle/>
          <a:p>
            <a:r>
              <a:rPr lang="en-US" altLang="en-US" dirty="0"/>
              <a:t>Disk drive attached to computer by a set of wires called </a:t>
            </a:r>
            <a:r>
              <a:rPr lang="en-US" altLang="en-US" b="1" dirty="0">
                <a:solidFill>
                  <a:srgbClr val="3366FF"/>
                </a:solidFill>
              </a:rPr>
              <a:t>I/O bus</a:t>
            </a:r>
          </a:p>
          <a:p>
            <a:pPr lvl="1"/>
            <a:r>
              <a:rPr lang="en-US" altLang="en-US" dirty="0"/>
              <a:t>Busses vary, including </a:t>
            </a:r>
            <a:r>
              <a:rPr lang="en-US" altLang="en-US" b="1" dirty="0">
                <a:solidFill>
                  <a:srgbClr val="3366FF"/>
                </a:solidFill>
              </a:rPr>
              <a:t>EIDE</a:t>
            </a:r>
            <a:r>
              <a:rPr lang="en-US" altLang="en-US" dirty="0"/>
              <a:t>,</a:t>
            </a:r>
            <a:r>
              <a:rPr lang="en-US" altLang="en-US" b="1" dirty="0">
                <a:solidFill>
                  <a:srgbClr val="3366FF"/>
                </a:solidFill>
              </a:rPr>
              <a:t> ATA</a:t>
            </a:r>
            <a:r>
              <a:rPr lang="en-US" altLang="en-US" dirty="0"/>
              <a:t>,</a:t>
            </a:r>
            <a:r>
              <a:rPr lang="en-US" altLang="en-US" b="1" dirty="0">
                <a:solidFill>
                  <a:srgbClr val="3366FF"/>
                </a:solidFill>
              </a:rPr>
              <a:t> SATA</a:t>
            </a:r>
            <a:r>
              <a:rPr lang="en-US" altLang="en-US" dirty="0"/>
              <a:t>,</a:t>
            </a:r>
            <a:r>
              <a:rPr lang="en-US" altLang="en-US" b="1" dirty="0">
                <a:solidFill>
                  <a:srgbClr val="3366FF"/>
                </a:solidFill>
              </a:rPr>
              <a:t> USB</a:t>
            </a:r>
            <a:r>
              <a:rPr lang="en-US" altLang="en-US" dirty="0"/>
              <a:t>,</a:t>
            </a:r>
            <a:r>
              <a:rPr lang="en-US" altLang="en-US" b="1" dirty="0">
                <a:solidFill>
                  <a:srgbClr val="3366FF"/>
                </a:solidFill>
              </a:rPr>
              <a:t> Fiber Channel</a:t>
            </a:r>
            <a:r>
              <a:rPr lang="en-US" altLang="en-US" dirty="0"/>
              <a:t>,</a:t>
            </a:r>
            <a:r>
              <a:rPr lang="en-US" altLang="en-US" b="1" dirty="0">
                <a:solidFill>
                  <a:srgbClr val="3366FF"/>
                </a:solidFill>
              </a:rPr>
              <a:t> SCSI, SAS, Firewire</a:t>
            </a:r>
          </a:p>
          <a:p>
            <a:pPr lvl="1"/>
            <a:r>
              <a:rPr lang="en-US" altLang="en-US" dirty="0"/>
              <a:t>Data transfers on bus carried out by special electronic processors called </a:t>
            </a:r>
            <a:r>
              <a:rPr lang="en-US" altLang="en-US" b="1" dirty="0">
                <a:solidFill>
                  <a:srgbClr val="0070C0"/>
                </a:solidFill>
              </a:rPr>
              <a:t>controllers</a:t>
            </a:r>
          </a:p>
          <a:p>
            <a:pPr lvl="1"/>
            <a:r>
              <a:rPr lang="en-US" altLang="en-US" b="1" dirty="0">
                <a:solidFill>
                  <a:srgbClr val="3366FF"/>
                </a:solidFill>
              </a:rPr>
              <a:t>Host controller</a:t>
            </a:r>
            <a:r>
              <a:rPr lang="en-US" altLang="en-US" dirty="0">
                <a:solidFill>
                  <a:srgbClr val="3366FF"/>
                </a:solidFill>
              </a:rPr>
              <a:t> </a:t>
            </a:r>
            <a:r>
              <a:rPr lang="en-US" altLang="en-US" dirty="0"/>
              <a:t>in computer uses bus to talk to </a:t>
            </a:r>
            <a:r>
              <a:rPr lang="en-US" altLang="en-US" b="1" dirty="0">
                <a:solidFill>
                  <a:srgbClr val="3366FF"/>
                </a:solidFill>
              </a:rPr>
              <a:t>disk controller</a:t>
            </a:r>
            <a:r>
              <a:rPr lang="en-US" altLang="en-US" dirty="0">
                <a:solidFill>
                  <a:srgbClr val="3366FF"/>
                </a:solidFill>
              </a:rPr>
              <a:t> </a:t>
            </a:r>
            <a:r>
              <a:rPr lang="en-US" altLang="en-US" dirty="0"/>
              <a:t>built into drive or storage array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55174CC-6C0D-26DA-9F14-030355A68CB4}"/>
              </a:ext>
            </a:extLst>
          </p:cNvPr>
          <p:cNvSpPr>
            <a:spLocks noGrp="1" noChangeArrowheads="1"/>
          </p:cNvSpPr>
          <p:nvPr>
            <p:ph type="title"/>
          </p:nvPr>
        </p:nvSpPr>
        <p:spPr>
          <a:xfrm>
            <a:off x="885825" y="155575"/>
            <a:ext cx="7800975" cy="576263"/>
          </a:xfrm>
        </p:spPr>
        <p:txBody>
          <a:bodyPr/>
          <a:lstStyle/>
          <a:p>
            <a:pPr eaLnBrk="1" hangingPunct="1"/>
            <a:r>
              <a:rPr lang="en-US" altLang="en-US"/>
              <a:t>Host-Attached storage</a:t>
            </a:r>
          </a:p>
        </p:txBody>
      </p:sp>
      <p:sp>
        <p:nvSpPr>
          <p:cNvPr id="15363" name="Rectangle 3">
            <a:extLst>
              <a:ext uri="{FF2B5EF4-FFF2-40B4-BE49-F238E27FC236}">
                <a16:creationId xmlns:a16="http://schemas.microsoft.com/office/drawing/2014/main" id="{4DC08D45-417F-2186-255D-4E339AA92628}"/>
              </a:ext>
            </a:extLst>
          </p:cNvPr>
          <p:cNvSpPr>
            <a:spLocks noGrp="1" noChangeArrowheads="1"/>
          </p:cNvSpPr>
          <p:nvPr>
            <p:ph type="body" idx="1"/>
          </p:nvPr>
        </p:nvSpPr>
        <p:spPr>
          <a:xfrm>
            <a:off x="901700" y="1123950"/>
            <a:ext cx="7878763" cy="4530725"/>
          </a:xfrm>
        </p:spPr>
        <p:txBody>
          <a:bodyPr/>
          <a:lstStyle/>
          <a:p>
            <a:pPr>
              <a:defRPr/>
            </a:pPr>
            <a:r>
              <a:rPr lang="en-US" altLang="en-US" b="1" dirty="0">
                <a:solidFill>
                  <a:srgbClr val="0070C0"/>
                </a:solidFill>
              </a:rPr>
              <a:t>Host-attached storage</a:t>
            </a:r>
            <a:r>
              <a:rPr lang="en-US" altLang="en-US" dirty="0"/>
              <a:t> is accessed through local I/O ports.</a:t>
            </a:r>
          </a:p>
          <a:p>
            <a:pPr lvl="1">
              <a:defRPr/>
            </a:pPr>
            <a:r>
              <a:rPr lang="en-US" altLang="en-US" dirty="0"/>
              <a:t>These ports use several technologies.</a:t>
            </a:r>
          </a:p>
          <a:p>
            <a:pPr>
              <a:defRPr/>
            </a:pPr>
            <a:r>
              <a:rPr lang="en-US" altLang="en-US" dirty="0"/>
              <a:t>Typical desktop PC uses an I/O bus architecture called IDE or ATA.</a:t>
            </a:r>
          </a:p>
          <a:p>
            <a:pPr lvl="1">
              <a:defRPr/>
            </a:pPr>
            <a:r>
              <a:rPr lang="en-US" altLang="en-US" dirty="0"/>
              <a:t>supports a maximum of two drives per I/O bus.</a:t>
            </a:r>
          </a:p>
          <a:p>
            <a:pPr lvl="1">
              <a:defRPr/>
            </a:pPr>
            <a:r>
              <a:rPr lang="en-US" altLang="en-US" dirty="0"/>
              <a:t>A newer, similar protocol that has simplified cabling is SATA.</a:t>
            </a:r>
          </a:p>
          <a:p>
            <a:pPr>
              <a:defRPr/>
            </a:pPr>
            <a:r>
              <a:rPr lang="en-US" altLang="en-US" dirty="0"/>
              <a:t>High-end workstations and servers generally use more sophisticated I/O architectures such as fiber channel (FC)</a:t>
            </a:r>
          </a:p>
          <a:p>
            <a:pPr lvl="1">
              <a:defRPr/>
            </a:pPr>
            <a:r>
              <a:rPr lang="en-US" altLang="en-US" dirty="0"/>
              <a:t>a high-speed serial architecture that can operate over optical fiber or over a four-conductor copper cable. It has two variants.</a:t>
            </a:r>
          </a:p>
          <a:p>
            <a:pPr marL="1200150" lvl="2" indent="-342900">
              <a:buFont typeface="+mj-lt"/>
              <a:buAutoNum type="arabicPeriod"/>
              <a:defRPr/>
            </a:pPr>
            <a:r>
              <a:rPr lang="en-US" altLang="en-US" dirty="0"/>
              <a:t>a large switched fabric having a 24-bit address space. This variant is expected to dominate in the future </a:t>
            </a:r>
          </a:p>
          <a:p>
            <a:pPr marL="1200150" lvl="2" indent="-342900">
              <a:buFont typeface="+mj-lt"/>
              <a:buAutoNum type="arabicPeriod"/>
              <a:defRPr/>
            </a:pPr>
            <a:r>
              <a:rPr lang="en-US" altLang="en-US" dirty="0"/>
              <a:t>an </a:t>
            </a:r>
            <a:r>
              <a:rPr lang="en-US" altLang="en-US" b="1" dirty="0">
                <a:solidFill>
                  <a:srgbClr val="0070C0"/>
                </a:solidFill>
              </a:rPr>
              <a:t>arbitrated loop (FC-AL) </a:t>
            </a:r>
            <a:r>
              <a:rPr lang="en-US" altLang="en-US" dirty="0"/>
              <a:t>that can address 126 devices.</a:t>
            </a:r>
          </a:p>
          <a:p>
            <a:pPr marL="457200" indent="-342900">
              <a:defRPr/>
            </a:pPr>
            <a:r>
              <a:rPr lang="en-US" altLang="en-US" dirty="0"/>
              <a:t>A wide variety of storage devices are suitable for use as host-attached storage. E.g., hard disk drives, RAID arrays, CD, DVD, and tape drives. </a:t>
            </a:r>
          </a:p>
          <a:p>
            <a:pPr marL="457200" indent="-342900">
              <a:defRPr/>
            </a:pPr>
            <a:r>
              <a:rPr lang="en-US" altLang="en-US" dirty="0"/>
              <a:t>I/O commands that transfer data to a host-attached storage device are reads/writes of logical data blocks directed to specifically identified storage units (such as bus ID or target logical unit).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0524365-B730-3BAE-723E-C6D83DDDB331}"/>
              </a:ext>
            </a:extLst>
          </p:cNvPr>
          <p:cNvSpPr>
            <a:spLocks noGrp="1" noChangeArrowheads="1"/>
          </p:cNvSpPr>
          <p:nvPr>
            <p:ph type="title"/>
          </p:nvPr>
        </p:nvSpPr>
        <p:spPr/>
        <p:txBody>
          <a:bodyPr/>
          <a:lstStyle/>
          <a:p>
            <a:r>
              <a:rPr lang="en-US" altLang="en-US"/>
              <a:t>Network-Attached storage</a:t>
            </a:r>
          </a:p>
        </p:txBody>
      </p:sp>
      <p:sp>
        <p:nvSpPr>
          <p:cNvPr id="23555" name="Content Placeholder 2">
            <a:extLst>
              <a:ext uri="{FF2B5EF4-FFF2-40B4-BE49-F238E27FC236}">
                <a16:creationId xmlns:a16="http://schemas.microsoft.com/office/drawing/2014/main" id="{B0728E67-2F97-403E-2039-5860051E0EF5}"/>
              </a:ext>
            </a:extLst>
          </p:cNvPr>
          <p:cNvSpPr>
            <a:spLocks noGrp="1" noChangeArrowheads="1"/>
          </p:cNvSpPr>
          <p:nvPr>
            <p:ph idx="1"/>
          </p:nvPr>
        </p:nvSpPr>
        <p:spPr/>
        <p:txBody>
          <a:bodyPr/>
          <a:lstStyle/>
          <a:p>
            <a:r>
              <a:rPr lang="en-US" altLang="en-US"/>
              <a:t>A network-attached storage (NAS) device is a special-purpose storage system that is accessed remotely over a data network.</a:t>
            </a:r>
          </a:p>
          <a:p>
            <a:r>
              <a:rPr lang="en-US" altLang="en-US"/>
              <a:t>Clients access NAS via a remote-procedure-call interface such as NFS for UNIX systems or CIFS for Windows machines. </a:t>
            </a:r>
          </a:p>
          <a:p>
            <a:r>
              <a:rPr lang="en-US" altLang="en-US"/>
              <a:t>The remote procedure calls (RPCs) are carried via TCP or UDP over an IP network—usually the same LAN that carries all data traffic to clients. </a:t>
            </a:r>
          </a:p>
          <a:p>
            <a:r>
              <a:rPr lang="en-US" altLang="en-US"/>
              <a:t>Can think of NAS as simply another storage-access protocol. </a:t>
            </a:r>
          </a:p>
          <a:p>
            <a:r>
              <a:rPr lang="en-US" altLang="en-US"/>
              <a:t>The NAS unit is usually implemented as a RAID array with software that implements the RPC interface.</a:t>
            </a:r>
          </a:p>
          <a:p>
            <a:r>
              <a:rPr lang="en-US" altLang="en-US"/>
              <a:t>NAS provides a convenient way for all computers on a LAN to share a pool of storage with the same ease of naming and access enjoyed with local host-attached storage. </a:t>
            </a:r>
          </a:p>
          <a:p>
            <a:r>
              <a:rPr lang="en-US" altLang="en-US"/>
              <a:t>However, it tends to be less efficient and have lower performance than some host-attached storage options.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4EB6085-5FD4-8CAA-64EB-4600B40A6C09}"/>
              </a:ext>
            </a:extLst>
          </p:cNvPr>
          <p:cNvSpPr>
            <a:spLocks noGrp="1" noChangeArrowheads="1"/>
          </p:cNvSpPr>
          <p:nvPr>
            <p:ph type="title"/>
          </p:nvPr>
        </p:nvSpPr>
        <p:spPr/>
        <p:txBody>
          <a:bodyPr/>
          <a:lstStyle/>
          <a:p>
            <a:r>
              <a:rPr lang="en-US" altLang="en-US"/>
              <a:t>Network-Attached storage</a:t>
            </a:r>
          </a:p>
        </p:txBody>
      </p:sp>
      <p:pic>
        <p:nvPicPr>
          <p:cNvPr id="24579" name="Picture 2">
            <a:extLst>
              <a:ext uri="{FF2B5EF4-FFF2-40B4-BE49-F238E27FC236}">
                <a16:creationId xmlns:a16="http://schemas.microsoft.com/office/drawing/2014/main" id="{68868168-A9D3-76D2-8945-F6301B1A22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82750" y="2027238"/>
            <a:ext cx="6477000" cy="2943225"/>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3E1EC1F-0C92-53E2-E239-A2C33AEB7B52}"/>
              </a:ext>
            </a:extLst>
          </p:cNvPr>
          <p:cNvSpPr>
            <a:spLocks noGrp="1" noChangeArrowheads="1"/>
          </p:cNvSpPr>
          <p:nvPr>
            <p:ph type="title"/>
          </p:nvPr>
        </p:nvSpPr>
        <p:spPr>
          <a:xfrm>
            <a:off x="738188" y="155575"/>
            <a:ext cx="7948612" cy="576263"/>
          </a:xfrm>
        </p:spPr>
        <p:txBody>
          <a:bodyPr/>
          <a:lstStyle/>
          <a:p>
            <a:pPr eaLnBrk="1" hangingPunct="1"/>
            <a:r>
              <a:rPr lang="en-US" altLang="en-US"/>
              <a:t>Storage-Area Network</a:t>
            </a:r>
          </a:p>
        </p:txBody>
      </p:sp>
      <p:sp>
        <p:nvSpPr>
          <p:cNvPr id="25603" name="Rectangle 3">
            <a:extLst>
              <a:ext uri="{FF2B5EF4-FFF2-40B4-BE49-F238E27FC236}">
                <a16:creationId xmlns:a16="http://schemas.microsoft.com/office/drawing/2014/main" id="{C1172C6D-6F11-463D-9644-9A3CC3CCB952}"/>
              </a:ext>
            </a:extLst>
          </p:cNvPr>
          <p:cNvSpPr>
            <a:spLocks noGrp="1" noChangeArrowheads="1"/>
          </p:cNvSpPr>
          <p:nvPr>
            <p:ph type="body" idx="1"/>
          </p:nvPr>
        </p:nvSpPr>
        <p:spPr>
          <a:xfrm>
            <a:off x="806450" y="1233488"/>
            <a:ext cx="7732713" cy="4530725"/>
          </a:xfrm>
        </p:spPr>
        <p:txBody>
          <a:bodyPr/>
          <a:lstStyle/>
          <a:p>
            <a:r>
              <a:rPr lang="en-US" altLang="en-US"/>
              <a:t>Storage-Area Network (SAN)</a:t>
            </a:r>
          </a:p>
          <a:p>
            <a:r>
              <a:rPr lang="en-US" altLang="en-US"/>
              <a:t>Common in large storage environments</a:t>
            </a:r>
            <a:endParaRPr lang="en-US" altLang="en-US" sz="800"/>
          </a:p>
          <a:p>
            <a:r>
              <a:rPr lang="en-US" altLang="en-US"/>
              <a:t>Multiple hosts attached to multiple storage arrays - flexible</a:t>
            </a:r>
          </a:p>
        </p:txBody>
      </p:sp>
      <p:pic>
        <p:nvPicPr>
          <p:cNvPr id="25604" name="Picture 1" descr="10_03.pdf">
            <a:extLst>
              <a:ext uri="{FF2B5EF4-FFF2-40B4-BE49-F238E27FC236}">
                <a16:creationId xmlns:a16="http://schemas.microsoft.com/office/drawing/2014/main" id="{1F1887EE-F9AD-FFF0-25A8-CAB76EE1FA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2741613"/>
            <a:ext cx="5614987"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8344DA5-7EAE-22C6-7B23-0464F5766F56}"/>
              </a:ext>
            </a:extLst>
          </p:cNvPr>
          <p:cNvSpPr>
            <a:spLocks noGrp="1" noChangeArrowheads="1"/>
          </p:cNvSpPr>
          <p:nvPr>
            <p:ph type="title"/>
          </p:nvPr>
        </p:nvSpPr>
        <p:spPr>
          <a:xfrm>
            <a:off x="457200" y="182563"/>
            <a:ext cx="8229600" cy="576262"/>
          </a:xfrm>
        </p:spPr>
        <p:txBody>
          <a:bodyPr/>
          <a:lstStyle/>
          <a:p>
            <a:r>
              <a:rPr lang="en-US" altLang="en-US"/>
              <a:t>Storage Area Network</a:t>
            </a:r>
          </a:p>
        </p:txBody>
      </p:sp>
      <p:sp>
        <p:nvSpPr>
          <p:cNvPr id="27651" name="Content Placeholder 2">
            <a:extLst>
              <a:ext uri="{FF2B5EF4-FFF2-40B4-BE49-F238E27FC236}">
                <a16:creationId xmlns:a16="http://schemas.microsoft.com/office/drawing/2014/main" id="{706CD8F0-1AAC-57CA-48AB-1F69BD510E9B}"/>
              </a:ext>
            </a:extLst>
          </p:cNvPr>
          <p:cNvSpPr>
            <a:spLocks noGrp="1" noChangeArrowheads="1"/>
          </p:cNvSpPr>
          <p:nvPr>
            <p:ph idx="1"/>
          </p:nvPr>
        </p:nvSpPr>
        <p:spPr>
          <a:xfrm>
            <a:off x="806450" y="1233488"/>
            <a:ext cx="8018463" cy="4530725"/>
          </a:xfrm>
        </p:spPr>
        <p:txBody>
          <a:bodyPr/>
          <a:lstStyle/>
          <a:p>
            <a:r>
              <a:rPr lang="en-US" altLang="en-US"/>
              <a:t>Drawback of NAS systems: storage I/O operations consume bandwidth on the data network </a:t>
            </a:r>
            <a:r>
              <a:rPr lang="en-US" altLang="en-US">
                <a:sym typeface="Wingdings" panose="05000000000000000000" pitchFamily="2" charset="2"/>
              </a:rPr>
              <a:t> </a:t>
            </a:r>
            <a:r>
              <a:rPr lang="en-US" altLang="en-US"/>
              <a:t>increasing latency of network communication. </a:t>
            </a:r>
          </a:p>
          <a:p>
            <a:pPr lvl="1"/>
            <a:r>
              <a:rPr lang="en-US" altLang="en-US"/>
              <a:t>This problem is severe in large client–server installations</a:t>
            </a:r>
          </a:p>
          <a:p>
            <a:pPr lvl="2"/>
            <a:r>
              <a:rPr lang="en-US" altLang="en-US"/>
              <a:t>the communication between servers and clients competes for bandwidth with the communication among servers and storage devices. </a:t>
            </a:r>
          </a:p>
          <a:p>
            <a:r>
              <a:rPr lang="en-US" altLang="en-US"/>
              <a:t>SAN is a private network (using storage protocols rather than networking protocols) connecting servers and storage units.</a:t>
            </a:r>
          </a:p>
          <a:p>
            <a:r>
              <a:rPr lang="en-US" altLang="en-US"/>
              <a:t>Power of a SAN lies in its flexibility. </a:t>
            </a:r>
          </a:p>
          <a:p>
            <a:r>
              <a:rPr lang="en-US" altLang="en-US"/>
              <a:t>Multiple hosts and multiple storage arrays can attach to the same SAN, and storage can be dynamically allocated to hosts. </a:t>
            </a:r>
          </a:p>
          <a:p>
            <a:r>
              <a:rPr lang="en-US" altLang="en-US"/>
              <a:t>A SAN switch allows or prohibits access between the hosts and the storage. </a:t>
            </a:r>
          </a:p>
          <a:p>
            <a:r>
              <a:rPr lang="en-US" altLang="en-US"/>
              <a:t>As one example, if a host is running low on disk space, the SAN can be configured to allocate more storage to that host. </a:t>
            </a:r>
          </a:p>
          <a:p>
            <a:r>
              <a:rPr lang="en-US" altLang="en-US"/>
              <a:t>SANs make it possible for clusters of servers to share the same storage and for storage arrays to include multiple direct host connections.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2075A2E-2407-B8A5-16C6-BA0008B46D5E}"/>
              </a:ext>
            </a:extLst>
          </p:cNvPr>
          <p:cNvSpPr>
            <a:spLocks noGrp="1" noChangeArrowheads="1"/>
          </p:cNvSpPr>
          <p:nvPr>
            <p:ph type="title"/>
          </p:nvPr>
        </p:nvSpPr>
        <p:spPr>
          <a:xfrm>
            <a:off x="457200" y="168275"/>
            <a:ext cx="8229600" cy="576263"/>
          </a:xfrm>
        </p:spPr>
        <p:txBody>
          <a:bodyPr/>
          <a:lstStyle/>
          <a:p>
            <a:pPr eaLnBrk="1" hangingPunct="1"/>
            <a:r>
              <a:rPr lang="en-US" altLang="en-US"/>
              <a:t>Disk Scheduling</a:t>
            </a:r>
          </a:p>
        </p:txBody>
      </p:sp>
      <p:sp>
        <p:nvSpPr>
          <p:cNvPr id="28675" name="Rectangle 3">
            <a:extLst>
              <a:ext uri="{FF2B5EF4-FFF2-40B4-BE49-F238E27FC236}">
                <a16:creationId xmlns:a16="http://schemas.microsoft.com/office/drawing/2014/main" id="{333C5A6B-F07E-47D3-1E93-0E8B7F4F53AD}"/>
              </a:ext>
            </a:extLst>
          </p:cNvPr>
          <p:cNvSpPr>
            <a:spLocks noGrp="1" noChangeArrowheads="1"/>
          </p:cNvSpPr>
          <p:nvPr>
            <p:ph type="body" idx="1"/>
          </p:nvPr>
        </p:nvSpPr>
        <p:spPr>
          <a:xfrm>
            <a:off x="889000" y="1123950"/>
            <a:ext cx="7964488" cy="5146675"/>
          </a:xfrm>
        </p:spPr>
        <p:txBody>
          <a:bodyPr/>
          <a:lstStyle/>
          <a:p>
            <a:r>
              <a:rPr lang="en-US" altLang="en-US"/>
              <a:t>OS is responsible for using hardware efficiently — for the disk drives, this means having a fast access time and disk bandwidth</a:t>
            </a:r>
            <a:endParaRPr lang="en-US" altLang="en-US" sz="800"/>
          </a:p>
          <a:p>
            <a:r>
              <a:rPr lang="en-US" altLang="en-US"/>
              <a:t>Minimize seek time</a:t>
            </a:r>
            <a:endParaRPr lang="en-US" altLang="en-US" sz="800"/>
          </a:p>
          <a:p>
            <a:r>
              <a:rPr lang="en-US" altLang="en-US"/>
              <a:t>Seek time </a:t>
            </a:r>
            <a:r>
              <a:rPr lang="en-US" altLang="en-US">
                <a:sym typeface="Symbol" panose="05050102010706020507" pitchFamily="18" charset="2"/>
              </a:rPr>
              <a:t> seek distance</a:t>
            </a:r>
            <a:endParaRPr lang="en-US" altLang="en-US" sz="800">
              <a:sym typeface="Symbol" panose="05050102010706020507" pitchFamily="18" charset="2"/>
            </a:endParaRPr>
          </a:p>
          <a:p>
            <a:r>
              <a:rPr lang="en-US" altLang="en-US">
                <a:sym typeface="Symbol" panose="05050102010706020507" pitchFamily="18" charset="2"/>
              </a:rPr>
              <a:t>Disk </a:t>
            </a:r>
            <a:r>
              <a:rPr lang="en-US" altLang="en-US" b="1">
                <a:solidFill>
                  <a:srgbClr val="3366FF"/>
                </a:solidFill>
                <a:sym typeface="Symbol" panose="05050102010706020507" pitchFamily="18" charset="2"/>
              </a:rPr>
              <a:t>bandwidth</a:t>
            </a:r>
            <a:r>
              <a:rPr lang="en-US" altLang="en-US">
                <a:solidFill>
                  <a:srgbClr val="3366FF"/>
                </a:solidFill>
                <a:sym typeface="Symbol" panose="05050102010706020507" pitchFamily="18" charset="2"/>
              </a:rPr>
              <a:t> </a:t>
            </a:r>
            <a:r>
              <a:rPr lang="en-US" altLang="en-US">
                <a:sym typeface="Symbol" panose="05050102010706020507" pitchFamily="18" charset="2"/>
              </a:rPr>
              <a:t>is the total number of bytes transferred, divided by the total time between the first request for service and the completion of the last transfer</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F1ABB4D-90EB-9369-8497-912F441FB0B5}"/>
              </a:ext>
            </a:extLst>
          </p:cNvPr>
          <p:cNvSpPr>
            <a:spLocks noGrp="1" noChangeArrowheads="1"/>
          </p:cNvSpPr>
          <p:nvPr>
            <p:ph type="title"/>
          </p:nvPr>
        </p:nvSpPr>
        <p:spPr>
          <a:xfrm>
            <a:off x="711200" y="141288"/>
            <a:ext cx="7975600" cy="576262"/>
          </a:xfrm>
        </p:spPr>
        <p:txBody>
          <a:bodyPr/>
          <a:lstStyle/>
          <a:p>
            <a:pPr eaLnBrk="1" hangingPunct="1"/>
            <a:r>
              <a:rPr lang="en-US" altLang="en-US"/>
              <a:t>Disk Scheduling (Cont.)</a:t>
            </a:r>
          </a:p>
        </p:txBody>
      </p:sp>
      <p:sp>
        <p:nvSpPr>
          <p:cNvPr id="30723" name="Rectangle 3">
            <a:extLst>
              <a:ext uri="{FF2B5EF4-FFF2-40B4-BE49-F238E27FC236}">
                <a16:creationId xmlns:a16="http://schemas.microsoft.com/office/drawing/2014/main" id="{171B94E7-2E6E-B1E3-E032-EEA209ADBDC8}"/>
              </a:ext>
            </a:extLst>
          </p:cNvPr>
          <p:cNvSpPr>
            <a:spLocks noGrp="1" noChangeArrowheads="1"/>
          </p:cNvSpPr>
          <p:nvPr>
            <p:ph type="body" idx="1"/>
          </p:nvPr>
        </p:nvSpPr>
        <p:spPr>
          <a:xfrm>
            <a:off x="889000" y="1023938"/>
            <a:ext cx="7394575" cy="4781550"/>
          </a:xfrm>
        </p:spPr>
        <p:txBody>
          <a:bodyPr/>
          <a:lstStyle/>
          <a:p>
            <a:pPr>
              <a:tabLst>
                <a:tab pos="1708150" algn="l"/>
              </a:tabLst>
            </a:pPr>
            <a:r>
              <a:rPr lang="en-US" altLang="en-US"/>
              <a:t>There are many sources of disk I/O request</a:t>
            </a:r>
          </a:p>
          <a:p>
            <a:pPr lvl="1">
              <a:tabLst>
                <a:tab pos="1708150" algn="l"/>
              </a:tabLst>
            </a:pPr>
            <a:r>
              <a:rPr lang="en-US" altLang="en-US"/>
              <a:t>OS</a:t>
            </a:r>
          </a:p>
          <a:p>
            <a:pPr lvl="1">
              <a:tabLst>
                <a:tab pos="1708150" algn="l"/>
              </a:tabLst>
            </a:pPr>
            <a:r>
              <a:rPr lang="en-US" altLang="en-US"/>
              <a:t>System processes</a:t>
            </a:r>
          </a:p>
          <a:p>
            <a:pPr lvl="1">
              <a:tabLst>
                <a:tab pos="1708150" algn="l"/>
              </a:tabLst>
            </a:pPr>
            <a:r>
              <a:rPr lang="en-US" altLang="en-US"/>
              <a:t>Users processes</a:t>
            </a:r>
          </a:p>
          <a:p>
            <a:pPr>
              <a:tabLst>
                <a:tab pos="1708150" algn="l"/>
              </a:tabLst>
            </a:pPr>
            <a:r>
              <a:rPr lang="en-US" altLang="en-US"/>
              <a:t>I/O request includes input or output mode, disk address, memory address, number of sectors to transfer</a:t>
            </a:r>
          </a:p>
          <a:p>
            <a:pPr>
              <a:tabLst>
                <a:tab pos="1708150" algn="l"/>
              </a:tabLst>
            </a:pPr>
            <a:r>
              <a:rPr lang="en-US" altLang="en-US"/>
              <a:t>OS maintains queue of requests, per disk or device</a:t>
            </a:r>
          </a:p>
          <a:p>
            <a:pPr>
              <a:tabLst>
                <a:tab pos="1708150" algn="l"/>
              </a:tabLst>
            </a:pPr>
            <a:r>
              <a:rPr lang="en-US" altLang="en-US"/>
              <a:t>Idle disk can immediately work on I/O request, busy disk means work must queue</a:t>
            </a:r>
          </a:p>
          <a:p>
            <a:pPr lvl="1">
              <a:tabLst>
                <a:tab pos="1708150" algn="l"/>
              </a:tabLst>
            </a:pPr>
            <a:r>
              <a:rPr lang="en-US" altLang="en-US"/>
              <a:t>Optimization algorithms only make sense when a queue exists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63DB99C-53D1-7A2E-57A5-355C31ED5D1F}"/>
              </a:ext>
            </a:extLst>
          </p:cNvPr>
          <p:cNvSpPr>
            <a:spLocks noGrp="1" noChangeArrowheads="1"/>
          </p:cNvSpPr>
          <p:nvPr>
            <p:ph type="title"/>
          </p:nvPr>
        </p:nvSpPr>
        <p:spPr>
          <a:xfrm>
            <a:off x="711200" y="141288"/>
            <a:ext cx="7975600" cy="576262"/>
          </a:xfrm>
        </p:spPr>
        <p:txBody>
          <a:bodyPr/>
          <a:lstStyle/>
          <a:p>
            <a:pPr eaLnBrk="1" hangingPunct="1"/>
            <a:r>
              <a:rPr lang="en-US" altLang="en-US"/>
              <a:t>Disk Scheduling (Cont.)</a:t>
            </a:r>
          </a:p>
        </p:txBody>
      </p:sp>
      <p:sp>
        <p:nvSpPr>
          <p:cNvPr id="32771" name="Rectangle 3">
            <a:extLst>
              <a:ext uri="{FF2B5EF4-FFF2-40B4-BE49-F238E27FC236}">
                <a16:creationId xmlns:a16="http://schemas.microsoft.com/office/drawing/2014/main" id="{5380F48C-5A31-C73D-6163-DF98A1AE3036}"/>
              </a:ext>
            </a:extLst>
          </p:cNvPr>
          <p:cNvSpPr>
            <a:spLocks noGrp="1" noChangeArrowheads="1"/>
          </p:cNvSpPr>
          <p:nvPr>
            <p:ph type="body" idx="1"/>
          </p:nvPr>
        </p:nvSpPr>
        <p:spPr>
          <a:xfrm>
            <a:off x="874713" y="1023938"/>
            <a:ext cx="7286625" cy="4781550"/>
          </a:xfrm>
        </p:spPr>
        <p:txBody>
          <a:bodyPr/>
          <a:lstStyle/>
          <a:p>
            <a:pPr>
              <a:tabLst>
                <a:tab pos="1708150" algn="l"/>
              </a:tabLst>
            </a:pPr>
            <a:r>
              <a:rPr lang="en-US" altLang="en-US"/>
              <a:t>Note that drive controllers have small buffers and can manage a queue of I/O requests (of varying </a:t>
            </a:r>
            <a:r>
              <a:rPr lang="ja-JP" altLang="en-US"/>
              <a:t>“</a:t>
            </a:r>
            <a:r>
              <a:rPr lang="en-US" altLang="ja-JP"/>
              <a:t>depth</a:t>
            </a:r>
            <a:r>
              <a:rPr lang="ja-JP" altLang="en-US"/>
              <a:t>”</a:t>
            </a:r>
            <a:r>
              <a:rPr lang="en-US" altLang="ja-JP"/>
              <a:t>)</a:t>
            </a:r>
            <a:endParaRPr lang="en-US" altLang="en-US"/>
          </a:p>
          <a:p>
            <a:pPr>
              <a:tabLst>
                <a:tab pos="1708150" algn="l"/>
              </a:tabLst>
            </a:pPr>
            <a:r>
              <a:rPr lang="en-US" altLang="en-US"/>
              <a:t>Several algorithms exist to schedule the servicing of disk I/O requests</a:t>
            </a:r>
          </a:p>
          <a:p>
            <a:pPr>
              <a:tabLst>
                <a:tab pos="1708150" algn="l"/>
              </a:tabLst>
            </a:pPr>
            <a:r>
              <a:rPr lang="en-US" altLang="en-US"/>
              <a:t>The analysis is true for one or many platters</a:t>
            </a:r>
          </a:p>
          <a:p>
            <a:pPr>
              <a:tabLst>
                <a:tab pos="1708150" algn="l"/>
              </a:tabLst>
            </a:pPr>
            <a:r>
              <a:rPr lang="en-US" altLang="en-US"/>
              <a:t>We illustrate scheduling algorithms with a request queue (0-199)</a:t>
            </a:r>
          </a:p>
          <a:p>
            <a:pPr>
              <a:buFont typeface="Monotype Sorts"/>
              <a:buNone/>
              <a:tabLst>
                <a:tab pos="1708150" algn="l"/>
              </a:tabLst>
            </a:pPr>
            <a:r>
              <a:rPr lang="en-US" altLang="en-US"/>
              <a:t>		</a:t>
            </a:r>
            <a:br>
              <a:rPr lang="en-US" altLang="en-US"/>
            </a:br>
            <a:r>
              <a:rPr lang="en-US" altLang="en-US"/>
              <a:t>	98, 183, 37, 122, 14, 124, 65, 67</a:t>
            </a:r>
          </a:p>
          <a:p>
            <a:pPr>
              <a:buFont typeface="Monotype Sorts"/>
              <a:buNone/>
              <a:tabLst>
                <a:tab pos="1708150" algn="l"/>
              </a:tabLst>
            </a:pPr>
            <a:r>
              <a:rPr lang="en-US" altLang="en-US"/>
              <a:t>	Head pointer 53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B6F25CE-649C-C66A-4BDA-9397927137B8}"/>
              </a:ext>
            </a:extLst>
          </p:cNvPr>
          <p:cNvSpPr>
            <a:spLocks noGrp="1" noChangeArrowheads="1"/>
          </p:cNvSpPr>
          <p:nvPr>
            <p:ph type="title"/>
          </p:nvPr>
        </p:nvSpPr>
        <p:spPr/>
        <p:txBody>
          <a:bodyPr/>
          <a:lstStyle/>
          <a:p>
            <a:br>
              <a:rPr lang="en-US" altLang="en-US"/>
            </a:br>
            <a:r>
              <a:rPr lang="en-US" altLang="en-US"/>
              <a:t>First-Come, First-Served (FCFS)</a:t>
            </a:r>
          </a:p>
        </p:txBody>
      </p:sp>
      <p:sp>
        <p:nvSpPr>
          <p:cNvPr id="34819" name="Content Placeholder 2">
            <a:extLst>
              <a:ext uri="{FF2B5EF4-FFF2-40B4-BE49-F238E27FC236}">
                <a16:creationId xmlns:a16="http://schemas.microsoft.com/office/drawing/2014/main" id="{0A741806-B15C-B763-AF1F-B6B630127F04}"/>
              </a:ext>
            </a:extLst>
          </p:cNvPr>
          <p:cNvSpPr>
            <a:spLocks noGrp="1" noChangeArrowheads="1"/>
          </p:cNvSpPr>
          <p:nvPr>
            <p:ph idx="1"/>
          </p:nvPr>
        </p:nvSpPr>
        <p:spPr/>
        <p:txBody>
          <a:bodyPr/>
          <a:lstStyle/>
          <a:p>
            <a:r>
              <a:rPr lang="en-US" altLang="en-US"/>
              <a:t>Intrinsically fair</a:t>
            </a:r>
          </a:p>
          <a:p>
            <a:r>
              <a:rPr lang="en-US" altLang="en-US"/>
              <a:t>Generally does not provide the fastest service.</a:t>
            </a:r>
          </a:p>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3D0125E-6E82-3207-E0BD-5DAFBB776941}"/>
              </a:ext>
            </a:extLst>
          </p:cNvPr>
          <p:cNvSpPr>
            <a:spLocks noGrp="1" noChangeArrowheads="1"/>
          </p:cNvSpPr>
          <p:nvPr>
            <p:ph type="title"/>
          </p:nvPr>
        </p:nvSpPr>
        <p:spPr>
          <a:xfrm>
            <a:off x="982663" y="155575"/>
            <a:ext cx="6950075" cy="576263"/>
          </a:xfrm>
        </p:spPr>
        <p:txBody>
          <a:bodyPr/>
          <a:lstStyle/>
          <a:p>
            <a:pPr eaLnBrk="1" hangingPunct="1"/>
            <a:br>
              <a:rPr lang="en-US" altLang="en-US"/>
            </a:br>
            <a:r>
              <a:rPr lang="en-US" altLang="en-US"/>
              <a:t>First-Come, First-Served (FCFS)</a:t>
            </a:r>
          </a:p>
        </p:txBody>
      </p:sp>
      <p:sp>
        <p:nvSpPr>
          <p:cNvPr id="35843" name="Text Box 4">
            <a:extLst>
              <a:ext uri="{FF2B5EF4-FFF2-40B4-BE49-F238E27FC236}">
                <a16:creationId xmlns:a16="http://schemas.microsoft.com/office/drawing/2014/main" id="{E1E3D409-9599-ECA1-E78B-8D72D69C9E41}"/>
              </a:ext>
            </a:extLst>
          </p:cNvPr>
          <p:cNvSpPr txBox="1">
            <a:spLocks noChangeArrowheads="1"/>
          </p:cNvSpPr>
          <p:nvPr/>
        </p:nvSpPr>
        <p:spPr bwMode="auto">
          <a:xfrm>
            <a:off x="650875" y="1244600"/>
            <a:ext cx="585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Illustration shows total head movement of 640 cylinders</a:t>
            </a:r>
          </a:p>
        </p:txBody>
      </p:sp>
      <p:pic>
        <p:nvPicPr>
          <p:cNvPr id="35844" name="Picture 6">
            <a:extLst>
              <a:ext uri="{FF2B5EF4-FFF2-40B4-BE49-F238E27FC236}">
                <a16:creationId xmlns:a16="http://schemas.microsoft.com/office/drawing/2014/main" id="{F7B54A68-50FB-D7B6-4DEF-D96E5CE45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1746250"/>
            <a:ext cx="584041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a:extLst>
              <a:ext uri="{FF2B5EF4-FFF2-40B4-BE49-F238E27FC236}">
                <a16:creationId xmlns:a16="http://schemas.microsoft.com/office/drawing/2014/main" id="{736DB5EF-1AD7-94C1-BB04-1A673969B25D}"/>
              </a:ext>
            </a:extLst>
          </p:cNvPr>
          <p:cNvSpPr txBox="1">
            <a:spLocks noChangeArrowheads="1"/>
          </p:cNvSpPr>
          <p:nvPr/>
        </p:nvSpPr>
        <p:spPr bwMode="auto">
          <a:xfrm>
            <a:off x="6429375" y="2841625"/>
            <a:ext cx="27146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buFont typeface="Arial" panose="020B0604020202020204" pitchFamily="34" charset="0"/>
              <a:buChar char="•"/>
            </a:pPr>
            <a:r>
              <a:rPr lang="en-US" altLang="en-US"/>
              <a:t>Wild swing from 122 to 14 and then back to 124 illustrates the problem.</a:t>
            </a:r>
          </a:p>
          <a:p>
            <a:pPr>
              <a:buFont typeface="Arial" panose="020B0604020202020204" pitchFamily="34" charset="0"/>
              <a:buChar char="•"/>
            </a:pPr>
            <a:r>
              <a:rPr lang="en-US" altLang="en-US"/>
              <a:t>If 37 and 14 could be serviced together, before or after the requests for 122 and 124, performance can be improved.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D3983FE-B214-4729-4CE0-E6A8CC619C25}"/>
              </a:ext>
            </a:extLst>
          </p:cNvPr>
          <p:cNvSpPr>
            <a:spLocks noGrp="1" noChangeArrowheads="1"/>
          </p:cNvSpPr>
          <p:nvPr>
            <p:ph type="title"/>
          </p:nvPr>
        </p:nvSpPr>
        <p:spPr>
          <a:xfrm>
            <a:off x="914400" y="277813"/>
            <a:ext cx="8229600" cy="576262"/>
          </a:xfrm>
        </p:spPr>
        <p:txBody>
          <a:bodyPr/>
          <a:lstStyle/>
          <a:p>
            <a:r>
              <a:rPr lang="en-US" altLang="en-US"/>
              <a:t>Overview of Mass Storage Structure</a:t>
            </a:r>
          </a:p>
        </p:txBody>
      </p:sp>
      <p:sp>
        <p:nvSpPr>
          <p:cNvPr id="7171" name="Content Placeholder 2">
            <a:extLst>
              <a:ext uri="{FF2B5EF4-FFF2-40B4-BE49-F238E27FC236}">
                <a16:creationId xmlns:a16="http://schemas.microsoft.com/office/drawing/2014/main" id="{F7270E06-480F-D7F0-76E1-FB13BCA5E888}"/>
              </a:ext>
            </a:extLst>
          </p:cNvPr>
          <p:cNvSpPr>
            <a:spLocks noGrp="1" noChangeArrowheads="1"/>
          </p:cNvSpPr>
          <p:nvPr>
            <p:ph idx="1"/>
          </p:nvPr>
        </p:nvSpPr>
        <p:spPr/>
        <p:txBody>
          <a:bodyPr/>
          <a:lstStyle/>
          <a:p>
            <a:r>
              <a:rPr lang="en-US" altLang="en-US" dirty="0"/>
              <a:t>To perform a disk I/O operation</a:t>
            </a:r>
          </a:p>
          <a:p>
            <a:pPr lvl="1"/>
            <a:r>
              <a:rPr lang="en-US" altLang="en-US" dirty="0"/>
              <a:t>Computer places a command into the host controller, typically using memory-mapped I/O ports. </a:t>
            </a:r>
          </a:p>
          <a:p>
            <a:pPr lvl="1"/>
            <a:r>
              <a:rPr lang="en-US" altLang="en-US" dirty="0"/>
              <a:t>The host controller then sends the command via messages to the disk controller.</a:t>
            </a:r>
          </a:p>
          <a:p>
            <a:pPr lvl="1"/>
            <a:r>
              <a:rPr lang="en-US" altLang="en-US" dirty="0"/>
              <a:t>The disk controller operates the disk-drive hardware to carry out the command.</a:t>
            </a:r>
          </a:p>
          <a:p>
            <a:r>
              <a:rPr lang="en-US" altLang="en-US" dirty="0"/>
              <a:t>Disk controllers usually have a built-in cache. 	</a:t>
            </a:r>
          </a:p>
          <a:p>
            <a:pPr lvl="1"/>
            <a:r>
              <a:rPr lang="en-US" altLang="en-US" dirty="0"/>
              <a:t>Data transfer at the disk drive happens between the cache and the disk surface.</a:t>
            </a:r>
          </a:p>
          <a:p>
            <a:pPr lvl="1"/>
            <a:r>
              <a:rPr lang="en-US" altLang="en-US" dirty="0"/>
              <a:t>Data transfer to the host, at fast electronic speeds, occurs between the cache and the host controller.</a:t>
            </a:r>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2661E02-1C12-4697-BD66-6BC30CE6D357}"/>
              </a:ext>
            </a:extLst>
          </p:cNvPr>
          <p:cNvSpPr>
            <a:spLocks noGrp="1" noChangeArrowheads="1"/>
          </p:cNvSpPr>
          <p:nvPr>
            <p:ph type="title"/>
          </p:nvPr>
        </p:nvSpPr>
        <p:spPr>
          <a:xfrm>
            <a:off x="457200" y="141288"/>
            <a:ext cx="8229600" cy="576262"/>
          </a:xfrm>
        </p:spPr>
        <p:txBody>
          <a:bodyPr/>
          <a:lstStyle/>
          <a:p>
            <a:pPr eaLnBrk="1" hangingPunct="1"/>
            <a:r>
              <a:rPr lang="en-US" altLang="en-US"/>
              <a:t>Shortest-Seek-Time-First (SSTF)</a:t>
            </a:r>
          </a:p>
        </p:txBody>
      </p:sp>
      <p:sp>
        <p:nvSpPr>
          <p:cNvPr id="37891" name="Rectangle 3">
            <a:extLst>
              <a:ext uri="{FF2B5EF4-FFF2-40B4-BE49-F238E27FC236}">
                <a16:creationId xmlns:a16="http://schemas.microsoft.com/office/drawing/2014/main" id="{030A4A18-F403-7346-8DBE-6CF6990B7BF3}"/>
              </a:ext>
            </a:extLst>
          </p:cNvPr>
          <p:cNvSpPr>
            <a:spLocks noGrp="1" noChangeArrowheads="1"/>
          </p:cNvSpPr>
          <p:nvPr>
            <p:ph type="body" idx="1"/>
          </p:nvPr>
        </p:nvSpPr>
        <p:spPr>
          <a:xfrm>
            <a:off x="874713" y="1111250"/>
            <a:ext cx="7081837" cy="4530725"/>
          </a:xfrm>
        </p:spPr>
        <p:txBody>
          <a:bodyPr/>
          <a:lstStyle/>
          <a:p>
            <a:r>
              <a:rPr lang="en-US" altLang="en-US"/>
              <a:t>Seems reasonable to service all requests close to current head position before moving the head far away to service other requests. </a:t>
            </a:r>
          </a:p>
          <a:p>
            <a:r>
              <a:rPr lang="en-US" altLang="en-US"/>
              <a:t>This assumption is the basis for SSTF algorithm. </a:t>
            </a:r>
          </a:p>
          <a:p>
            <a:pPr lvl="1"/>
            <a:r>
              <a:rPr lang="en-US" altLang="en-US"/>
              <a:t>Selects the request with the least seek time from the current head position. </a:t>
            </a:r>
          </a:p>
          <a:p>
            <a:pPr lvl="1"/>
            <a:r>
              <a:rPr lang="en-US" altLang="en-US"/>
              <a:t>In other words, SSTF chooses the pending request closest to the current head position.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D83D520-ABAA-8361-C7A9-F896C87A6D78}"/>
              </a:ext>
            </a:extLst>
          </p:cNvPr>
          <p:cNvSpPr>
            <a:spLocks noGrp="1" noChangeArrowheads="1"/>
          </p:cNvSpPr>
          <p:nvPr>
            <p:ph type="title"/>
          </p:nvPr>
        </p:nvSpPr>
        <p:spPr>
          <a:xfrm>
            <a:off x="457200" y="141288"/>
            <a:ext cx="8229600" cy="576262"/>
          </a:xfrm>
        </p:spPr>
        <p:txBody>
          <a:bodyPr/>
          <a:lstStyle/>
          <a:p>
            <a:pPr eaLnBrk="1" hangingPunct="1"/>
            <a:r>
              <a:rPr lang="en-US" altLang="en-US"/>
              <a:t>Shortest-Seek-Time-First (SSTF)</a:t>
            </a:r>
          </a:p>
        </p:txBody>
      </p:sp>
      <p:sp>
        <p:nvSpPr>
          <p:cNvPr id="39939" name="Rectangle 3">
            <a:extLst>
              <a:ext uri="{FF2B5EF4-FFF2-40B4-BE49-F238E27FC236}">
                <a16:creationId xmlns:a16="http://schemas.microsoft.com/office/drawing/2014/main" id="{A913EDD3-E880-B778-326D-A9CEAD08F1E1}"/>
              </a:ext>
            </a:extLst>
          </p:cNvPr>
          <p:cNvSpPr>
            <a:spLocks noGrp="1" noChangeArrowheads="1"/>
          </p:cNvSpPr>
          <p:nvPr>
            <p:ph type="body" idx="1"/>
          </p:nvPr>
        </p:nvSpPr>
        <p:spPr>
          <a:xfrm>
            <a:off x="874713" y="1111250"/>
            <a:ext cx="7081837" cy="1997075"/>
          </a:xfrm>
        </p:spPr>
        <p:txBody>
          <a:bodyPr/>
          <a:lstStyle/>
          <a:p>
            <a:r>
              <a:rPr lang="en-US" altLang="en-US"/>
              <a:t>Closest request to initial head position (53) is at cylinder 65. Then the next closest request is at cylinder 67 and so on.</a:t>
            </a:r>
          </a:p>
          <a:p>
            <a:r>
              <a:rPr lang="en-US" altLang="en-US"/>
              <a:t>Results in total head movement of only 236 cylinders</a:t>
            </a:r>
          </a:p>
          <a:p>
            <a:pPr lvl="1"/>
            <a:r>
              <a:rPr lang="en-US" altLang="en-US"/>
              <a:t>little more than one-third of the distance needed for FCFS</a:t>
            </a:r>
          </a:p>
          <a:p>
            <a:pPr lvl="1"/>
            <a:r>
              <a:rPr lang="en-US" altLang="en-US"/>
              <a:t>gives a substantial improvement in performance.</a:t>
            </a:r>
          </a:p>
          <a:p>
            <a:endParaRPr lang="en-US" altLang="en-US"/>
          </a:p>
        </p:txBody>
      </p:sp>
      <p:pic>
        <p:nvPicPr>
          <p:cNvPr id="39940" name="Picture 4" descr="12">
            <a:extLst>
              <a:ext uri="{FF2B5EF4-FFF2-40B4-BE49-F238E27FC236}">
                <a16:creationId xmlns:a16="http://schemas.microsoft.com/office/drawing/2014/main" id="{B0F5CC25-61C1-F694-A7E5-E64B50E03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3122613"/>
            <a:ext cx="4811712"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BA2CC5E-2B06-4B77-C476-B8803CDE77B2}"/>
              </a:ext>
            </a:extLst>
          </p:cNvPr>
          <p:cNvSpPr txBox="1"/>
          <p:nvPr/>
        </p:nvSpPr>
        <p:spPr>
          <a:xfrm>
            <a:off x="5443538" y="3263900"/>
            <a:ext cx="3532187" cy="3138488"/>
          </a:xfrm>
          <a:prstGeom prst="rect">
            <a:avLst/>
          </a:prstGeom>
          <a:noFill/>
          <a:ln>
            <a:solidFill>
              <a:srgbClr val="FF0000"/>
            </a:solidFill>
          </a:ln>
        </p:spPr>
        <p:txBody>
          <a:bodyPr>
            <a:spAutoFit/>
          </a:bodyPr>
          <a:lstStyle/>
          <a:p>
            <a:pPr marL="342900" indent="-342900">
              <a:buFont typeface="Arial" pitchFamily="34" charset="0"/>
              <a:buChar char="•"/>
              <a:defRPr/>
            </a:pPr>
            <a:r>
              <a:rPr lang="en-US" altLang="en-US" dirty="0">
                <a:latin typeface="+mn-lt"/>
              </a:rPr>
              <a:t>May cause starvation of some requests: A continual stream of requests near one another could cause the request for a particular cylinder to wait indefinitely.</a:t>
            </a:r>
          </a:p>
          <a:p>
            <a:pPr marL="342900" indent="-342900">
              <a:buFont typeface="Arial" pitchFamily="34" charset="0"/>
              <a:buChar char="•"/>
              <a:defRPr/>
            </a:pPr>
            <a:r>
              <a:rPr lang="en-US" altLang="en-US" dirty="0">
                <a:latin typeface="+mn-lt"/>
              </a:rPr>
              <a:t>This scenario becomes increasingly likely as the pending-request queue grows longer.</a:t>
            </a:r>
          </a:p>
          <a:p>
            <a:pPr>
              <a:defRPr/>
            </a:pPr>
            <a:endParaRPr lang="en-US"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25F3598-645E-C460-FD0F-82E213B22977}"/>
              </a:ext>
            </a:extLst>
          </p:cNvPr>
          <p:cNvSpPr>
            <a:spLocks noGrp="1" noChangeArrowheads="1"/>
          </p:cNvSpPr>
          <p:nvPr>
            <p:ph type="title"/>
          </p:nvPr>
        </p:nvSpPr>
        <p:spPr>
          <a:xfrm>
            <a:off x="457200" y="155575"/>
            <a:ext cx="7840663" cy="576263"/>
          </a:xfrm>
        </p:spPr>
        <p:txBody>
          <a:bodyPr/>
          <a:lstStyle/>
          <a:p>
            <a:pPr eaLnBrk="1" hangingPunct="1"/>
            <a:r>
              <a:rPr lang="en-US" altLang="en-US"/>
              <a:t>SCAN</a:t>
            </a:r>
          </a:p>
        </p:txBody>
      </p:sp>
      <p:sp>
        <p:nvSpPr>
          <p:cNvPr id="41987" name="Rectangle 3">
            <a:extLst>
              <a:ext uri="{FF2B5EF4-FFF2-40B4-BE49-F238E27FC236}">
                <a16:creationId xmlns:a16="http://schemas.microsoft.com/office/drawing/2014/main" id="{76FF0849-DF91-9AE9-08C0-BF4ED675157D}"/>
              </a:ext>
            </a:extLst>
          </p:cNvPr>
          <p:cNvSpPr>
            <a:spLocks noGrp="1" noChangeArrowheads="1"/>
          </p:cNvSpPr>
          <p:nvPr>
            <p:ph type="body" idx="1"/>
          </p:nvPr>
        </p:nvSpPr>
        <p:spPr>
          <a:xfrm>
            <a:off x="860425" y="1150938"/>
            <a:ext cx="7205663" cy="4530725"/>
          </a:xfrm>
        </p:spPr>
        <p:txBody>
          <a:bodyPr/>
          <a:lstStyle/>
          <a:p>
            <a:r>
              <a:rPr lang="en-US" altLang="en-US"/>
              <a:t>Disk arm starts at one end of disk, and moves toward other end, servicing requests until it gets to the other end of the disk, where the head movement is reversed and servicing continues.</a:t>
            </a:r>
          </a:p>
          <a:p>
            <a:r>
              <a:rPr lang="en-US" altLang="en-US"/>
              <a:t>The head continuously scans back and forth across the disk.</a:t>
            </a:r>
          </a:p>
          <a:p>
            <a:r>
              <a:rPr lang="en-US" altLang="en-US" b="1">
                <a:solidFill>
                  <a:srgbClr val="3366FF"/>
                </a:solidFill>
              </a:rPr>
              <a:t>SCAN algorithm</a:t>
            </a:r>
            <a:r>
              <a:rPr lang="en-US" altLang="en-US">
                <a:solidFill>
                  <a:srgbClr val="3366FF"/>
                </a:solidFill>
              </a:rPr>
              <a:t> </a:t>
            </a:r>
            <a:r>
              <a:rPr lang="en-US" altLang="en-US"/>
              <a:t>Sometimes called the </a:t>
            </a:r>
            <a:r>
              <a:rPr lang="en-US" altLang="en-US" b="1">
                <a:solidFill>
                  <a:srgbClr val="3366FF"/>
                </a:solidFill>
              </a:rPr>
              <a:t>elevator algorithm</a:t>
            </a:r>
          </a:p>
          <a:p>
            <a:r>
              <a:rPr lang="en-US" altLang="en-US"/>
              <a:t>Illustration shows total head movement of 208 cylinders</a:t>
            </a:r>
          </a:p>
          <a:p>
            <a:r>
              <a:rPr lang="en-US" altLang="en-US"/>
              <a:t>But note that if requests are uniformly dense, largest density at other end of disk and those wait the longest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D1D6077-3AAC-0AD6-2B99-10293C238C14}"/>
              </a:ext>
            </a:extLst>
          </p:cNvPr>
          <p:cNvSpPr>
            <a:spLocks noGrp="1" noChangeArrowheads="1"/>
          </p:cNvSpPr>
          <p:nvPr>
            <p:ph type="title"/>
          </p:nvPr>
        </p:nvSpPr>
        <p:spPr>
          <a:xfrm>
            <a:off x="457200" y="195263"/>
            <a:ext cx="8229600" cy="576262"/>
          </a:xfrm>
        </p:spPr>
        <p:txBody>
          <a:bodyPr/>
          <a:lstStyle/>
          <a:p>
            <a:pPr eaLnBrk="1" hangingPunct="1"/>
            <a:r>
              <a:rPr lang="en-US" altLang="en-US"/>
              <a:t>SCAN (Cont.)</a:t>
            </a:r>
          </a:p>
        </p:txBody>
      </p:sp>
      <p:pic>
        <p:nvPicPr>
          <p:cNvPr id="44035" name="Picture 6">
            <a:extLst>
              <a:ext uri="{FF2B5EF4-FFF2-40B4-BE49-F238E27FC236}">
                <a16:creationId xmlns:a16="http://schemas.microsoft.com/office/drawing/2014/main" id="{DA19C967-F424-4A69-B157-E3709320D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1236663"/>
            <a:ext cx="59817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5E416C2-0A95-E0F1-6CE8-CD984AB2453B}"/>
              </a:ext>
            </a:extLst>
          </p:cNvPr>
          <p:cNvSpPr>
            <a:spLocks noGrp="1" noChangeArrowheads="1"/>
          </p:cNvSpPr>
          <p:nvPr>
            <p:ph type="title"/>
          </p:nvPr>
        </p:nvSpPr>
        <p:spPr>
          <a:xfrm>
            <a:off x="457200" y="155575"/>
            <a:ext cx="7869238" cy="576263"/>
          </a:xfrm>
        </p:spPr>
        <p:txBody>
          <a:bodyPr/>
          <a:lstStyle/>
          <a:p>
            <a:pPr eaLnBrk="1" hangingPunct="1"/>
            <a:r>
              <a:rPr lang="en-US" altLang="en-US"/>
              <a:t>Circular SCAN (C-SCAN)</a:t>
            </a:r>
          </a:p>
        </p:txBody>
      </p:sp>
      <p:sp>
        <p:nvSpPr>
          <p:cNvPr id="46083" name="Rectangle 3">
            <a:extLst>
              <a:ext uri="{FF2B5EF4-FFF2-40B4-BE49-F238E27FC236}">
                <a16:creationId xmlns:a16="http://schemas.microsoft.com/office/drawing/2014/main" id="{E9405B05-E664-F4C6-8254-ED52687576CF}"/>
              </a:ext>
            </a:extLst>
          </p:cNvPr>
          <p:cNvSpPr>
            <a:spLocks noGrp="1" noChangeArrowheads="1"/>
          </p:cNvSpPr>
          <p:nvPr>
            <p:ph type="body" idx="1"/>
          </p:nvPr>
        </p:nvSpPr>
        <p:spPr>
          <a:xfrm>
            <a:off x="889000" y="1138238"/>
            <a:ext cx="7040563" cy="4530725"/>
          </a:xfrm>
        </p:spPr>
        <p:txBody>
          <a:bodyPr/>
          <a:lstStyle/>
          <a:p>
            <a:r>
              <a:rPr lang="en-US" altLang="en-US"/>
              <a:t>Provides a more uniform wait time than SCAN</a:t>
            </a:r>
          </a:p>
          <a:p>
            <a:r>
              <a:rPr lang="en-US" altLang="en-US"/>
              <a:t>The head moves from one end of the disk to the other, servicing requests as it goes</a:t>
            </a:r>
          </a:p>
          <a:p>
            <a:pPr lvl="1"/>
            <a:r>
              <a:rPr lang="en-US" altLang="en-US"/>
              <a:t>When it reaches the other end, however, it immediately returns to the beginning of the disk, without servicing any requests on the return trip</a:t>
            </a:r>
          </a:p>
          <a:p>
            <a:r>
              <a:rPr lang="en-US" altLang="en-US"/>
              <a:t>Treats the cylinders as a circular list that wraps around from the last cylinder to the first one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77DFDFD-290D-E7BF-0F2F-FBEE2DCD3D95}"/>
              </a:ext>
            </a:extLst>
          </p:cNvPr>
          <p:cNvSpPr>
            <a:spLocks noGrp="1" noChangeArrowheads="1"/>
          </p:cNvSpPr>
          <p:nvPr>
            <p:ph type="title"/>
          </p:nvPr>
        </p:nvSpPr>
        <p:spPr>
          <a:xfrm>
            <a:off x="457200" y="182563"/>
            <a:ext cx="8229600" cy="576262"/>
          </a:xfrm>
        </p:spPr>
        <p:txBody>
          <a:bodyPr/>
          <a:lstStyle/>
          <a:p>
            <a:pPr eaLnBrk="1" hangingPunct="1"/>
            <a:r>
              <a:rPr lang="en-US" altLang="en-US"/>
              <a:t>Circular SCAN (C-SCAN) (Cont.)</a:t>
            </a:r>
          </a:p>
        </p:txBody>
      </p:sp>
      <p:pic>
        <p:nvPicPr>
          <p:cNvPr id="48131" name="Picture 4">
            <a:extLst>
              <a:ext uri="{FF2B5EF4-FFF2-40B4-BE49-F238E27FC236}">
                <a16:creationId xmlns:a16="http://schemas.microsoft.com/office/drawing/2014/main" id="{6766D723-C80D-52AA-58AE-50522A91B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638300"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59FEBB8-8E5F-17C5-C6E1-FCC2267098DA}"/>
              </a:ext>
            </a:extLst>
          </p:cNvPr>
          <p:cNvSpPr>
            <a:spLocks noGrp="1" noChangeArrowheads="1"/>
          </p:cNvSpPr>
          <p:nvPr>
            <p:ph type="title"/>
          </p:nvPr>
        </p:nvSpPr>
        <p:spPr>
          <a:xfrm>
            <a:off x="457200" y="195263"/>
            <a:ext cx="8229600" cy="576262"/>
          </a:xfrm>
        </p:spPr>
        <p:txBody>
          <a:bodyPr/>
          <a:lstStyle/>
          <a:p>
            <a:pPr eaLnBrk="1" hangingPunct="1"/>
            <a:r>
              <a:rPr lang="en-US" altLang="en-US"/>
              <a:t>C-LOOK</a:t>
            </a:r>
          </a:p>
        </p:txBody>
      </p:sp>
      <p:sp>
        <p:nvSpPr>
          <p:cNvPr id="50179" name="Rectangle 3">
            <a:extLst>
              <a:ext uri="{FF2B5EF4-FFF2-40B4-BE49-F238E27FC236}">
                <a16:creationId xmlns:a16="http://schemas.microsoft.com/office/drawing/2014/main" id="{0834CE66-1B17-DAD4-5D6E-03EF43A7104D}"/>
              </a:ext>
            </a:extLst>
          </p:cNvPr>
          <p:cNvSpPr>
            <a:spLocks noGrp="1" noChangeArrowheads="1"/>
          </p:cNvSpPr>
          <p:nvPr>
            <p:ph type="body" idx="1"/>
          </p:nvPr>
        </p:nvSpPr>
        <p:spPr>
          <a:xfrm>
            <a:off x="901700" y="1138238"/>
            <a:ext cx="7904163" cy="3257550"/>
          </a:xfrm>
        </p:spPr>
        <p:txBody>
          <a:bodyPr/>
          <a:lstStyle/>
          <a:p>
            <a:r>
              <a:rPr lang="en-US" altLang="en-US"/>
              <a:t>Both SCAN and C-SCAN move the disk arm across full width of the disk. </a:t>
            </a:r>
          </a:p>
          <a:p>
            <a:r>
              <a:rPr lang="en-US" altLang="en-US"/>
              <a:t>In practice, neither algorithm is often implemented this way. </a:t>
            </a:r>
          </a:p>
          <a:p>
            <a:r>
              <a:rPr lang="en-US" altLang="en-US"/>
              <a:t>More commonly, the arm goes only as far as the final request in each direction. </a:t>
            </a:r>
          </a:p>
          <a:p>
            <a:r>
              <a:rPr lang="en-US" altLang="en-US"/>
              <a:t>Then, it reverses direction immediately, without going all the way to the end of the disk. </a:t>
            </a:r>
          </a:p>
          <a:p>
            <a:r>
              <a:rPr lang="en-US" altLang="en-US"/>
              <a:t>Versions of SCAN and C-SCAN that follow this pattern are called </a:t>
            </a:r>
            <a:r>
              <a:rPr lang="en-US" altLang="en-US" b="1">
                <a:solidFill>
                  <a:srgbClr val="0070C0"/>
                </a:solidFill>
              </a:rPr>
              <a:t>LOOK</a:t>
            </a:r>
            <a:r>
              <a:rPr lang="en-US" altLang="en-US"/>
              <a:t> and </a:t>
            </a:r>
            <a:r>
              <a:rPr lang="en-US" altLang="en-US" b="1">
                <a:solidFill>
                  <a:srgbClr val="0070C0"/>
                </a:solidFill>
              </a:rPr>
              <a:t>C-LOOK scheduling</a:t>
            </a:r>
            <a:r>
              <a:rPr lang="en-US" altLang="en-US"/>
              <a:t>, because they look for a request before continuing to move in a given direction.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D89A4D4-3B38-22FE-46E8-FF9E3968709A}"/>
              </a:ext>
            </a:extLst>
          </p:cNvPr>
          <p:cNvSpPr>
            <a:spLocks noGrp="1" noChangeArrowheads="1"/>
          </p:cNvSpPr>
          <p:nvPr>
            <p:ph type="title"/>
          </p:nvPr>
        </p:nvSpPr>
        <p:spPr>
          <a:xfrm>
            <a:off x="798513" y="277813"/>
            <a:ext cx="7888287" cy="576262"/>
          </a:xfrm>
        </p:spPr>
        <p:txBody>
          <a:bodyPr/>
          <a:lstStyle/>
          <a:p>
            <a:pPr eaLnBrk="1" hangingPunct="1"/>
            <a:r>
              <a:rPr lang="en-US" altLang="en-US"/>
              <a:t>C-LOOK (Cont.)</a:t>
            </a:r>
          </a:p>
        </p:txBody>
      </p:sp>
      <p:pic>
        <p:nvPicPr>
          <p:cNvPr id="52227" name="Picture 4" descr="12">
            <a:extLst>
              <a:ext uri="{FF2B5EF4-FFF2-40B4-BE49-F238E27FC236}">
                <a16:creationId xmlns:a16="http://schemas.microsoft.com/office/drawing/2014/main" id="{DE886EB1-12F0-7E33-A84C-934882409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42D4915-1DD5-71A3-0FF0-A60FEB034A89}"/>
              </a:ext>
            </a:extLst>
          </p:cNvPr>
          <p:cNvSpPr>
            <a:spLocks noGrp="1" noChangeArrowheads="1"/>
          </p:cNvSpPr>
          <p:nvPr>
            <p:ph type="title"/>
          </p:nvPr>
        </p:nvSpPr>
        <p:spPr>
          <a:xfrm>
            <a:off x="1276350" y="150813"/>
            <a:ext cx="7712075" cy="576262"/>
          </a:xfrm>
        </p:spPr>
        <p:txBody>
          <a:bodyPr/>
          <a:lstStyle/>
          <a:p>
            <a:pPr eaLnBrk="1" hangingPunct="1"/>
            <a:r>
              <a:rPr lang="en-US" altLang="en-US" sz="3000"/>
              <a:t>Selecting a Disk-Scheduling Algorithm</a:t>
            </a:r>
          </a:p>
        </p:txBody>
      </p:sp>
      <p:sp>
        <p:nvSpPr>
          <p:cNvPr id="54275" name="Rectangle 3">
            <a:extLst>
              <a:ext uri="{FF2B5EF4-FFF2-40B4-BE49-F238E27FC236}">
                <a16:creationId xmlns:a16="http://schemas.microsoft.com/office/drawing/2014/main" id="{DB0ECEC9-3E90-3B4C-2B24-4601A7FFD36D}"/>
              </a:ext>
            </a:extLst>
          </p:cNvPr>
          <p:cNvSpPr>
            <a:spLocks noGrp="1" noChangeArrowheads="1"/>
          </p:cNvSpPr>
          <p:nvPr>
            <p:ph type="body" idx="1"/>
          </p:nvPr>
        </p:nvSpPr>
        <p:spPr>
          <a:xfrm>
            <a:off x="844550" y="928688"/>
            <a:ext cx="8032750" cy="5626100"/>
          </a:xfrm>
        </p:spPr>
        <p:txBody>
          <a:bodyPr/>
          <a:lstStyle/>
          <a:p>
            <a:r>
              <a:rPr lang="en-US" altLang="en-US"/>
              <a:t>SSTF is common and has a natural appeal</a:t>
            </a:r>
          </a:p>
          <a:p>
            <a:r>
              <a:rPr lang="en-US" altLang="en-US"/>
              <a:t>SCAN and C-SCAN perform better for systems that place a heavy load on the disk since SCAN and C-SCAN </a:t>
            </a:r>
            <a:r>
              <a:rPr lang="en-US" altLang="en-US">
                <a:sym typeface="Wingdings" panose="05000000000000000000" pitchFamily="2" charset="2"/>
              </a:rPr>
              <a:t></a:t>
            </a:r>
            <a:r>
              <a:rPr lang="en-US" altLang="en-US"/>
              <a:t> less starvation</a:t>
            </a:r>
          </a:p>
          <a:p>
            <a:r>
              <a:rPr lang="en-US" altLang="en-US"/>
              <a:t>Performance depends on the number and types of requests</a:t>
            </a:r>
          </a:p>
          <a:p>
            <a:r>
              <a:rPr lang="en-US" altLang="en-US"/>
              <a:t>Requests for disk service can be influenced by the file-allocation method</a:t>
            </a:r>
          </a:p>
          <a:p>
            <a:pPr lvl="1"/>
            <a:r>
              <a:rPr lang="en-US" altLang="en-US"/>
              <a:t>A program reading a contiguously allocated file will generate several requests that are close together on the disk, resulting in limited head movement. </a:t>
            </a:r>
          </a:p>
          <a:p>
            <a:pPr lvl="1"/>
            <a:r>
              <a:rPr lang="en-US" altLang="en-US"/>
              <a:t>A linked or indexed file, in contrast, may include blocks that are widely scattered on the disk, resulting in greater head movement.</a:t>
            </a:r>
          </a:p>
          <a:p>
            <a:r>
              <a:rPr lang="en-US" altLang="en-US"/>
              <a:t>Due to high complexities and various factors involved, disk-scheduling algorithm should be written as a separate module of OS</a:t>
            </a:r>
            <a:br>
              <a:rPr lang="en-US" altLang="en-US"/>
            </a:br>
            <a:r>
              <a:rPr lang="en-US" altLang="en-US"/>
              <a:t>	allows it to be replaced with a different algorithm if necessary.</a:t>
            </a:r>
          </a:p>
          <a:p>
            <a:r>
              <a:rPr lang="en-US" altLang="en-US"/>
              <a:t>Either SSTF or LOOK is a reasonable choice for the default algorithm</a:t>
            </a:r>
          </a:p>
          <a:p>
            <a:r>
              <a:rPr lang="en-US" altLang="en-US"/>
              <a:t>What about rotational latency? Difficult for OS to calculate.</a:t>
            </a:r>
          </a:p>
          <a:p>
            <a:r>
              <a:rPr lang="en-US" altLang="en-US"/>
              <a:t>I/O performance is not the only consideration; OS has its own priorities (e.g. paging). Therefore, cannot give the sole job of disk scheduling to disk hardware. </a:t>
            </a:r>
          </a:p>
          <a:p>
            <a:endParaRPr lang="en-US" altLang="en-US"/>
          </a:p>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883082AC-799E-A642-ED69-4440E9AA67E5}"/>
              </a:ext>
            </a:extLst>
          </p:cNvPr>
          <p:cNvSpPr>
            <a:spLocks noGrp="1" noChangeArrowheads="1"/>
          </p:cNvSpPr>
          <p:nvPr>
            <p:ph type="title"/>
          </p:nvPr>
        </p:nvSpPr>
        <p:spPr/>
        <p:txBody>
          <a:bodyPr/>
          <a:lstStyle/>
          <a:p>
            <a:r>
              <a:rPr lang="en-US" altLang="en-US"/>
              <a:t>RAID Structure</a:t>
            </a:r>
          </a:p>
        </p:txBody>
      </p:sp>
      <p:sp>
        <p:nvSpPr>
          <p:cNvPr id="56323" name="Content Placeholder 2">
            <a:extLst>
              <a:ext uri="{FF2B5EF4-FFF2-40B4-BE49-F238E27FC236}">
                <a16:creationId xmlns:a16="http://schemas.microsoft.com/office/drawing/2014/main" id="{FAEE8D6D-7919-356C-D503-39C1BE126F6F}"/>
              </a:ext>
            </a:extLst>
          </p:cNvPr>
          <p:cNvSpPr>
            <a:spLocks noGrp="1" noChangeArrowheads="1"/>
          </p:cNvSpPr>
          <p:nvPr>
            <p:ph idx="1"/>
          </p:nvPr>
        </p:nvSpPr>
        <p:spPr/>
        <p:txBody>
          <a:bodyPr/>
          <a:lstStyle/>
          <a:p>
            <a:r>
              <a:rPr lang="en-US" altLang="en-US"/>
              <a:t>Disk drives have continued to get smaller and cheaper, so it is now economically feasible to attach many disks to a computer system. </a:t>
            </a:r>
          </a:p>
          <a:p>
            <a:r>
              <a:rPr lang="en-US" altLang="en-US"/>
              <a:t>Having a large number of disks in a system presents opportunities for improving the rate at which data can be read or written, if the disks are operated in parallel. </a:t>
            </a:r>
          </a:p>
          <a:p>
            <a:r>
              <a:rPr lang="en-US" altLang="en-US"/>
              <a:t>Furthermore, this setup offers the potential for improving the reliability of data storage, because </a:t>
            </a:r>
            <a:r>
              <a:rPr lang="en-US" altLang="en-US" b="1">
                <a:solidFill>
                  <a:srgbClr val="0070C0"/>
                </a:solidFill>
              </a:rPr>
              <a:t>redundant</a:t>
            </a:r>
            <a:r>
              <a:rPr lang="en-US" altLang="en-US"/>
              <a:t> information can be stored on multiple disks. </a:t>
            </a:r>
          </a:p>
          <a:p>
            <a:r>
              <a:rPr lang="en-US" altLang="en-US"/>
              <a:t>Thus, failure of one disk does not lead to loss of data. </a:t>
            </a:r>
          </a:p>
          <a:p>
            <a:r>
              <a:rPr lang="en-US" altLang="en-US"/>
              <a:t>A variety of disk-organization techniques, collectively called </a:t>
            </a:r>
            <a:r>
              <a:rPr lang="en-US" altLang="en-US" b="1">
                <a:solidFill>
                  <a:srgbClr val="0070C0"/>
                </a:solidFill>
              </a:rPr>
              <a:t>redundant arrays of independent disks</a:t>
            </a:r>
            <a:r>
              <a:rPr lang="en-US" altLang="en-US"/>
              <a:t> (RAID), are commonly used to address the </a:t>
            </a:r>
            <a:r>
              <a:rPr lang="en-US" altLang="en-US" b="1">
                <a:solidFill>
                  <a:srgbClr val="0070C0"/>
                </a:solidFill>
              </a:rPr>
              <a:t>performance</a:t>
            </a:r>
            <a:r>
              <a:rPr lang="en-US" altLang="en-US"/>
              <a:t> and </a:t>
            </a:r>
            <a:r>
              <a:rPr lang="en-US" altLang="en-US" b="1">
                <a:solidFill>
                  <a:srgbClr val="0070C0"/>
                </a:solidFill>
              </a:rPr>
              <a:t>reliability</a:t>
            </a:r>
            <a:r>
              <a:rPr lang="en-US" altLang="en-US"/>
              <a:t> issues. </a:t>
            </a:r>
          </a:p>
          <a:p>
            <a:r>
              <a:rPr lang="en-US" altLang="en-US"/>
              <a:t>In the past, RAIDs composed of small, cheap disks were viewed as a cost-effective alternative to large, expensive disks. </a:t>
            </a:r>
          </a:p>
          <a:p>
            <a:r>
              <a:rPr lang="en-US" altLang="en-US"/>
              <a:t>Today, RAIDs are used for their higher reliability and higher data-transfer rate, rather than for economic reasons.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ADE53D2-5AB4-CBBC-E109-2F1AB5C38333}"/>
              </a:ext>
            </a:extLst>
          </p:cNvPr>
          <p:cNvSpPr>
            <a:spLocks noGrp="1" noChangeArrowheads="1"/>
          </p:cNvSpPr>
          <p:nvPr>
            <p:ph type="title"/>
          </p:nvPr>
        </p:nvSpPr>
        <p:spPr/>
        <p:txBody>
          <a:bodyPr/>
          <a:lstStyle/>
          <a:p>
            <a:endParaRPr lang="en-MY" altLang="en-US" dirty="0"/>
          </a:p>
        </p:txBody>
      </p:sp>
      <p:pic>
        <p:nvPicPr>
          <p:cNvPr id="12291" name="Content Placeholder 4">
            <a:extLst>
              <a:ext uri="{FF2B5EF4-FFF2-40B4-BE49-F238E27FC236}">
                <a16:creationId xmlns:a16="http://schemas.microsoft.com/office/drawing/2014/main" id="{637FE67B-8D7E-F08C-F5B0-7064C8FCFA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3412" y="1621135"/>
            <a:ext cx="8053388" cy="4530725"/>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78815530-F2FB-CFF8-ACBD-2A2DCD0045BD}"/>
              </a:ext>
            </a:extLst>
          </p:cNvPr>
          <p:cNvSpPr>
            <a:spLocks noGrp="1" noChangeArrowheads="1"/>
          </p:cNvSpPr>
          <p:nvPr>
            <p:ph type="title"/>
          </p:nvPr>
        </p:nvSpPr>
        <p:spPr>
          <a:xfrm>
            <a:off x="457200" y="277813"/>
            <a:ext cx="8229600" cy="706437"/>
          </a:xfrm>
        </p:spPr>
        <p:txBody>
          <a:bodyPr/>
          <a:lstStyle/>
          <a:p>
            <a:r>
              <a:rPr lang="en-US" altLang="en-US" sz="2800"/>
              <a:t>RAID: Improvement of Reliability via Redundancy</a:t>
            </a:r>
          </a:p>
        </p:txBody>
      </p:sp>
      <p:sp>
        <p:nvSpPr>
          <p:cNvPr id="57347" name="Content Placeholder 2">
            <a:extLst>
              <a:ext uri="{FF2B5EF4-FFF2-40B4-BE49-F238E27FC236}">
                <a16:creationId xmlns:a16="http://schemas.microsoft.com/office/drawing/2014/main" id="{DCF1FE12-65AC-96A0-7B9E-9B86BB701928}"/>
              </a:ext>
            </a:extLst>
          </p:cNvPr>
          <p:cNvSpPr>
            <a:spLocks noGrp="1" noChangeArrowheads="1"/>
          </p:cNvSpPr>
          <p:nvPr>
            <p:ph idx="1"/>
          </p:nvPr>
        </p:nvSpPr>
        <p:spPr/>
        <p:txBody>
          <a:bodyPr/>
          <a:lstStyle/>
          <a:p>
            <a:r>
              <a:rPr lang="en-US" altLang="en-US"/>
              <a:t>The chance that some disk out of a set of N disks will fail is much higher than the chance that a specific single disk will fail. </a:t>
            </a:r>
          </a:p>
          <a:p>
            <a:r>
              <a:rPr lang="en-US" altLang="en-US"/>
              <a:t>Suppose that the </a:t>
            </a:r>
            <a:r>
              <a:rPr lang="en-US" altLang="en-US" b="1">
                <a:solidFill>
                  <a:srgbClr val="0070C0"/>
                </a:solidFill>
              </a:rPr>
              <a:t>mean time to failure</a:t>
            </a:r>
            <a:r>
              <a:rPr lang="en-US" altLang="en-US"/>
              <a:t> of a single disk is 100,000 hours. </a:t>
            </a:r>
          </a:p>
          <a:p>
            <a:pPr lvl="1"/>
            <a:r>
              <a:rPr lang="en-US" altLang="en-US"/>
              <a:t>Then the mean time to failure of some disk in an array of 100 disks will be 100,000/100 = 1,000 hours, or 41.66 days</a:t>
            </a:r>
          </a:p>
          <a:p>
            <a:pPr lvl="1"/>
            <a:r>
              <a:rPr lang="en-US" altLang="en-US"/>
              <a:t>This is not long at all! </a:t>
            </a:r>
          </a:p>
          <a:p>
            <a:pPr lvl="1"/>
            <a:r>
              <a:rPr lang="en-US" altLang="en-US"/>
              <a:t>If we store only one copy of the data, then each disk failure will result in loss of a significant amount of data—and such a high rate of data loss is unacceptable. </a:t>
            </a:r>
          </a:p>
          <a:p>
            <a:r>
              <a:rPr lang="en-US" altLang="en-US"/>
              <a:t>The solution to the problem of reliability is to introduce </a:t>
            </a:r>
            <a:r>
              <a:rPr lang="en-US" altLang="en-US" b="1">
                <a:solidFill>
                  <a:srgbClr val="0070C0"/>
                </a:solidFill>
              </a:rPr>
              <a:t>redundancy</a:t>
            </a:r>
          </a:p>
          <a:p>
            <a:pPr lvl="1"/>
            <a:r>
              <a:rPr lang="en-US" altLang="en-US"/>
              <a:t>we store extra information that is not normally needed but that can be used in the event of failure of a disk to rebuild lost information. </a:t>
            </a:r>
          </a:p>
          <a:p>
            <a:pPr lvl="1"/>
            <a:r>
              <a:rPr lang="en-US" altLang="en-US"/>
              <a:t>Thus, even if a disk fails, data are not lost.</a:t>
            </a:r>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66932C3-A7F2-6410-FA13-1D8FD4DBB405}"/>
              </a:ext>
            </a:extLst>
          </p:cNvPr>
          <p:cNvSpPr>
            <a:spLocks noGrp="1" noChangeArrowheads="1"/>
          </p:cNvSpPr>
          <p:nvPr>
            <p:ph type="title"/>
          </p:nvPr>
        </p:nvSpPr>
        <p:spPr>
          <a:xfrm>
            <a:off x="457200" y="277813"/>
            <a:ext cx="8229600" cy="706437"/>
          </a:xfrm>
        </p:spPr>
        <p:txBody>
          <a:bodyPr/>
          <a:lstStyle/>
          <a:p>
            <a:r>
              <a:rPr lang="en-US" altLang="en-US" sz="2800"/>
              <a:t>RAID: Improvement of Reliability via Redundancy</a:t>
            </a:r>
          </a:p>
        </p:txBody>
      </p:sp>
      <p:sp>
        <p:nvSpPr>
          <p:cNvPr id="3" name="Content Placeholder 2">
            <a:extLst>
              <a:ext uri="{FF2B5EF4-FFF2-40B4-BE49-F238E27FC236}">
                <a16:creationId xmlns:a16="http://schemas.microsoft.com/office/drawing/2014/main" id="{0F5B895B-7098-88F3-40B1-22E318C6E725}"/>
              </a:ext>
            </a:extLst>
          </p:cNvPr>
          <p:cNvSpPr>
            <a:spLocks noGrp="1"/>
          </p:cNvSpPr>
          <p:nvPr>
            <p:ph idx="1"/>
          </p:nvPr>
        </p:nvSpPr>
        <p:spPr/>
        <p:txBody>
          <a:bodyPr/>
          <a:lstStyle/>
          <a:p>
            <a:pPr>
              <a:defRPr/>
            </a:pPr>
            <a:r>
              <a:rPr lang="en-US" dirty="0"/>
              <a:t>The simplest (but most expensive) approach to introducing redundancy is to duplicate every disk. This technique is called </a:t>
            </a:r>
            <a:r>
              <a:rPr lang="en-US" b="1" dirty="0">
                <a:solidFill>
                  <a:srgbClr val="0070C0"/>
                </a:solidFill>
              </a:rPr>
              <a:t>mirroring</a:t>
            </a:r>
            <a:r>
              <a:rPr lang="en-US" dirty="0"/>
              <a:t>. </a:t>
            </a:r>
          </a:p>
          <a:p>
            <a:pPr lvl="1">
              <a:defRPr/>
            </a:pPr>
            <a:r>
              <a:rPr lang="en-US" dirty="0"/>
              <a:t>With mirroring, a logical disk consists of two physical disks, and every write is carried out on both disks. </a:t>
            </a:r>
          </a:p>
          <a:p>
            <a:pPr lvl="1">
              <a:defRPr/>
            </a:pPr>
            <a:r>
              <a:rPr lang="en-US" dirty="0"/>
              <a:t>If one of the disks fails, data can be read from the other. </a:t>
            </a:r>
          </a:p>
          <a:p>
            <a:pPr lvl="1">
              <a:defRPr/>
            </a:pPr>
            <a:r>
              <a:rPr lang="en-US" dirty="0"/>
              <a:t>Data lost only if second disk fails before first failed disk is replaced.</a:t>
            </a:r>
          </a:p>
          <a:p>
            <a:pPr>
              <a:defRPr/>
            </a:pPr>
            <a:r>
              <a:rPr lang="en-US" dirty="0"/>
              <a:t>The mean time to failure of a mirrored volume—where failure is the loss of data—depends on two factors. </a:t>
            </a:r>
          </a:p>
          <a:p>
            <a:pPr marL="800100" lvl="1" indent="-342900">
              <a:buFont typeface="+mj-lt"/>
              <a:buAutoNum type="arabicPeriod"/>
              <a:defRPr/>
            </a:pPr>
            <a:r>
              <a:rPr lang="en-US" dirty="0"/>
              <a:t>The mean time to failure of the individual disks. </a:t>
            </a:r>
          </a:p>
          <a:p>
            <a:pPr marL="800100" lvl="1" indent="-342900">
              <a:buFont typeface="+mj-lt"/>
              <a:buAutoNum type="arabicPeriod"/>
              <a:defRPr/>
            </a:pPr>
            <a:r>
              <a:rPr lang="en-US" dirty="0"/>
              <a:t>The mean time to repair, which is the time it takes (on average) to replace a failed disk and to restore the data on 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6D284F4A-6E25-5618-0CC3-4C60F85F227D}"/>
              </a:ext>
            </a:extLst>
          </p:cNvPr>
          <p:cNvSpPr>
            <a:spLocks noGrp="1" noChangeArrowheads="1"/>
          </p:cNvSpPr>
          <p:nvPr>
            <p:ph type="title"/>
          </p:nvPr>
        </p:nvSpPr>
        <p:spPr>
          <a:xfrm>
            <a:off x="457200" y="277813"/>
            <a:ext cx="8229600" cy="665162"/>
          </a:xfrm>
        </p:spPr>
        <p:txBody>
          <a:bodyPr/>
          <a:lstStyle/>
          <a:p>
            <a:r>
              <a:rPr lang="it-IT" altLang="en-US" sz="2800"/>
              <a:t>RAID: Improvement in Performance via Parallelism</a:t>
            </a:r>
            <a:endParaRPr lang="en-US" altLang="en-US" sz="2800"/>
          </a:p>
        </p:txBody>
      </p:sp>
      <p:sp>
        <p:nvSpPr>
          <p:cNvPr id="59395" name="Content Placeholder 2">
            <a:extLst>
              <a:ext uri="{FF2B5EF4-FFF2-40B4-BE49-F238E27FC236}">
                <a16:creationId xmlns:a16="http://schemas.microsoft.com/office/drawing/2014/main" id="{F3846C9F-6D29-4363-931F-08A4576F6589}"/>
              </a:ext>
            </a:extLst>
          </p:cNvPr>
          <p:cNvSpPr>
            <a:spLocks noGrp="1" noChangeArrowheads="1"/>
          </p:cNvSpPr>
          <p:nvPr>
            <p:ph idx="1"/>
          </p:nvPr>
        </p:nvSpPr>
        <p:spPr/>
        <p:txBody>
          <a:bodyPr/>
          <a:lstStyle/>
          <a:p>
            <a:r>
              <a:rPr lang="en-US" altLang="en-US"/>
              <a:t>With disk </a:t>
            </a:r>
            <a:r>
              <a:rPr lang="en-US" altLang="en-US" i="1"/>
              <a:t>mirroring</a:t>
            </a:r>
            <a:r>
              <a:rPr lang="en-US" altLang="en-US"/>
              <a:t>:</a:t>
            </a:r>
          </a:p>
          <a:p>
            <a:pPr lvl="1"/>
            <a:r>
              <a:rPr lang="en-US" altLang="en-US"/>
              <a:t>rate at which read requests handled is doubled, since read requests can be sent to either disk. </a:t>
            </a:r>
          </a:p>
          <a:p>
            <a:pPr lvl="1"/>
            <a:r>
              <a:rPr lang="en-US" altLang="en-US"/>
              <a:t>transfer rate of each read is the same as in a single-disk system, but the number of reads per unit time has doubled.</a:t>
            </a:r>
          </a:p>
          <a:p>
            <a:r>
              <a:rPr lang="en-US" altLang="en-US"/>
              <a:t>With multiple N disks </a:t>
            </a:r>
            <a:r>
              <a:rPr lang="en-US" altLang="en-US" i="1"/>
              <a:t>striping</a:t>
            </a:r>
            <a:r>
              <a:rPr lang="en-US" altLang="en-US"/>
              <a:t>:</a:t>
            </a:r>
          </a:p>
          <a:p>
            <a:pPr lvl="1"/>
            <a:r>
              <a:rPr lang="en-US" altLang="en-US"/>
              <a:t>can improve transfer rate by striping data across the disks. </a:t>
            </a:r>
          </a:p>
          <a:p>
            <a:pPr lvl="1"/>
            <a:r>
              <a:rPr lang="en-US" altLang="en-US"/>
              <a:t>data striping consists of splitting the bits of each byte across multiple disks; such striping is called </a:t>
            </a:r>
            <a:r>
              <a:rPr lang="en-US" altLang="en-US" b="1">
                <a:solidFill>
                  <a:srgbClr val="0070C0"/>
                </a:solidFill>
              </a:rPr>
              <a:t>bit-level striping</a:t>
            </a:r>
            <a:r>
              <a:rPr lang="en-US" altLang="en-US"/>
              <a:t>.</a:t>
            </a:r>
          </a:p>
          <a:p>
            <a:pPr lvl="1"/>
            <a:r>
              <a:rPr lang="en-US" altLang="en-US"/>
              <a:t>Every disk participates in every access (read or write)</a:t>
            </a:r>
          </a:p>
          <a:p>
            <a:pPr lvl="1"/>
            <a:r>
              <a:rPr lang="en-US" altLang="en-US"/>
              <a:t>The number of accesses that can be processed per second is about the same as on a single disk, but each access can read N times as many data in the same time as on a single disk.</a:t>
            </a:r>
          </a:p>
          <a:p>
            <a:pPr lvl="1"/>
            <a:r>
              <a:rPr lang="en-US" altLang="en-US"/>
              <a:t>Striping need not occur at the bit level. In </a:t>
            </a:r>
            <a:r>
              <a:rPr lang="en-US" altLang="en-US" b="1">
                <a:solidFill>
                  <a:srgbClr val="0070C0"/>
                </a:solidFill>
              </a:rPr>
              <a:t>block-level striping</a:t>
            </a:r>
            <a:r>
              <a:rPr lang="en-US" altLang="en-US"/>
              <a:t>, blocks of a file are striped across multiple disks.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81D74335-3FB3-AEF9-2169-0EB1C4986247}"/>
              </a:ext>
            </a:extLst>
          </p:cNvPr>
          <p:cNvSpPr>
            <a:spLocks noGrp="1" noChangeArrowheads="1"/>
          </p:cNvSpPr>
          <p:nvPr>
            <p:ph type="title"/>
          </p:nvPr>
        </p:nvSpPr>
        <p:spPr/>
        <p:txBody>
          <a:bodyPr/>
          <a:lstStyle/>
          <a:p>
            <a:r>
              <a:rPr lang="en-US" altLang="en-US"/>
              <a:t>RAID Levels</a:t>
            </a:r>
          </a:p>
        </p:txBody>
      </p:sp>
      <p:sp>
        <p:nvSpPr>
          <p:cNvPr id="60419" name="Content Placeholder 2">
            <a:extLst>
              <a:ext uri="{FF2B5EF4-FFF2-40B4-BE49-F238E27FC236}">
                <a16:creationId xmlns:a16="http://schemas.microsoft.com/office/drawing/2014/main" id="{60C437C7-1CAA-4883-8456-FE0D75301361}"/>
              </a:ext>
            </a:extLst>
          </p:cNvPr>
          <p:cNvSpPr>
            <a:spLocks noGrp="1" noChangeArrowheads="1"/>
          </p:cNvSpPr>
          <p:nvPr>
            <p:ph idx="1"/>
          </p:nvPr>
        </p:nvSpPr>
        <p:spPr>
          <a:xfrm>
            <a:off x="806450" y="1233488"/>
            <a:ext cx="8229600" cy="5624512"/>
          </a:xfrm>
        </p:spPr>
        <p:txBody>
          <a:bodyPr/>
          <a:lstStyle/>
          <a:p>
            <a:r>
              <a:rPr lang="en-US" altLang="en-US" sz="2000"/>
              <a:t>Mirroring provides high reliability, but it is expensive. </a:t>
            </a:r>
          </a:p>
          <a:p>
            <a:r>
              <a:rPr lang="en-US" altLang="en-US" sz="2000"/>
              <a:t>Striping provides high data-transfer rates, but it does not improve reliability.</a:t>
            </a:r>
          </a:p>
          <a:p>
            <a:r>
              <a:rPr lang="en-US" altLang="en-US" sz="2000"/>
              <a:t>Numerous schemes to provide redundancy at lower cost by using disk striping combined with “parity” have been proposed. </a:t>
            </a:r>
          </a:p>
          <a:p>
            <a:r>
              <a:rPr lang="en-US" altLang="en-US" sz="2000"/>
              <a:t>These schemes have different cost–performance trade-offs and are classified according to levels called </a:t>
            </a:r>
            <a:r>
              <a:rPr lang="en-US" altLang="en-US" sz="2000" b="1">
                <a:solidFill>
                  <a:srgbClr val="0070C0"/>
                </a:solidFill>
              </a:rPr>
              <a:t>RAID levels</a:t>
            </a:r>
            <a:r>
              <a:rPr lang="en-US" altLang="en-US" sz="2000"/>
              <a:t>.</a:t>
            </a:r>
          </a:p>
          <a:p>
            <a:r>
              <a:rPr lang="en-US" altLang="en-US" sz="2000"/>
              <a:t>Most common RAID levels are:</a:t>
            </a:r>
          </a:p>
          <a:p>
            <a:pPr lvl="1"/>
            <a:r>
              <a:rPr lang="en-US" altLang="en-US" sz="2000"/>
              <a:t>RAID 0: “disk striping”</a:t>
            </a:r>
          </a:p>
          <a:p>
            <a:pPr lvl="1"/>
            <a:r>
              <a:rPr lang="en-US" altLang="en-US" sz="2000"/>
              <a:t>RAID 1: “disk mirroring”</a:t>
            </a:r>
          </a:p>
          <a:p>
            <a:pPr lvl="1"/>
            <a:r>
              <a:rPr lang="en-US" altLang="en-US" sz="2000"/>
              <a:t>RAID 5</a:t>
            </a:r>
          </a:p>
          <a:p>
            <a:pPr lvl="1"/>
            <a:r>
              <a:rPr lang="en-US" altLang="en-US" sz="2000"/>
              <a:t>RAID 10</a:t>
            </a:r>
          </a:p>
          <a:p>
            <a:pPr lvl="1"/>
            <a:endParaRPr lang="en-US" altLang="en-US"/>
          </a:p>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6242E9C-C51A-40AF-E985-96BB9BA5827D}"/>
              </a:ext>
            </a:extLst>
          </p:cNvPr>
          <p:cNvSpPr>
            <a:spLocks noGrp="1" noChangeArrowheads="1"/>
          </p:cNvSpPr>
          <p:nvPr>
            <p:ph type="title"/>
          </p:nvPr>
        </p:nvSpPr>
        <p:spPr/>
        <p:txBody>
          <a:bodyPr/>
          <a:lstStyle/>
          <a:p>
            <a:r>
              <a:rPr lang="en-US" altLang="en-US"/>
              <a:t>RAID Level 0: “striping”</a:t>
            </a:r>
          </a:p>
        </p:txBody>
      </p:sp>
      <p:sp>
        <p:nvSpPr>
          <p:cNvPr id="61443" name="Content Placeholder 2">
            <a:extLst>
              <a:ext uri="{FF2B5EF4-FFF2-40B4-BE49-F238E27FC236}">
                <a16:creationId xmlns:a16="http://schemas.microsoft.com/office/drawing/2014/main" id="{1B208203-6ACA-187C-F85F-486D3DF76778}"/>
              </a:ext>
            </a:extLst>
          </p:cNvPr>
          <p:cNvSpPr>
            <a:spLocks noGrp="1" noChangeArrowheads="1"/>
          </p:cNvSpPr>
          <p:nvPr>
            <p:ph idx="1"/>
          </p:nvPr>
        </p:nvSpPr>
        <p:spPr>
          <a:xfrm>
            <a:off x="806450" y="1233488"/>
            <a:ext cx="8229600" cy="1382712"/>
          </a:xfrm>
        </p:spPr>
        <p:txBody>
          <a:bodyPr/>
          <a:lstStyle/>
          <a:p>
            <a:r>
              <a:rPr lang="en-US" altLang="en-US"/>
              <a:t>Minimum 2 disks. </a:t>
            </a:r>
          </a:p>
          <a:p>
            <a:r>
              <a:rPr lang="en-US" altLang="en-US"/>
              <a:t>Excellent performance ( as blocks are striped ). </a:t>
            </a:r>
          </a:p>
          <a:p>
            <a:r>
              <a:rPr lang="en-US" altLang="en-US"/>
              <a:t>No redundancy ( no mirror, no parity ). </a:t>
            </a:r>
          </a:p>
          <a:p>
            <a:r>
              <a:rPr lang="en-US" altLang="en-US"/>
              <a:t>Don’t use this for any critical system.</a:t>
            </a:r>
          </a:p>
        </p:txBody>
      </p:sp>
      <p:pic>
        <p:nvPicPr>
          <p:cNvPr id="61444" name="Picture 4" descr="http://static.thegeekstuff.com/wp-content/uploads/2010/07/raid-0.png">
            <a:extLst>
              <a:ext uri="{FF2B5EF4-FFF2-40B4-BE49-F238E27FC236}">
                <a16:creationId xmlns:a16="http://schemas.microsoft.com/office/drawing/2014/main" id="{17282F7F-9C45-7319-7AA5-4565542BC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638" y="2941638"/>
            <a:ext cx="50482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F9BCE73-5A3B-917A-7305-CBD267C40A23}"/>
              </a:ext>
            </a:extLst>
          </p:cNvPr>
          <p:cNvSpPr>
            <a:spLocks noGrp="1" noChangeArrowheads="1"/>
          </p:cNvSpPr>
          <p:nvPr>
            <p:ph type="title"/>
          </p:nvPr>
        </p:nvSpPr>
        <p:spPr/>
        <p:txBody>
          <a:bodyPr/>
          <a:lstStyle/>
          <a:p>
            <a:r>
              <a:rPr lang="en-US" altLang="en-US"/>
              <a:t>RAID Level 1: “mirroring”</a:t>
            </a:r>
          </a:p>
        </p:txBody>
      </p:sp>
      <p:sp>
        <p:nvSpPr>
          <p:cNvPr id="62467" name="Content Placeholder 2">
            <a:extLst>
              <a:ext uri="{FF2B5EF4-FFF2-40B4-BE49-F238E27FC236}">
                <a16:creationId xmlns:a16="http://schemas.microsoft.com/office/drawing/2014/main" id="{3D9ACBD2-387F-7329-474D-36700D159067}"/>
              </a:ext>
            </a:extLst>
          </p:cNvPr>
          <p:cNvSpPr>
            <a:spLocks noGrp="1" noChangeArrowheads="1"/>
          </p:cNvSpPr>
          <p:nvPr>
            <p:ph idx="1"/>
          </p:nvPr>
        </p:nvSpPr>
        <p:spPr>
          <a:xfrm>
            <a:off x="806450" y="1233488"/>
            <a:ext cx="8229600" cy="1355725"/>
          </a:xfrm>
        </p:spPr>
        <p:txBody>
          <a:bodyPr/>
          <a:lstStyle/>
          <a:p>
            <a:r>
              <a:rPr lang="en-US" altLang="en-US"/>
              <a:t>Minimum 2 disks. </a:t>
            </a:r>
          </a:p>
          <a:p>
            <a:r>
              <a:rPr lang="en-US" altLang="en-US"/>
              <a:t>Good performance ( no striping. no parity ). </a:t>
            </a:r>
          </a:p>
          <a:p>
            <a:r>
              <a:rPr lang="en-US" altLang="en-US"/>
              <a:t>Excellent redundancy ( as blocks are mirrored ).</a:t>
            </a:r>
          </a:p>
        </p:txBody>
      </p:sp>
      <p:pic>
        <p:nvPicPr>
          <p:cNvPr id="62468" name="Picture 2" descr="http://static.thegeekstuff.com/wp-content/uploads/2010/07/raid-1.png">
            <a:extLst>
              <a:ext uri="{FF2B5EF4-FFF2-40B4-BE49-F238E27FC236}">
                <a16:creationId xmlns:a16="http://schemas.microsoft.com/office/drawing/2014/main" id="{5E7A5C0B-9AE9-98F6-09CB-B346103B4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2506663"/>
            <a:ext cx="52863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61B145D2-C2AD-A257-C71F-23B7A12D8359}"/>
              </a:ext>
            </a:extLst>
          </p:cNvPr>
          <p:cNvSpPr>
            <a:spLocks noGrp="1" noChangeArrowheads="1"/>
          </p:cNvSpPr>
          <p:nvPr>
            <p:ph type="title"/>
          </p:nvPr>
        </p:nvSpPr>
        <p:spPr/>
        <p:txBody>
          <a:bodyPr/>
          <a:lstStyle/>
          <a:p>
            <a:r>
              <a:rPr lang="en-US" altLang="en-US"/>
              <a:t>RAID Level 5</a:t>
            </a:r>
          </a:p>
        </p:txBody>
      </p:sp>
      <p:sp>
        <p:nvSpPr>
          <p:cNvPr id="63491" name="Content Placeholder 2">
            <a:extLst>
              <a:ext uri="{FF2B5EF4-FFF2-40B4-BE49-F238E27FC236}">
                <a16:creationId xmlns:a16="http://schemas.microsoft.com/office/drawing/2014/main" id="{265DC462-29A6-2900-8B8B-96079ACAB43F}"/>
              </a:ext>
            </a:extLst>
          </p:cNvPr>
          <p:cNvSpPr>
            <a:spLocks noGrp="1" noChangeArrowheads="1"/>
          </p:cNvSpPr>
          <p:nvPr>
            <p:ph idx="1"/>
          </p:nvPr>
        </p:nvSpPr>
        <p:spPr>
          <a:xfrm>
            <a:off x="806450" y="1233488"/>
            <a:ext cx="8229600" cy="1987550"/>
          </a:xfrm>
        </p:spPr>
        <p:txBody>
          <a:bodyPr/>
          <a:lstStyle/>
          <a:p>
            <a:r>
              <a:rPr lang="en-US" altLang="en-US"/>
              <a:t>Minimum 3 disks. </a:t>
            </a:r>
          </a:p>
          <a:p>
            <a:r>
              <a:rPr lang="en-US" altLang="en-US"/>
              <a:t>Good performance ( as blocks are striped ). </a:t>
            </a:r>
          </a:p>
          <a:p>
            <a:r>
              <a:rPr lang="en-US" altLang="en-US"/>
              <a:t>Good redundancy ( distributed parity ). </a:t>
            </a:r>
          </a:p>
          <a:p>
            <a:r>
              <a:rPr lang="en-US" altLang="en-US"/>
              <a:t>Best cost effective option providing both performance and redundancy. </a:t>
            </a:r>
          </a:p>
          <a:p>
            <a:r>
              <a:rPr lang="en-US" altLang="en-US"/>
              <a:t>Use this for data that is heavily read oriented. Write operations will be slow.</a:t>
            </a:r>
          </a:p>
        </p:txBody>
      </p:sp>
      <p:pic>
        <p:nvPicPr>
          <p:cNvPr id="63492" name="Picture 2" descr="http://static.thegeekstuff.com/wp-content/uploads/2010/07/raid-5.png">
            <a:extLst>
              <a:ext uri="{FF2B5EF4-FFF2-40B4-BE49-F238E27FC236}">
                <a16:creationId xmlns:a16="http://schemas.microsoft.com/office/drawing/2014/main" id="{F375748B-E8D9-AF9B-2062-565BD163A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086100"/>
            <a:ext cx="5029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C9248DE7-E140-0363-DD34-E4A28E105349}"/>
              </a:ext>
            </a:extLst>
          </p:cNvPr>
          <p:cNvSpPr>
            <a:spLocks noGrp="1" noChangeArrowheads="1"/>
          </p:cNvSpPr>
          <p:nvPr>
            <p:ph type="title"/>
          </p:nvPr>
        </p:nvSpPr>
        <p:spPr/>
        <p:txBody>
          <a:bodyPr/>
          <a:lstStyle/>
          <a:p>
            <a:r>
              <a:rPr lang="en-US" altLang="en-US"/>
              <a:t>RAID Level 10</a:t>
            </a:r>
          </a:p>
        </p:txBody>
      </p:sp>
      <p:sp>
        <p:nvSpPr>
          <p:cNvPr id="64515" name="Content Placeholder 2">
            <a:extLst>
              <a:ext uri="{FF2B5EF4-FFF2-40B4-BE49-F238E27FC236}">
                <a16:creationId xmlns:a16="http://schemas.microsoft.com/office/drawing/2014/main" id="{422A5E97-9149-C065-77DD-4CB03B81C846}"/>
              </a:ext>
            </a:extLst>
          </p:cNvPr>
          <p:cNvSpPr>
            <a:spLocks noGrp="1" noChangeArrowheads="1"/>
          </p:cNvSpPr>
          <p:nvPr>
            <p:ph idx="1"/>
          </p:nvPr>
        </p:nvSpPr>
        <p:spPr>
          <a:xfrm>
            <a:off x="806450" y="1233488"/>
            <a:ext cx="8229600" cy="2551112"/>
          </a:xfrm>
        </p:spPr>
        <p:txBody>
          <a:bodyPr/>
          <a:lstStyle/>
          <a:p>
            <a:r>
              <a:rPr lang="en-US" altLang="en-US"/>
              <a:t>Minimum 4 disks. </a:t>
            </a:r>
          </a:p>
          <a:p>
            <a:r>
              <a:rPr lang="en-US" altLang="en-US"/>
              <a:t>This is also called as “stripe of mirrors” </a:t>
            </a:r>
          </a:p>
          <a:p>
            <a:r>
              <a:rPr lang="en-US" altLang="en-US"/>
              <a:t>Excellent redundancy ( as blocks are mirrored ) </a:t>
            </a:r>
          </a:p>
          <a:p>
            <a:r>
              <a:rPr lang="en-US" altLang="en-US"/>
              <a:t>Excellent performance ( as blocks are striped ) </a:t>
            </a:r>
          </a:p>
          <a:p>
            <a:r>
              <a:rPr lang="en-US" altLang="en-US"/>
              <a:t>Very costly.</a:t>
            </a:r>
          </a:p>
          <a:p>
            <a:r>
              <a:rPr lang="en-US" altLang="en-US"/>
              <a:t>If you can afford the dollar, this is the BEST option for any mission critical applications.</a:t>
            </a:r>
          </a:p>
        </p:txBody>
      </p:sp>
      <p:pic>
        <p:nvPicPr>
          <p:cNvPr id="64516" name="Picture 2" descr="http://static.thegeekstuff.com/wp-content/uploads/2010/08/raid10.png">
            <a:extLst>
              <a:ext uri="{FF2B5EF4-FFF2-40B4-BE49-F238E27FC236}">
                <a16:creationId xmlns:a16="http://schemas.microsoft.com/office/drawing/2014/main" id="{C61CDF09-5706-F951-DA58-736176A40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3895725"/>
            <a:ext cx="56197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034C8FD-390E-FAE6-A92F-5C30CACD8152}"/>
              </a:ext>
            </a:extLst>
          </p:cNvPr>
          <p:cNvSpPr>
            <a:spLocks noGrp="1" noChangeArrowheads="1"/>
          </p:cNvSpPr>
          <p:nvPr>
            <p:ph type="title"/>
          </p:nvPr>
        </p:nvSpPr>
        <p:spPr>
          <a:xfrm>
            <a:off x="457200" y="195263"/>
            <a:ext cx="8229600" cy="576262"/>
          </a:xfrm>
        </p:spPr>
        <p:txBody>
          <a:bodyPr/>
          <a:lstStyle/>
          <a:p>
            <a:r>
              <a:rPr lang="en-US" altLang="en-US"/>
              <a:t>Hard Disk Performance</a:t>
            </a:r>
          </a:p>
        </p:txBody>
      </p:sp>
      <p:sp>
        <p:nvSpPr>
          <p:cNvPr id="13315" name="Content Placeholder 2">
            <a:extLst>
              <a:ext uri="{FF2B5EF4-FFF2-40B4-BE49-F238E27FC236}">
                <a16:creationId xmlns:a16="http://schemas.microsoft.com/office/drawing/2014/main" id="{60C2AF75-AD70-BEA1-A124-1C3A3BC1613E}"/>
              </a:ext>
            </a:extLst>
          </p:cNvPr>
          <p:cNvSpPr>
            <a:spLocks noGrp="1" noChangeArrowheads="1"/>
          </p:cNvSpPr>
          <p:nvPr>
            <p:ph idx="1"/>
          </p:nvPr>
        </p:nvSpPr>
        <p:spPr>
          <a:xfrm>
            <a:off x="847725" y="1082675"/>
            <a:ext cx="7191375" cy="5059363"/>
          </a:xfrm>
        </p:spPr>
        <p:txBody>
          <a:bodyPr/>
          <a:lstStyle/>
          <a:p>
            <a:r>
              <a:rPr lang="en-US" altLang="en-US" b="1" dirty="0">
                <a:solidFill>
                  <a:srgbClr val="3366FF"/>
                </a:solidFill>
              </a:rPr>
              <a:t>Access Latency </a:t>
            </a:r>
            <a:r>
              <a:rPr lang="en-US" altLang="en-US" dirty="0"/>
              <a:t>= </a:t>
            </a:r>
            <a:r>
              <a:rPr lang="en-US" altLang="en-US" b="1" dirty="0">
                <a:solidFill>
                  <a:srgbClr val="3366FF"/>
                </a:solidFill>
              </a:rPr>
              <a:t>Average access time </a:t>
            </a:r>
            <a:r>
              <a:rPr lang="en-US" altLang="en-US" dirty="0"/>
              <a:t>= average seek time + average latency</a:t>
            </a:r>
          </a:p>
          <a:p>
            <a:pPr lvl="1"/>
            <a:r>
              <a:rPr lang="en-US" altLang="en-US" dirty="0"/>
              <a:t>For fastest disk 3ms + 2ms = 5ms</a:t>
            </a:r>
          </a:p>
          <a:p>
            <a:pPr lvl="1"/>
            <a:r>
              <a:rPr lang="en-US" altLang="en-US" dirty="0"/>
              <a:t>For slow disk 9ms + 5.56ms = 14.56ms</a:t>
            </a:r>
          </a:p>
          <a:p>
            <a:r>
              <a:rPr lang="en-US" altLang="en-US" dirty="0"/>
              <a:t>Average I/O time = average access time + (amount to transfer / transfer rate) + controller overhead</a:t>
            </a:r>
          </a:p>
          <a:p>
            <a:r>
              <a:rPr lang="en-US" altLang="en-US" dirty="0"/>
              <a:t>For example, to transfer a 4KB block on a 7200 RPM disk with a 5ms average seek time, 1Gb/sec transfer rate with a .1ms controller overhead =</a:t>
            </a:r>
          </a:p>
          <a:p>
            <a:pPr lvl="1"/>
            <a:r>
              <a:rPr lang="en-US" altLang="en-US" dirty="0"/>
              <a:t>5ms + 4.17ms + 0.1ms + Transfer time </a:t>
            </a:r>
          </a:p>
          <a:p>
            <a:pPr lvl="1"/>
            <a:r>
              <a:rPr lang="en-US" altLang="en-US" dirty="0"/>
              <a:t>Transfer time = 4KB / 1Gb/s * 8Gb / GB * 1GB / 1024</a:t>
            </a:r>
            <a:r>
              <a:rPr lang="en-US" altLang="en-US" baseline="30000" dirty="0"/>
              <a:t>2</a:t>
            </a:r>
            <a:r>
              <a:rPr lang="en-US" altLang="en-US" dirty="0"/>
              <a:t>KB = 32 / (1024</a:t>
            </a:r>
            <a:r>
              <a:rPr lang="en-US" altLang="en-US" baseline="30000" dirty="0"/>
              <a:t>2</a:t>
            </a:r>
            <a:r>
              <a:rPr lang="en-US" altLang="en-US" dirty="0"/>
              <a:t>) = 0.031ms </a:t>
            </a:r>
          </a:p>
          <a:p>
            <a:pPr lvl="1"/>
            <a:r>
              <a:rPr lang="en-US" altLang="en-US" dirty="0"/>
              <a:t>Average I/O time for 4KB block = 9.27ms + .031ms = 9.301ms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7BF0D8F-FD32-DB5F-AD43-78FB0706443F}"/>
              </a:ext>
            </a:extLst>
          </p:cNvPr>
          <p:cNvSpPr>
            <a:spLocks noGrp="1" noChangeArrowheads="1"/>
          </p:cNvSpPr>
          <p:nvPr>
            <p:ph type="title"/>
          </p:nvPr>
        </p:nvSpPr>
        <p:spPr>
          <a:xfrm>
            <a:off x="457200" y="195263"/>
            <a:ext cx="8229600" cy="576262"/>
          </a:xfrm>
        </p:spPr>
        <p:txBody>
          <a:bodyPr/>
          <a:lstStyle/>
          <a:p>
            <a:r>
              <a:rPr lang="en-US" altLang="en-US"/>
              <a:t>Solid-State Disks (SSDs)</a:t>
            </a:r>
          </a:p>
        </p:txBody>
      </p:sp>
      <p:sp>
        <p:nvSpPr>
          <p:cNvPr id="15363" name="Content Placeholder 2">
            <a:extLst>
              <a:ext uri="{FF2B5EF4-FFF2-40B4-BE49-F238E27FC236}">
                <a16:creationId xmlns:a16="http://schemas.microsoft.com/office/drawing/2014/main" id="{0207C047-5F87-41BD-63C8-DCD9ABF22DF1}"/>
              </a:ext>
            </a:extLst>
          </p:cNvPr>
          <p:cNvSpPr>
            <a:spLocks noGrp="1" noChangeArrowheads="1"/>
          </p:cNvSpPr>
          <p:nvPr>
            <p:ph idx="1"/>
          </p:nvPr>
        </p:nvSpPr>
        <p:spPr>
          <a:xfrm>
            <a:off x="860425" y="1111250"/>
            <a:ext cx="7191375" cy="4530725"/>
          </a:xfrm>
        </p:spPr>
        <p:txBody>
          <a:bodyPr/>
          <a:lstStyle/>
          <a:p>
            <a:r>
              <a:rPr lang="en-US" altLang="en-US"/>
              <a:t>Nonvolatile memory used like a hard drive</a:t>
            </a:r>
          </a:p>
          <a:p>
            <a:pPr lvl="1"/>
            <a:r>
              <a:rPr lang="en-US" altLang="en-US"/>
              <a:t>Many technology variations</a:t>
            </a:r>
          </a:p>
          <a:p>
            <a:pPr lvl="2"/>
            <a:r>
              <a:rPr lang="en-US" altLang="en-US"/>
              <a:t>from DRAM with a battery to allow it to maintain its state in a power failure through flash-memory technologies like single-level cell (SLC) and multilevel cell (MLC) chips.</a:t>
            </a:r>
          </a:p>
          <a:p>
            <a:r>
              <a:rPr lang="en-US" altLang="en-US"/>
              <a:t>Can be more reliable than HDDs in certain situations</a:t>
            </a:r>
          </a:p>
          <a:p>
            <a:pPr lvl="1"/>
            <a:r>
              <a:rPr lang="en-US" altLang="en-US"/>
              <a:t>no moving parts </a:t>
            </a:r>
            <a:r>
              <a:rPr lang="en-US" altLang="en-US">
                <a:sym typeface="Wingdings" panose="05000000000000000000" pitchFamily="2" charset="2"/>
              </a:rPr>
              <a:t> not sensitive to vibrations/movements.</a:t>
            </a:r>
          </a:p>
          <a:p>
            <a:r>
              <a:rPr lang="en-US" altLang="en-US"/>
              <a:t>Much faster</a:t>
            </a:r>
          </a:p>
          <a:p>
            <a:pPr lvl="1"/>
            <a:r>
              <a:rPr lang="en-US" altLang="en-US"/>
              <a:t>No moving parts </a:t>
            </a:r>
            <a:r>
              <a:rPr lang="en-US" altLang="en-US">
                <a:sym typeface="Wingdings" panose="05000000000000000000" pitchFamily="2" charset="2"/>
              </a:rPr>
              <a:t> n</a:t>
            </a:r>
            <a:r>
              <a:rPr lang="en-US" altLang="en-US"/>
              <a:t>o seek time or rotational latency</a:t>
            </a:r>
          </a:p>
          <a:p>
            <a:r>
              <a:rPr lang="en-US" altLang="en-US"/>
              <a:t>Consume less power </a:t>
            </a:r>
            <a:r>
              <a:rPr lang="en-US" altLang="en-US">
                <a:sym typeface="Wingdings" panose="05000000000000000000" pitchFamily="2" charset="2"/>
              </a:rPr>
              <a:t> </a:t>
            </a:r>
            <a:r>
              <a:rPr lang="en-US" altLang="en-US"/>
              <a:t>Suitable for laptops, mobile devices, etc</a:t>
            </a:r>
          </a:p>
          <a:p>
            <a:r>
              <a:rPr lang="en-US" altLang="en-US"/>
              <a:t>More expensive per MB</a:t>
            </a:r>
          </a:p>
          <a:p>
            <a:r>
              <a:rPr lang="en-US" altLang="en-US"/>
              <a:t>Maybe have shorter life span </a:t>
            </a:r>
          </a:p>
          <a:p>
            <a:r>
              <a:rPr lang="en-US" altLang="en-US"/>
              <a:t>Less capacity</a:t>
            </a:r>
          </a:p>
          <a:p>
            <a:r>
              <a:rPr lang="en-US" altLang="en-US"/>
              <a:t>Busses can be too slow -&gt; connect directly to PCI for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A645163-B33D-B820-B3CC-01A3F5A2D07A}"/>
              </a:ext>
            </a:extLst>
          </p:cNvPr>
          <p:cNvSpPr>
            <a:spLocks noGrp="1" noChangeArrowheads="1"/>
          </p:cNvSpPr>
          <p:nvPr>
            <p:ph type="title"/>
          </p:nvPr>
        </p:nvSpPr>
        <p:spPr/>
        <p:txBody>
          <a:bodyPr/>
          <a:lstStyle/>
          <a:p>
            <a:r>
              <a:rPr lang="en-US" altLang="en-US"/>
              <a:t>Solid-State Disks (SSDs)</a:t>
            </a:r>
          </a:p>
        </p:txBody>
      </p:sp>
      <p:pic>
        <p:nvPicPr>
          <p:cNvPr id="16388" name="Picture 6" descr="http://news.originstorage.com/wp-content/uploads/2012/07/iStock_000016084473Small.jpg">
            <a:extLst>
              <a:ext uri="{FF2B5EF4-FFF2-40B4-BE49-F238E27FC236}">
                <a16:creationId xmlns:a16="http://schemas.microsoft.com/office/drawing/2014/main" id="{AD37A1C3-9886-15DE-0A90-0D809669C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281238"/>
            <a:ext cx="3609975"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descr="Solid-state drive diagram">
            <a:extLst>
              <a:ext uri="{FF2B5EF4-FFF2-40B4-BE49-F238E27FC236}">
                <a16:creationId xmlns:a16="http://schemas.microsoft.com/office/drawing/2014/main" id="{8A30E626-2CDC-1265-AA4C-65E1E3E3B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463" y="1035050"/>
            <a:ext cx="5316537" cy="582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06090A6-9190-789F-10E3-153FFD2E4D80}"/>
              </a:ext>
            </a:extLst>
          </p:cNvPr>
          <p:cNvSpPr>
            <a:spLocks noGrp="1" noChangeArrowheads="1"/>
          </p:cNvSpPr>
          <p:nvPr>
            <p:ph type="title"/>
          </p:nvPr>
        </p:nvSpPr>
        <p:spPr>
          <a:xfrm>
            <a:off x="904875" y="155575"/>
            <a:ext cx="7781925" cy="576263"/>
          </a:xfrm>
        </p:spPr>
        <p:txBody>
          <a:bodyPr/>
          <a:lstStyle/>
          <a:p>
            <a:pPr eaLnBrk="1" hangingPunct="1"/>
            <a:r>
              <a:rPr lang="en-US" altLang="en-US"/>
              <a:t>Disk Structure</a:t>
            </a:r>
          </a:p>
        </p:txBody>
      </p:sp>
      <p:sp>
        <p:nvSpPr>
          <p:cNvPr id="17411" name="Rectangle 3">
            <a:extLst>
              <a:ext uri="{FF2B5EF4-FFF2-40B4-BE49-F238E27FC236}">
                <a16:creationId xmlns:a16="http://schemas.microsoft.com/office/drawing/2014/main" id="{33A4B7DA-A5D9-D479-FF0E-21F313DD0146}"/>
              </a:ext>
            </a:extLst>
          </p:cNvPr>
          <p:cNvSpPr>
            <a:spLocks noGrp="1" noChangeArrowheads="1"/>
          </p:cNvSpPr>
          <p:nvPr>
            <p:ph type="body" idx="1"/>
          </p:nvPr>
        </p:nvSpPr>
        <p:spPr>
          <a:xfrm>
            <a:off x="833438" y="1069975"/>
            <a:ext cx="7875587" cy="5607050"/>
          </a:xfrm>
        </p:spPr>
        <p:txBody>
          <a:bodyPr/>
          <a:lstStyle/>
          <a:p>
            <a:r>
              <a:rPr lang="en-US" altLang="en-US"/>
              <a:t>Disk drives are addressed as large 1-dimensional arrays of </a:t>
            </a:r>
            <a:r>
              <a:rPr lang="en-US" altLang="en-US" b="1">
                <a:solidFill>
                  <a:srgbClr val="3366FF"/>
                </a:solidFill>
              </a:rPr>
              <a:t>logical blocks</a:t>
            </a:r>
            <a:r>
              <a:rPr lang="en-US" altLang="en-US"/>
              <a:t>, where the logical block is the smallest unit of transfer</a:t>
            </a:r>
          </a:p>
          <a:p>
            <a:pPr lvl="1"/>
            <a:r>
              <a:rPr lang="en-US" altLang="en-US"/>
              <a:t>Low-level formatting creates </a:t>
            </a:r>
            <a:r>
              <a:rPr lang="en-US" altLang="en-US" b="1">
                <a:solidFill>
                  <a:srgbClr val="3366FF"/>
                </a:solidFill>
              </a:rPr>
              <a:t>logical blocks </a:t>
            </a:r>
            <a:r>
              <a:rPr lang="en-US" altLang="en-US"/>
              <a:t>on physical media</a:t>
            </a:r>
          </a:p>
          <a:p>
            <a:r>
              <a:rPr lang="en-US" altLang="en-US"/>
              <a:t>The 1-dimensional array of logical blocks is mapped into the sectors of the disk sequentially</a:t>
            </a:r>
          </a:p>
          <a:p>
            <a:pPr lvl="1"/>
            <a:r>
              <a:rPr lang="en-US" altLang="en-US"/>
              <a:t>Sector 0 is the first sector of the first track on the outermost cylinder</a:t>
            </a:r>
          </a:p>
          <a:p>
            <a:pPr lvl="1"/>
            <a:r>
              <a:rPr lang="en-US" altLang="en-US"/>
              <a:t>Mapping proceeds in order through that track, then the rest of the tracks in that cylinder, and then through the rest of the cylinders from outermost to innermost</a:t>
            </a:r>
          </a:p>
          <a:p>
            <a:r>
              <a:rPr lang="en-US" altLang="en-US"/>
              <a:t>By using this mapping, </a:t>
            </a:r>
          </a:p>
          <a:p>
            <a:pPr lvl="1"/>
            <a:r>
              <a:rPr lang="en-US" altLang="en-US"/>
              <a:t>In theory, can convert a logical block number into a disk address that consists of a cylinder number, a track number within that cylinder, and a sector number within that track. </a:t>
            </a:r>
          </a:p>
          <a:p>
            <a:pPr lvl="1"/>
            <a:r>
              <a:rPr lang="en-US" altLang="en-US"/>
              <a:t>In practice, difficult to perform this translation, for following reasons:</a:t>
            </a:r>
          </a:p>
          <a:p>
            <a:pPr lvl="2"/>
            <a:r>
              <a:rPr lang="en-US" altLang="en-US"/>
              <a:t>Most disks have some defective sectors, but the mapping hides this by substituting spare sectors from elsewhere on the disk. </a:t>
            </a:r>
          </a:p>
          <a:p>
            <a:pPr lvl="2"/>
            <a:r>
              <a:rPr lang="en-US" altLang="en-US"/>
              <a:t>Number of sectors per track is not a constant on some drives.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7ADE6B1-A6AF-D17A-86B2-77FF98274DF9}"/>
              </a:ext>
            </a:extLst>
          </p:cNvPr>
          <p:cNvSpPr>
            <a:spLocks noGrp="1" noChangeArrowheads="1"/>
          </p:cNvSpPr>
          <p:nvPr>
            <p:ph type="title"/>
          </p:nvPr>
        </p:nvSpPr>
        <p:spPr/>
        <p:txBody>
          <a:bodyPr/>
          <a:lstStyle/>
          <a:p>
            <a:r>
              <a:rPr lang="en-US" altLang="en-US"/>
              <a:t>Disk Structure</a:t>
            </a:r>
          </a:p>
        </p:txBody>
      </p:sp>
      <p:sp>
        <p:nvSpPr>
          <p:cNvPr id="19459" name="Content Placeholder 2">
            <a:extLst>
              <a:ext uri="{FF2B5EF4-FFF2-40B4-BE49-F238E27FC236}">
                <a16:creationId xmlns:a16="http://schemas.microsoft.com/office/drawing/2014/main" id="{4FEA38E6-3106-43F0-E233-5BCA689619EB}"/>
              </a:ext>
            </a:extLst>
          </p:cNvPr>
          <p:cNvSpPr>
            <a:spLocks noGrp="1" noChangeArrowheads="1"/>
          </p:cNvSpPr>
          <p:nvPr>
            <p:ph idx="1"/>
          </p:nvPr>
        </p:nvSpPr>
        <p:spPr>
          <a:xfrm>
            <a:off x="806450" y="1233488"/>
            <a:ext cx="8229600" cy="5624512"/>
          </a:xfrm>
        </p:spPr>
        <p:txBody>
          <a:bodyPr/>
          <a:lstStyle/>
          <a:p>
            <a:r>
              <a:rPr lang="en-US" altLang="en-US" sz="2000"/>
              <a:t>Why number of sectors per track is not constant?</a:t>
            </a:r>
          </a:p>
          <a:p>
            <a:r>
              <a:rPr lang="en-US" altLang="en-US" sz="2000"/>
              <a:t>On media that use </a:t>
            </a:r>
            <a:r>
              <a:rPr lang="en-US" altLang="en-US" sz="2000" b="1">
                <a:solidFill>
                  <a:srgbClr val="0070C0"/>
                </a:solidFill>
              </a:rPr>
              <a:t>constant linear velocity (CLV)</a:t>
            </a:r>
            <a:r>
              <a:rPr lang="en-US" altLang="en-US" sz="2000"/>
              <a:t>, the density of bits per track is uniform. </a:t>
            </a:r>
          </a:p>
          <a:p>
            <a:pPr lvl="1"/>
            <a:r>
              <a:rPr lang="en-US" altLang="en-US" sz="2000"/>
              <a:t>The farther a track is from the center of the disk, the greater its length, so the more sectors it can hold. </a:t>
            </a:r>
          </a:p>
          <a:p>
            <a:pPr lvl="1"/>
            <a:r>
              <a:rPr lang="en-US" altLang="en-US" sz="2000"/>
              <a:t>As we go from outer zones </a:t>
            </a:r>
            <a:r>
              <a:rPr lang="en-US" altLang="en-US" sz="2000">
                <a:sym typeface="Wingdings" panose="05000000000000000000" pitchFamily="2" charset="2"/>
              </a:rPr>
              <a:t>to</a:t>
            </a:r>
            <a:r>
              <a:rPr lang="en-US" altLang="en-US" sz="2000"/>
              <a:t> inner zones, number of sectors per track decreases. </a:t>
            </a:r>
          </a:p>
          <a:p>
            <a:pPr lvl="1"/>
            <a:r>
              <a:rPr lang="en-US" altLang="en-US" sz="2000"/>
              <a:t>The drive increases its rotation speed as head moves from outer to inner tracks to keep the same rate of data moving under head.</a:t>
            </a:r>
          </a:p>
          <a:p>
            <a:r>
              <a:rPr lang="en-US" altLang="en-US" sz="2000"/>
              <a:t>Alternatively, the disk rotation speed can stay constant.</a:t>
            </a:r>
          </a:p>
          <a:p>
            <a:pPr lvl="1"/>
            <a:r>
              <a:rPr lang="en-US" altLang="en-US" sz="2000"/>
              <a:t>In this case, the density of bits decreases from inner tracks to outer tracks to keep the data rate constant. </a:t>
            </a:r>
          </a:p>
          <a:p>
            <a:pPr lvl="1"/>
            <a:r>
              <a:rPr lang="en-US" altLang="en-US" sz="2000"/>
              <a:t>This method is used in hard disks and is known as </a:t>
            </a:r>
            <a:r>
              <a:rPr lang="en-US" altLang="en-US" sz="2000" b="1">
                <a:solidFill>
                  <a:srgbClr val="0070C0"/>
                </a:solidFill>
              </a:rPr>
              <a:t>constant angular velocity (CAV)</a:t>
            </a:r>
            <a:r>
              <a:rPr lang="en-US" altLang="en-US" sz="20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72A6240-5A78-19C5-C029-A8A5377D29FC}"/>
              </a:ext>
            </a:extLst>
          </p:cNvPr>
          <p:cNvSpPr>
            <a:spLocks noGrp="1" noChangeArrowheads="1"/>
          </p:cNvSpPr>
          <p:nvPr>
            <p:ph type="title"/>
          </p:nvPr>
        </p:nvSpPr>
        <p:spPr/>
        <p:txBody>
          <a:bodyPr/>
          <a:lstStyle/>
          <a:p>
            <a:r>
              <a:rPr lang="en-US" altLang="en-US"/>
              <a:t>Disk Attachment</a:t>
            </a:r>
          </a:p>
        </p:txBody>
      </p:sp>
      <p:sp>
        <p:nvSpPr>
          <p:cNvPr id="20483" name="Content Placeholder 2">
            <a:extLst>
              <a:ext uri="{FF2B5EF4-FFF2-40B4-BE49-F238E27FC236}">
                <a16:creationId xmlns:a16="http://schemas.microsoft.com/office/drawing/2014/main" id="{83710487-6EEA-0FEA-FF1D-8F5B14F2A19A}"/>
              </a:ext>
            </a:extLst>
          </p:cNvPr>
          <p:cNvSpPr>
            <a:spLocks noGrp="1" noChangeArrowheads="1"/>
          </p:cNvSpPr>
          <p:nvPr>
            <p:ph idx="1"/>
          </p:nvPr>
        </p:nvSpPr>
        <p:spPr/>
        <p:txBody>
          <a:bodyPr/>
          <a:lstStyle/>
          <a:p>
            <a:r>
              <a:rPr lang="en-US" altLang="en-US"/>
              <a:t>Computers access disk storage in two ways. </a:t>
            </a:r>
          </a:p>
          <a:p>
            <a:r>
              <a:rPr lang="en-US" altLang="en-US"/>
              <a:t>One way is via I/O ports (or </a:t>
            </a:r>
            <a:r>
              <a:rPr lang="en-US" altLang="en-US" b="1">
                <a:solidFill>
                  <a:srgbClr val="0070C0"/>
                </a:solidFill>
              </a:rPr>
              <a:t>host-attached storage</a:t>
            </a:r>
            <a:r>
              <a:rPr lang="en-US" altLang="en-US"/>
              <a:t>)</a:t>
            </a:r>
          </a:p>
          <a:p>
            <a:pPr lvl="1"/>
            <a:r>
              <a:rPr lang="en-US" altLang="en-US"/>
              <a:t>common on small systems. </a:t>
            </a:r>
          </a:p>
          <a:p>
            <a:r>
              <a:rPr lang="en-US" altLang="en-US"/>
              <a:t>The other way is via a remote host in a distributed file system</a:t>
            </a:r>
          </a:p>
          <a:p>
            <a:pPr lvl="1"/>
            <a:r>
              <a:rPr lang="en-US" altLang="en-US"/>
              <a:t>referred to as </a:t>
            </a:r>
            <a:r>
              <a:rPr lang="en-US" altLang="en-US" b="1">
                <a:solidFill>
                  <a:srgbClr val="0070C0"/>
                </a:solidFill>
              </a:rPr>
              <a:t>network-attached storage</a:t>
            </a:r>
            <a:r>
              <a:rPr lang="en-US" altLang="en-US"/>
              <a:t>.</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12379</TotalTime>
  <Words>3178</Words>
  <Application>Microsoft Office PowerPoint</Application>
  <PresentationFormat>On-screen Show (4:3)</PresentationFormat>
  <Paragraphs>252</Paragraphs>
  <Slides>37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Helvetica</vt:lpstr>
      <vt:lpstr>Monotype Sorts</vt:lpstr>
      <vt:lpstr>Times New Roman</vt:lpstr>
      <vt:lpstr>Verdana</vt:lpstr>
      <vt:lpstr>Webdings</vt:lpstr>
      <vt:lpstr>os-8</vt:lpstr>
      <vt:lpstr>Overview of Mass Storage Structure</vt:lpstr>
      <vt:lpstr>Overview of Mass Storage Structure</vt:lpstr>
      <vt:lpstr>PowerPoint Presentation</vt:lpstr>
      <vt:lpstr>Hard Disk Performance</vt:lpstr>
      <vt:lpstr>Solid-State Disks (SSDs)</vt:lpstr>
      <vt:lpstr>Solid-State Disks (SSDs)</vt:lpstr>
      <vt:lpstr>Disk Structure</vt:lpstr>
      <vt:lpstr>Disk Structure</vt:lpstr>
      <vt:lpstr>Disk Attachment</vt:lpstr>
      <vt:lpstr>Host-Attached storage</vt:lpstr>
      <vt:lpstr>Network-Attached storage</vt:lpstr>
      <vt:lpstr>Network-Attached storage</vt:lpstr>
      <vt:lpstr>Storage-Area Network</vt:lpstr>
      <vt:lpstr>Storage Area Network</vt:lpstr>
      <vt:lpstr>Disk Scheduling</vt:lpstr>
      <vt:lpstr>Disk Scheduling (Cont.)</vt:lpstr>
      <vt:lpstr>Disk Scheduling (Cont.)</vt:lpstr>
      <vt:lpstr> First-Come, First-Served (FCFS)</vt:lpstr>
      <vt:lpstr> First-Come, First-Served (FCFS)</vt:lpstr>
      <vt:lpstr>Shortest-Seek-Time-First (SSTF)</vt:lpstr>
      <vt:lpstr>Shortest-Seek-Time-First (SSTF)</vt:lpstr>
      <vt:lpstr>SCAN</vt:lpstr>
      <vt:lpstr>SCAN (Cont.)</vt:lpstr>
      <vt:lpstr>Circular SCAN (C-SCAN)</vt:lpstr>
      <vt:lpstr>Circular SCAN (C-SCAN) (Cont.)</vt:lpstr>
      <vt:lpstr>C-LOOK</vt:lpstr>
      <vt:lpstr>C-LOOK (Cont.)</vt:lpstr>
      <vt:lpstr>Selecting a Disk-Scheduling Algorithm</vt:lpstr>
      <vt:lpstr>RAID Structure</vt:lpstr>
      <vt:lpstr>RAID: Improvement of Reliability via Redundancy</vt:lpstr>
      <vt:lpstr>RAID: Improvement of Reliability via Redundancy</vt:lpstr>
      <vt:lpstr>RAID: Improvement in Performance via Parallelism</vt:lpstr>
      <vt:lpstr>RAID Levels</vt:lpstr>
      <vt:lpstr>RAID Level 0: “striping”</vt:lpstr>
      <vt:lpstr>RAID Level 1: “mirroring”</vt:lpstr>
      <vt:lpstr>RAID Level 5</vt:lpstr>
      <vt:lpstr>RAID Level 10</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Arash Karimpourghannadi</cp:lastModifiedBy>
  <cp:revision>228</cp:revision>
  <cp:lastPrinted>2013-09-10T17:57:57Z</cp:lastPrinted>
  <dcterms:created xsi:type="dcterms:W3CDTF">2011-01-13T23:43:38Z</dcterms:created>
  <dcterms:modified xsi:type="dcterms:W3CDTF">2023-08-15T13:09:12Z</dcterms:modified>
</cp:coreProperties>
</file>