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5"/>
  </p:notesMasterIdLst>
  <p:handoutMasterIdLst>
    <p:handoutMasterId r:id="rId26"/>
  </p:handoutMasterIdLst>
  <p:sldIdLst>
    <p:sldId id="318" r:id="rId2"/>
    <p:sldId id="256" r:id="rId3"/>
    <p:sldId id="353" r:id="rId4"/>
    <p:sldId id="257" r:id="rId5"/>
    <p:sldId id="279" r:id="rId6"/>
    <p:sldId id="258" r:id="rId7"/>
    <p:sldId id="386" r:id="rId8"/>
    <p:sldId id="259" r:id="rId9"/>
    <p:sldId id="261" r:id="rId10"/>
    <p:sldId id="387" r:id="rId11"/>
    <p:sldId id="262" r:id="rId12"/>
    <p:sldId id="263" r:id="rId13"/>
    <p:sldId id="264" r:id="rId14"/>
    <p:sldId id="266" r:id="rId15"/>
    <p:sldId id="352" r:id="rId16"/>
    <p:sldId id="291" r:id="rId17"/>
    <p:sldId id="343" r:id="rId18"/>
    <p:sldId id="360" r:id="rId19"/>
    <p:sldId id="388" r:id="rId20"/>
    <p:sldId id="269" r:id="rId21"/>
    <p:sldId id="361" r:id="rId22"/>
    <p:sldId id="270" r:id="rId23"/>
    <p:sldId id="271" r:id="rId24"/>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650875" indent="-19367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517">
          <p15:clr>
            <a:srgbClr val="A4A3A4"/>
          </p15:clr>
        </p15:guide>
        <p15:guide id="2" pos="1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94780" autoAdjust="0"/>
  </p:normalViewPr>
  <p:slideViewPr>
    <p:cSldViewPr snapToGrid="0">
      <p:cViewPr varScale="1">
        <p:scale>
          <a:sx n="57" d="100"/>
          <a:sy n="57" d="100"/>
        </p:scale>
        <p:origin x="72" y="348"/>
      </p:cViewPr>
      <p:guideLst>
        <p:guide orient="horz" pos="1517"/>
        <p:guide pos="19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D983DAD-66C7-D2FF-BD4A-471E1DFF88D7}"/>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panose="020B0604020202020204" pitchFamily="34" charset="0"/>
              </a:defRPr>
            </a:lvl1pPr>
          </a:lstStyle>
          <a:p>
            <a:pPr>
              <a:defRPr/>
            </a:pPr>
            <a:endParaRPr lang="en-US"/>
          </a:p>
        </p:txBody>
      </p:sp>
      <p:sp>
        <p:nvSpPr>
          <p:cNvPr id="74755" name="Rectangle 3">
            <a:extLst>
              <a:ext uri="{FF2B5EF4-FFF2-40B4-BE49-F238E27FC236}">
                <a16:creationId xmlns:a16="http://schemas.microsoft.com/office/drawing/2014/main" id="{4E6C1449-0C06-491C-CC6C-7A6B0D2753D9}"/>
              </a:ext>
            </a:extLst>
          </p:cNvPr>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panose="020B0604020202020204" pitchFamily="34" charset="0"/>
              </a:defRPr>
            </a:lvl1pPr>
          </a:lstStyle>
          <a:p>
            <a:pPr>
              <a:defRPr/>
            </a:pPr>
            <a:endParaRPr lang="en-US"/>
          </a:p>
        </p:txBody>
      </p:sp>
      <p:sp>
        <p:nvSpPr>
          <p:cNvPr id="74756" name="Rectangle 4">
            <a:extLst>
              <a:ext uri="{FF2B5EF4-FFF2-40B4-BE49-F238E27FC236}">
                <a16:creationId xmlns:a16="http://schemas.microsoft.com/office/drawing/2014/main" id="{FE8F42B5-16AF-BA76-DDC7-450A58DEEB54}"/>
              </a:ext>
            </a:extLst>
          </p:cNvPr>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panose="020B0604020202020204" pitchFamily="34" charset="0"/>
              </a:defRPr>
            </a:lvl1pPr>
          </a:lstStyle>
          <a:p>
            <a:pPr>
              <a:defRPr/>
            </a:pPr>
            <a:endParaRPr lang="en-US"/>
          </a:p>
        </p:txBody>
      </p:sp>
      <p:sp>
        <p:nvSpPr>
          <p:cNvPr id="74757" name="Rectangle 5">
            <a:extLst>
              <a:ext uri="{FF2B5EF4-FFF2-40B4-BE49-F238E27FC236}">
                <a16:creationId xmlns:a16="http://schemas.microsoft.com/office/drawing/2014/main" id="{0249E2DF-613D-5662-49B2-33607715669D}"/>
              </a:ext>
            </a:extLst>
          </p:cNvPr>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panose="020B0604020202020204" pitchFamily="34" charset="0"/>
              </a:defRPr>
            </a:lvl1pPr>
          </a:lstStyle>
          <a:p>
            <a:pPr>
              <a:defRPr/>
            </a:pPr>
            <a:fld id="{00977334-18CE-4D42-A293-CBFA13D483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1CF4C17-2FEC-9714-8F18-D24BD9BFB0DB}"/>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defTabSz="930275">
              <a:defRPr sz="1300">
                <a:latin typeface="Times New Roman" panose="02020603050405020304" pitchFamily="18" charset="0"/>
              </a:defRPr>
            </a:lvl1pPr>
          </a:lstStyle>
          <a:p>
            <a:pPr>
              <a:defRPr/>
            </a:pPr>
            <a:endParaRPr lang="en-US"/>
          </a:p>
        </p:txBody>
      </p:sp>
      <p:sp>
        <p:nvSpPr>
          <p:cNvPr id="6147" name="Rectangle 3">
            <a:extLst>
              <a:ext uri="{FF2B5EF4-FFF2-40B4-BE49-F238E27FC236}">
                <a16:creationId xmlns:a16="http://schemas.microsoft.com/office/drawing/2014/main" id="{22B7ACA5-D7FD-0A3C-D8AC-F244A71E163F}"/>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algn="r" defTabSz="930275">
              <a:defRPr sz="1300">
                <a:latin typeface="Times New Roman" panose="02020603050405020304" pitchFamily="18" charset="0"/>
              </a:defRPr>
            </a:lvl1pPr>
          </a:lstStyle>
          <a:p>
            <a:pPr>
              <a:defRPr/>
            </a:pPr>
            <a:endParaRPr lang="en-US"/>
          </a:p>
        </p:txBody>
      </p:sp>
      <p:sp>
        <p:nvSpPr>
          <p:cNvPr id="3076" name="Rectangle 4">
            <a:extLst>
              <a:ext uri="{FF2B5EF4-FFF2-40B4-BE49-F238E27FC236}">
                <a16:creationId xmlns:a16="http://schemas.microsoft.com/office/drawing/2014/main" id="{F10144B5-B7CF-30A2-7B22-F7846C9B43EC}"/>
              </a:ext>
            </a:extLst>
          </p:cNvPr>
          <p:cNvSpPr>
            <a:spLocks noChangeArrowheads="1" noTextEdit="1"/>
          </p:cNvSpPr>
          <p:nvPr>
            <p:ph type="sldImg" idx="2"/>
          </p:nvPr>
        </p:nvSpPr>
        <p:spPr bwMode="auto">
          <a:xfrm>
            <a:off x="890588"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BAFE4174-8A4D-984E-B0C9-1108FB2B96E2}"/>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52F71AB-CEEB-8EFB-5AC9-D7DC7E21EEB7}"/>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defTabSz="930275">
              <a:defRPr sz="1300">
                <a:latin typeface="Times New Roman" panose="02020603050405020304" pitchFamily="18" charset="0"/>
              </a:defRPr>
            </a:lvl1pPr>
          </a:lstStyle>
          <a:p>
            <a:pPr>
              <a:defRPr/>
            </a:pPr>
            <a:endParaRPr lang="en-US"/>
          </a:p>
        </p:txBody>
      </p:sp>
      <p:sp>
        <p:nvSpPr>
          <p:cNvPr id="6151" name="Rectangle 7">
            <a:extLst>
              <a:ext uri="{FF2B5EF4-FFF2-40B4-BE49-F238E27FC236}">
                <a16:creationId xmlns:a16="http://schemas.microsoft.com/office/drawing/2014/main" id="{D7DCD351-4506-7610-A3E1-68377204FBCB}"/>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algn="r" defTabSz="930275">
              <a:defRPr sz="1300">
                <a:latin typeface="Times New Roman" panose="02020603050405020304" pitchFamily="18" charset="0"/>
              </a:defRPr>
            </a:lvl1pPr>
          </a:lstStyle>
          <a:p>
            <a:pPr>
              <a:defRPr/>
            </a:pPr>
            <a:fld id="{EBFBFAF4-BCFC-494D-9B1A-5C7DFEEBF2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4898" algn="l" defTabSz="652979" rtl="0" eaLnBrk="1" latinLnBrk="0" hangingPunct="1">
      <a:defRPr sz="1700" kern="1200">
        <a:solidFill>
          <a:schemeClr val="tx1"/>
        </a:solidFill>
        <a:latin typeface="+mn-lt"/>
        <a:ea typeface="+mn-ea"/>
        <a:cs typeface="+mn-cs"/>
      </a:defRPr>
    </a:lvl6pPr>
    <a:lvl7pPr marL="3917878" algn="l" defTabSz="652979" rtl="0" eaLnBrk="1" latinLnBrk="0" hangingPunct="1">
      <a:defRPr sz="1700" kern="1200">
        <a:solidFill>
          <a:schemeClr val="tx1"/>
        </a:solidFill>
        <a:latin typeface="+mn-lt"/>
        <a:ea typeface="+mn-ea"/>
        <a:cs typeface="+mn-cs"/>
      </a:defRPr>
    </a:lvl7pPr>
    <a:lvl8pPr marL="4570857" algn="l" defTabSz="652979" rtl="0" eaLnBrk="1" latinLnBrk="0" hangingPunct="1">
      <a:defRPr sz="1700" kern="1200">
        <a:solidFill>
          <a:schemeClr val="tx1"/>
        </a:solidFill>
        <a:latin typeface="+mn-lt"/>
        <a:ea typeface="+mn-ea"/>
        <a:cs typeface="+mn-cs"/>
      </a:defRPr>
    </a:lvl8pPr>
    <a:lvl9pPr marL="5223836" algn="l" defTabSz="65297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90463CD-A03B-A06C-8FE1-B8CCE58036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0D0CD5-A04F-47EC-91E4-7280A09FE8F5}" type="slidenum">
              <a:rPr lang="en-US" altLang="ms-MY" smtClean="0">
                <a:latin typeface="Times New Roman" panose="02020603050405020304" pitchFamily="18" charset="0"/>
              </a:rPr>
              <a:pPr/>
              <a:t>1</a:t>
            </a:fld>
            <a:endParaRPr lang="en-US" altLang="ms-MY">
              <a:latin typeface="Times New Roman" panose="02020603050405020304" pitchFamily="18" charset="0"/>
            </a:endParaRPr>
          </a:p>
        </p:txBody>
      </p:sp>
      <p:sp>
        <p:nvSpPr>
          <p:cNvPr id="6147" name="Rectangle 2">
            <a:extLst>
              <a:ext uri="{FF2B5EF4-FFF2-40B4-BE49-F238E27FC236}">
                <a16:creationId xmlns:a16="http://schemas.microsoft.com/office/drawing/2014/main" id="{28480A3A-F836-6B1C-B25E-7448BF15E83B}"/>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3F6A5AFA-1AA0-F706-A100-E5EBBD328D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84460D0D-AFD9-4674-F626-80F8370F10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B148341-93E6-4386-BBF0-012745D8AAAD}" type="slidenum">
              <a:rPr lang="en-US" altLang="ms-MY" smtClean="0">
                <a:latin typeface="Times New Roman" panose="02020603050405020304" pitchFamily="18" charset="0"/>
              </a:rPr>
              <a:pPr/>
              <a:t>10</a:t>
            </a:fld>
            <a:endParaRPr lang="en-US" altLang="ms-MY">
              <a:latin typeface="Times New Roman" panose="02020603050405020304" pitchFamily="18" charset="0"/>
            </a:endParaRPr>
          </a:p>
        </p:txBody>
      </p:sp>
      <p:sp>
        <p:nvSpPr>
          <p:cNvPr id="24579" name="Rectangle 2">
            <a:extLst>
              <a:ext uri="{FF2B5EF4-FFF2-40B4-BE49-F238E27FC236}">
                <a16:creationId xmlns:a16="http://schemas.microsoft.com/office/drawing/2014/main" id="{D6B8C282-580A-B0D8-50DE-C674F293CBA3}"/>
              </a:ext>
            </a:extLst>
          </p:cNvPr>
          <p:cNvSpPr>
            <a:spLocks noChangeArrowheads="1" noTextEdit="1"/>
          </p:cNvSpPr>
          <p:nvPr>
            <p:ph type="sldImg"/>
          </p:nvPr>
        </p:nvSpPr>
        <p:spPr>
          <a:ln/>
        </p:spPr>
      </p:sp>
      <p:sp>
        <p:nvSpPr>
          <p:cNvPr id="24580" name="Rectangle 3">
            <a:extLst>
              <a:ext uri="{FF2B5EF4-FFF2-40B4-BE49-F238E27FC236}">
                <a16:creationId xmlns:a16="http://schemas.microsoft.com/office/drawing/2014/main" id="{D9A23DCC-417E-E605-03E9-C70F593FE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8F38250-98A0-71D9-3D2F-D51432CDFF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B792370-4C61-42BE-A0FD-C82C117C3300}" type="slidenum">
              <a:rPr lang="en-US" altLang="ms-MY" smtClean="0">
                <a:latin typeface="Times New Roman" panose="02020603050405020304" pitchFamily="18" charset="0"/>
              </a:rPr>
              <a:pPr/>
              <a:t>11</a:t>
            </a:fld>
            <a:endParaRPr lang="en-US" altLang="ms-MY">
              <a:latin typeface="Times New Roman" panose="02020603050405020304" pitchFamily="18" charset="0"/>
            </a:endParaRPr>
          </a:p>
        </p:txBody>
      </p:sp>
      <p:sp>
        <p:nvSpPr>
          <p:cNvPr id="26627" name="Rectangle 2">
            <a:extLst>
              <a:ext uri="{FF2B5EF4-FFF2-40B4-BE49-F238E27FC236}">
                <a16:creationId xmlns:a16="http://schemas.microsoft.com/office/drawing/2014/main" id="{0134BE60-0175-A4C7-6CBC-540BA86E6BDE}"/>
              </a:ext>
            </a:extLst>
          </p:cNvPr>
          <p:cNvSpPr>
            <a:spLocks noChangeArrowheads="1" noTextEdit="1"/>
          </p:cNvSpPr>
          <p:nvPr>
            <p:ph type="sldImg"/>
          </p:nvPr>
        </p:nvSpPr>
        <p:spPr>
          <a:ln/>
        </p:spPr>
      </p:sp>
      <p:sp>
        <p:nvSpPr>
          <p:cNvPr id="26628" name="Rectangle 3">
            <a:extLst>
              <a:ext uri="{FF2B5EF4-FFF2-40B4-BE49-F238E27FC236}">
                <a16:creationId xmlns:a16="http://schemas.microsoft.com/office/drawing/2014/main" id="{8DE60944-9CF7-C9C7-4C6F-B2ED688EA4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0CDD6038-247A-46E6-54EF-DDE0300B1C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8A6767-1C82-4A81-8A9C-7B3A37A77D38}" type="slidenum">
              <a:rPr lang="en-US" altLang="ms-MY" smtClean="0">
                <a:latin typeface="Times New Roman" panose="02020603050405020304" pitchFamily="18" charset="0"/>
              </a:rPr>
              <a:pPr/>
              <a:t>12</a:t>
            </a:fld>
            <a:endParaRPr lang="en-US" altLang="ms-MY">
              <a:latin typeface="Times New Roman" panose="02020603050405020304" pitchFamily="18" charset="0"/>
            </a:endParaRPr>
          </a:p>
        </p:txBody>
      </p:sp>
      <p:sp>
        <p:nvSpPr>
          <p:cNvPr id="28675" name="Rectangle 2">
            <a:extLst>
              <a:ext uri="{FF2B5EF4-FFF2-40B4-BE49-F238E27FC236}">
                <a16:creationId xmlns:a16="http://schemas.microsoft.com/office/drawing/2014/main" id="{6BD06C29-48B3-57EA-38E8-3C1F74D4C8CF}"/>
              </a:ext>
            </a:extLst>
          </p:cNvPr>
          <p:cNvSpPr>
            <a:spLocks noChangeArrowheads="1" noTextEdit="1"/>
          </p:cNvSpPr>
          <p:nvPr>
            <p:ph type="sldImg"/>
          </p:nvPr>
        </p:nvSpPr>
        <p:spPr>
          <a:ln/>
        </p:spPr>
      </p:sp>
      <p:sp>
        <p:nvSpPr>
          <p:cNvPr id="28676" name="Rectangle 3">
            <a:extLst>
              <a:ext uri="{FF2B5EF4-FFF2-40B4-BE49-F238E27FC236}">
                <a16:creationId xmlns:a16="http://schemas.microsoft.com/office/drawing/2014/main" id="{BAE45D26-B7BF-A300-7C4F-E79D45370A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95099BA-65B1-7C58-D0FB-1877851CF4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3DCEE00-87B2-4378-B177-FA20D1A7FB84}" type="slidenum">
              <a:rPr lang="en-US" altLang="ms-MY" smtClean="0">
                <a:latin typeface="Times New Roman" panose="02020603050405020304" pitchFamily="18" charset="0"/>
              </a:rPr>
              <a:pPr/>
              <a:t>13</a:t>
            </a:fld>
            <a:endParaRPr lang="en-US" altLang="ms-MY">
              <a:latin typeface="Times New Roman" panose="02020603050405020304" pitchFamily="18" charset="0"/>
            </a:endParaRPr>
          </a:p>
        </p:txBody>
      </p:sp>
      <p:sp>
        <p:nvSpPr>
          <p:cNvPr id="30723" name="Rectangle 2">
            <a:extLst>
              <a:ext uri="{FF2B5EF4-FFF2-40B4-BE49-F238E27FC236}">
                <a16:creationId xmlns:a16="http://schemas.microsoft.com/office/drawing/2014/main" id="{8E212BF9-F91F-8F69-D090-51F347E6404B}"/>
              </a:ext>
            </a:extLst>
          </p:cNvPr>
          <p:cNvSpPr>
            <a:spLocks noChangeArrowheads="1" noTextEdit="1"/>
          </p:cNvSpPr>
          <p:nvPr>
            <p:ph type="sldImg"/>
          </p:nvPr>
        </p:nvSpPr>
        <p:spPr>
          <a:ln/>
        </p:spPr>
      </p:sp>
      <p:sp>
        <p:nvSpPr>
          <p:cNvPr id="30724" name="Rectangle 3">
            <a:extLst>
              <a:ext uri="{FF2B5EF4-FFF2-40B4-BE49-F238E27FC236}">
                <a16:creationId xmlns:a16="http://schemas.microsoft.com/office/drawing/2014/main" id="{46A7653F-661D-49E4-14D4-4D4900359B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03157E7-6CC3-C7D4-799A-79E4475B3D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5E8ED0C-1572-4D24-9134-893093EDDCEE}" type="slidenum">
              <a:rPr lang="en-US" altLang="ms-MY" smtClean="0">
                <a:latin typeface="Times New Roman" panose="02020603050405020304" pitchFamily="18" charset="0"/>
              </a:rPr>
              <a:pPr/>
              <a:t>14</a:t>
            </a:fld>
            <a:endParaRPr lang="en-US" altLang="ms-MY">
              <a:latin typeface="Times New Roman" panose="02020603050405020304" pitchFamily="18" charset="0"/>
            </a:endParaRPr>
          </a:p>
        </p:txBody>
      </p:sp>
      <p:sp>
        <p:nvSpPr>
          <p:cNvPr id="32771" name="Rectangle 2">
            <a:extLst>
              <a:ext uri="{FF2B5EF4-FFF2-40B4-BE49-F238E27FC236}">
                <a16:creationId xmlns:a16="http://schemas.microsoft.com/office/drawing/2014/main" id="{13BEC46F-0645-D3C3-BF4E-B6A8CEA69D34}"/>
              </a:ext>
            </a:extLst>
          </p:cNvPr>
          <p:cNvSpPr>
            <a:spLocks noChangeArrowheads="1" noTextEdit="1"/>
          </p:cNvSpPr>
          <p:nvPr>
            <p:ph type="sldImg"/>
          </p:nvPr>
        </p:nvSpPr>
        <p:spPr>
          <a:ln/>
        </p:spPr>
      </p:sp>
      <p:sp>
        <p:nvSpPr>
          <p:cNvPr id="32772" name="Rectangle 3">
            <a:extLst>
              <a:ext uri="{FF2B5EF4-FFF2-40B4-BE49-F238E27FC236}">
                <a16:creationId xmlns:a16="http://schemas.microsoft.com/office/drawing/2014/main" id="{B8DDE7F2-3433-0569-B282-276846C261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MY" altLang="ms-MY">
                <a:latin typeface="Times New Roman" panose="02020603050405020304" pitchFamily="18" charset="0"/>
              </a:rPr>
              <a:t>10.25</a:t>
            </a:r>
            <a:endParaRPr lang="en-US" altLang="ms-MY">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859DB7FA-F204-4C3B-1217-73A5B3466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67D488D-BE72-46E5-AF46-B5F1403D18A6}" type="slidenum">
              <a:rPr lang="en-US" altLang="ms-MY" smtClean="0">
                <a:latin typeface="Times New Roman" panose="02020603050405020304" pitchFamily="18" charset="0"/>
              </a:rPr>
              <a:pPr/>
              <a:t>15</a:t>
            </a:fld>
            <a:endParaRPr lang="en-US" altLang="ms-MY">
              <a:latin typeface="Times New Roman" panose="02020603050405020304" pitchFamily="18" charset="0"/>
            </a:endParaRPr>
          </a:p>
        </p:txBody>
      </p:sp>
      <p:sp>
        <p:nvSpPr>
          <p:cNvPr id="34819" name="Rectangle 2">
            <a:extLst>
              <a:ext uri="{FF2B5EF4-FFF2-40B4-BE49-F238E27FC236}">
                <a16:creationId xmlns:a16="http://schemas.microsoft.com/office/drawing/2014/main" id="{D23777EC-3F7D-A13B-7E90-33A54CF627F3}"/>
              </a:ext>
            </a:extLst>
          </p:cNvPr>
          <p:cNvSpPr>
            <a:spLocks noChangeArrowheads="1" noTextEdit="1"/>
          </p:cNvSpPr>
          <p:nvPr>
            <p:ph type="sldImg"/>
          </p:nvPr>
        </p:nvSpPr>
        <p:spPr>
          <a:ln/>
        </p:spPr>
      </p:sp>
      <p:sp>
        <p:nvSpPr>
          <p:cNvPr id="34820" name="Rectangle 3">
            <a:extLst>
              <a:ext uri="{FF2B5EF4-FFF2-40B4-BE49-F238E27FC236}">
                <a16:creationId xmlns:a16="http://schemas.microsoft.com/office/drawing/2014/main" id="{6F689AC2-1E4C-2460-390D-A027CAFAC2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285150D-6156-C777-B039-3675ADFEA7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43052A-2FD2-4E47-B5D1-D24FC9D6F97C}" type="slidenum">
              <a:rPr lang="en-US" altLang="ms-MY" smtClean="0">
                <a:latin typeface="Times New Roman" panose="02020603050405020304" pitchFamily="18" charset="0"/>
              </a:rPr>
              <a:pPr/>
              <a:t>16</a:t>
            </a:fld>
            <a:endParaRPr lang="en-US" altLang="ms-MY">
              <a:latin typeface="Times New Roman" panose="02020603050405020304" pitchFamily="18" charset="0"/>
            </a:endParaRPr>
          </a:p>
        </p:txBody>
      </p:sp>
      <p:sp>
        <p:nvSpPr>
          <p:cNvPr id="36867" name="Rectangle 2">
            <a:extLst>
              <a:ext uri="{FF2B5EF4-FFF2-40B4-BE49-F238E27FC236}">
                <a16:creationId xmlns:a16="http://schemas.microsoft.com/office/drawing/2014/main" id="{C6E0DC25-48AD-D19C-C0F4-9402C18FC6A6}"/>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B7012E97-56C1-018C-5E3D-9785319D8C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31A7C0D-AA18-BCD3-CB54-C3341B7C8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D6FF7B-5544-4691-B2AA-1B5AA4D17E22}" type="slidenum">
              <a:rPr lang="en-US" altLang="ms-MY" smtClean="0">
                <a:latin typeface="Times New Roman" panose="02020603050405020304" pitchFamily="18" charset="0"/>
              </a:rPr>
              <a:pPr/>
              <a:t>17</a:t>
            </a:fld>
            <a:endParaRPr lang="en-US" altLang="ms-MY">
              <a:latin typeface="Times New Roman" panose="02020603050405020304" pitchFamily="18" charset="0"/>
            </a:endParaRPr>
          </a:p>
        </p:txBody>
      </p:sp>
      <p:sp>
        <p:nvSpPr>
          <p:cNvPr id="38915" name="Rectangle 2">
            <a:extLst>
              <a:ext uri="{FF2B5EF4-FFF2-40B4-BE49-F238E27FC236}">
                <a16:creationId xmlns:a16="http://schemas.microsoft.com/office/drawing/2014/main" id="{1B9B51DC-1651-477C-DAF9-35F3CA0042DF}"/>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D7CC6930-15A0-E557-FD7F-5B38A6E24E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6744C91E-77D1-B2B9-18EB-121316BB9A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3DC4AB4-236D-4D7E-91E8-257E3D1E3564}" type="slidenum">
              <a:rPr lang="en-US" altLang="ms-MY" smtClean="0">
                <a:latin typeface="Times New Roman" panose="02020603050405020304" pitchFamily="18" charset="0"/>
              </a:rPr>
              <a:pPr/>
              <a:t>18</a:t>
            </a:fld>
            <a:endParaRPr lang="en-US" altLang="ms-MY">
              <a:latin typeface="Times New Roman" panose="02020603050405020304" pitchFamily="18" charset="0"/>
            </a:endParaRPr>
          </a:p>
        </p:txBody>
      </p:sp>
      <p:sp>
        <p:nvSpPr>
          <p:cNvPr id="40963" name="Rectangle 2">
            <a:extLst>
              <a:ext uri="{FF2B5EF4-FFF2-40B4-BE49-F238E27FC236}">
                <a16:creationId xmlns:a16="http://schemas.microsoft.com/office/drawing/2014/main" id="{28A6BECA-A085-3630-1777-1CC0AD921A10}"/>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09714C31-7D66-E33D-B2FD-A2CA9190B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22B9C786-E2A2-8EFE-2503-00D07CB7D5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DCA2C5C-9CE9-4DA9-B499-7D78E7300BD7}" type="slidenum">
              <a:rPr lang="en-US" altLang="ms-MY" smtClean="0">
                <a:latin typeface="Times New Roman" panose="02020603050405020304" pitchFamily="18" charset="0"/>
              </a:rPr>
              <a:pPr/>
              <a:t>19</a:t>
            </a:fld>
            <a:endParaRPr lang="en-US" altLang="ms-MY">
              <a:latin typeface="Times New Roman" panose="02020603050405020304" pitchFamily="18" charset="0"/>
            </a:endParaRPr>
          </a:p>
        </p:txBody>
      </p:sp>
      <p:sp>
        <p:nvSpPr>
          <p:cNvPr id="43011" name="Rectangle 2">
            <a:extLst>
              <a:ext uri="{FF2B5EF4-FFF2-40B4-BE49-F238E27FC236}">
                <a16:creationId xmlns:a16="http://schemas.microsoft.com/office/drawing/2014/main" id="{8C63CEAF-ECFE-F39F-C25D-DFEBFB155D9E}"/>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19A62036-04F6-A516-4957-E582359B0B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EB3D1E4-0C6D-17E2-6D77-1829A61DEA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7DEA2D-5136-4D57-B764-EBF9EFE950A2}" type="slidenum">
              <a:rPr lang="en-US" altLang="ms-MY" smtClean="0">
                <a:latin typeface="Times New Roman" panose="02020603050405020304" pitchFamily="18" charset="0"/>
              </a:rPr>
              <a:pPr/>
              <a:t>2</a:t>
            </a:fld>
            <a:endParaRPr lang="en-US" altLang="ms-MY">
              <a:latin typeface="Times New Roman" panose="02020603050405020304" pitchFamily="18" charset="0"/>
            </a:endParaRPr>
          </a:p>
        </p:txBody>
      </p:sp>
      <p:sp>
        <p:nvSpPr>
          <p:cNvPr id="8195" name="Rectangle 2">
            <a:extLst>
              <a:ext uri="{FF2B5EF4-FFF2-40B4-BE49-F238E27FC236}">
                <a16:creationId xmlns:a16="http://schemas.microsoft.com/office/drawing/2014/main" id="{E38C3B96-F31E-7FEC-D796-5316C9975B8B}"/>
              </a:ext>
            </a:extLst>
          </p:cNvPr>
          <p:cNvSpPr>
            <a:spLocks noChangeArrowheads="1" noTextEdit="1"/>
          </p:cNvSpPr>
          <p:nvPr>
            <p:ph type="sldImg"/>
          </p:nvPr>
        </p:nvSpPr>
        <p:spPr>
          <a:ln/>
        </p:spPr>
      </p:sp>
      <p:sp>
        <p:nvSpPr>
          <p:cNvPr id="8196" name="Rectangle 3">
            <a:extLst>
              <a:ext uri="{FF2B5EF4-FFF2-40B4-BE49-F238E27FC236}">
                <a16:creationId xmlns:a16="http://schemas.microsoft.com/office/drawing/2014/main" id="{DA6CA181-5AC7-F018-93C7-261C84D416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EAD9FD8-6283-C522-CFD9-EA241FE6B7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EACCA2-FED3-4B99-8521-3F2AE095C2C5}" type="slidenum">
              <a:rPr lang="en-US" altLang="ms-MY" smtClean="0">
                <a:latin typeface="Times New Roman" panose="02020603050405020304" pitchFamily="18" charset="0"/>
              </a:rPr>
              <a:pPr/>
              <a:t>20</a:t>
            </a:fld>
            <a:endParaRPr lang="en-US" altLang="ms-MY">
              <a:latin typeface="Times New Roman" panose="02020603050405020304" pitchFamily="18" charset="0"/>
            </a:endParaRPr>
          </a:p>
        </p:txBody>
      </p:sp>
      <p:sp>
        <p:nvSpPr>
          <p:cNvPr id="45059" name="Rectangle 2">
            <a:extLst>
              <a:ext uri="{FF2B5EF4-FFF2-40B4-BE49-F238E27FC236}">
                <a16:creationId xmlns:a16="http://schemas.microsoft.com/office/drawing/2014/main" id="{150E0651-6CF9-42C2-D53D-307725D54303}"/>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9D35F195-4536-4A66-CD75-5DB9C5ED4C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B3BA093-5200-C8D0-830D-9192971337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BA317B-F29C-44ED-ACC6-3782BCF43042}" type="slidenum">
              <a:rPr lang="en-US" altLang="ms-MY" smtClean="0">
                <a:latin typeface="Times New Roman" panose="02020603050405020304" pitchFamily="18" charset="0"/>
              </a:rPr>
              <a:pPr/>
              <a:t>21</a:t>
            </a:fld>
            <a:endParaRPr lang="en-US" altLang="ms-MY">
              <a:latin typeface="Times New Roman" panose="02020603050405020304" pitchFamily="18" charset="0"/>
            </a:endParaRPr>
          </a:p>
        </p:txBody>
      </p:sp>
      <p:sp>
        <p:nvSpPr>
          <p:cNvPr id="47107" name="Rectangle 2">
            <a:extLst>
              <a:ext uri="{FF2B5EF4-FFF2-40B4-BE49-F238E27FC236}">
                <a16:creationId xmlns:a16="http://schemas.microsoft.com/office/drawing/2014/main" id="{D9736656-2E75-EEE8-C0B6-DA1A08830721}"/>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268CDBBE-410E-F3AA-7B03-EFD463BBD1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FA31682B-8788-85B6-CF68-6BE0AB691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AACC89-D137-46C8-996F-32482B67AB5F}" type="slidenum">
              <a:rPr lang="en-US" altLang="ms-MY" smtClean="0">
                <a:latin typeface="Times New Roman" panose="02020603050405020304" pitchFamily="18" charset="0"/>
              </a:rPr>
              <a:pPr/>
              <a:t>22</a:t>
            </a:fld>
            <a:endParaRPr lang="en-US" altLang="ms-MY">
              <a:latin typeface="Times New Roman" panose="02020603050405020304" pitchFamily="18" charset="0"/>
            </a:endParaRPr>
          </a:p>
        </p:txBody>
      </p:sp>
      <p:sp>
        <p:nvSpPr>
          <p:cNvPr id="49155" name="Rectangle 2">
            <a:extLst>
              <a:ext uri="{FF2B5EF4-FFF2-40B4-BE49-F238E27FC236}">
                <a16:creationId xmlns:a16="http://schemas.microsoft.com/office/drawing/2014/main" id="{BEBADD91-F0F5-F16D-86A5-178C724EB477}"/>
              </a:ext>
            </a:extLst>
          </p:cNvPr>
          <p:cNvSpPr>
            <a:spLocks noChangeArrowheads="1" noTextEdit="1"/>
          </p:cNvSpPr>
          <p:nvPr>
            <p:ph type="sldImg"/>
          </p:nvPr>
        </p:nvSpPr>
        <p:spPr>
          <a:ln/>
        </p:spPr>
      </p:sp>
      <p:sp>
        <p:nvSpPr>
          <p:cNvPr id="49156" name="Rectangle 3">
            <a:extLst>
              <a:ext uri="{FF2B5EF4-FFF2-40B4-BE49-F238E27FC236}">
                <a16:creationId xmlns:a16="http://schemas.microsoft.com/office/drawing/2014/main" id="{24A4A5D1-88AF-AD82-3F68-2377091324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DA8CBD0-109A-80C7-D9A1-756CBAB652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1B5EC5-6FD5-40DD-8EE4-3441BA8F5B1F}" type="slidenum">
              <a:rPr lang="en-US" altLang="ms-MY" smtClean="0">
                <a:latin typeface="Times New Roman" panose="02020603050405020304" pitchFamily="18" charset="0"/>
              </a:rPr>
              <a:pPr/>
              <a:t>23</a:t>
            </a:fld>
            <a:endParaRPr lang="en-US" altLang="ms-MY">
              <a:latin typeface="Times New Roman" panose="02020603050405020304" pitchFamily="18" charset="0"/>
            </a:endParaRPr>
          </a:p>
        </p:txBody>
      </p:sp>
      <p:sp>
        <p:nvSpPr>
          <p:cNvPr id="51203" name="Rectangle 2">
            <a:extLst>
              <a:ext uri="{FF2B5EF4-FFF2-40B4-BE49-F238E27FC236}">
                <a16:creationId xmlns:a16="http://schemas.microsoft.com/office/drawing/2014/main" id="{5F92BFD4-B788-0761-D40E-162E97C6455E}"/>
              </a:ext>
            </a:extLst>
          </p:cNvPr>
          <p:cNvSpPr>
            <a:spLocks noChangeArrowheads="1" noTextEdit="1"/>
          </p:cNvSpPr>
          <p:nvPr>
            <p:ph type="sldImg"/>
          </p:nvPr>
        </p:nvSpPr>
        <p:spPr>
          <a:ln/>
        </p:spPr>
      </p:sp>
      <p:sp>
        <p:nvSpPr>
          <p:cNvPr id="51204" name="Rectangle 3">
            <a:extLst>
              <a:ext uri="{FF2B5EF4-FFF2-40B4-BE49-F238E27FC236}">
                <a16:creationId xmlns:a16="http://schemas.microsoft.com/office/drawing/2014/main" id="{214C819C-F388-FC1D-CFE5-6641045B13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E0E9279-4968-DE44-CC3F-B8FB198FC6F4}"/>
              </a:ext>
            </a:extLst>
          </p:cNvPr>
          <p:cNvSpPr>
            <a:spLocks noChangeArrowheads="1" noTextEdit="1"/>
          </p:cNvSpPr>
          <p:nvPr>
            <p:ph type="sldImg"/>
          </p:nvPr>
        </p:nvSpPr>
        <p:spPr>
          <a:ln/>
        </p:spPr>
      </p:sp>
      <p:sp>
        <p:nvSpPr>
          <p:cNvPr id="10243" name="Rectangle 3">
            <a:extLst>
              <a:ext uri="{FF2B5EF4-FFF2-40B4-BE49-F238E27FC236}">
                <a16:creationId xmlns:a16="http://schemas.microsoft.com/office/drawing/2014/main" id="{9D3E202D-F3F0-E6D9-1340-391163FA60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CA761417-2CA5-237F-7AC6-50EBDCDD52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644243-5684-45FA-801A-ECD0C4887B68}" type="slidenum">
              <a:rPr lang="en-US" altLang="ms-MY" smtClean="0">
                <a:latin typeface="Times New Roman" panose="02020603050405020304" pitchFamily="18" charset="0"/>
              </a:rPr>
              <a:pPr/>
              <a:t>4</a:t>
            </a:fld>
            <a:endParaRPr lang="en-US" altLang="ms-MY">
              <a:latin typeface="Times New Roman" panose="02020603050405020304" pitchFamily="18" charset="0"/>
            </a:endParaRPr>
          </a:p>
        </p:txBody>
      </p:sp>
      <p:sp>
        <p:nvSpPr>
          <p:cNvPr id="12291" name="Rectangle 2">
            <a:extLst>
              <a:ext uri="{FF2B5EF4-FFF2-40B4-BE49-F238E27FC236}">
                <a16:creationId xmlns:a16="http://schemas.microsoft.com/office/drawing/2014/main" id="{A7AF0E7E-AF9C-EBA9-CA18-49408250DFA1}"/>
              </a:ext>
            </a:extLst>
          </p:cNvPr>
          <p:cNvSpPr>
            <a:spLocks noChangeArrowheads="1" noTextEdit="1"/>
          </p:cNvSpPr>
          <p:nvPr>
            <p:ph type="sldImg"/>
          </p:nvPr>
        </p:nvSpPr>
        <p:spPr>
          <a:ln/>
        </p:spPr>
      </p:sp>
      <p:sp>
        <p:nvSpPr>
          <p:cNvPr id="12292" name="Rectangle 3">
            <a:extLst>
              <a:ext uri="{FF2B5EF4-FFF2-40B4-BE49-F238E27FC236}">
                <a16:creationId xmlns:a16="http://schemas.microsoft.com/office/drawing/2014/main" id="{84502945-06D6-8D26-7220-2DDBCEE5D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83949FA7-4296-9F39-4142-5B767464DF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229B754-6B43-4C75-897A-D9E936DD666D}" type="slidenum">
              <a:rPr lang="en-US" altLang="ms-MY" smtClean="0">
                <a:latin typeface="Times New Roman" panose="02020603050405020304" pitchFamily="18" charset="0"/>
              </a:rPr>
              <a:pPr/>
              <a:t>5</a:t>
            </a:fld>
            <a:endParaRPr lang="en-US" altLang="ms-MY">
              <a:latin typeface="Times New Roman" panose="02020603050405020304" pitchFamily="18" charset="0"/>
            </a:endParaRPr>
          </a:p>
        </p:txBody>
      </p:sp>
      <p:sp>
        <p:nvSpPr>
          <p:cNvPr id="14339" name="Rectangle 2">
            <a:extLst>
              <a:ext uri="{FF2B5EF4-FFF2-40B4-BE49-F238E27FC236}">
                <a16:creationId xmlns:a16="http://schemas.microsoft.com/office/drawing/2014/main" id="{20D3FB73-0B67-B7CB-A65F-C10FB561B6F7}"/>
              </a:ext>
            </a:extLst>
          </p:cNvPr>
          <p:cNvSpPr>
            <a:spLocks noChangeArrowheads="1" noTextEdit="1"/>
          </p:cNvSpPr>
          <p:nvPr>
            <p:ph type="sldImg"/>
          </p:nvPr>
        </p:nvSpPr>
        <p:spPr>
          <a:ln/>
        </p:spPr>
      </p:sp>
      <p:sp>
        <p:nvSpPr>
          <p:cNvPr id="14340" name="Rectangle 3">
            <a:extLst>
              <a:ext uri="{FF2B5EF4-FFF2-40B4-BE49-F238E27FC236}">
                <a16:creationId xmlns:a16="http://schemas.microsoft.com/office/drawing/2014/main" id="{460B4D3B-0603-F0A6-1AA5-92C03CCD1C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4770E7B-9E90-7C9C-2D21-DC5B7F1E31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58320A5-6A4A-4EE7-B80C-B72C2DC9AE66}" type="slidenum">
              <a:rPr lang="en-US" altLang="ms-MY" smtClean="0">
                <a:latin typeface="Times New Roman" panose="02020603050405020304" pitchFamily="18" charset="0"/>
              </a:rPr>
              <a:pPr/>
              <a:t>6</a:t>
            </a:fld>
            <a:endParaRPr lang="en-US" altLang="ms-MY">
              <a:latin typeface="Times New Roman" panose="02020603050405020304" pitchFamily="18" charset="0"/>
            </a:endParaRPr>
          </a:p>
        </p:txBody>
      </p:sp>
      <p:sp>
        <p:nvSpPr>
          <p:cNvPr id="16387" name="Rectangle 2">
            <a:extLst>
              <a:ext uri="{FF2B5EF4-FFF2-40B4-BE49-F238E27FC236}">
                <a16:creationId xmlns:a16="http://schemas.microsoft.com/office/drawing/2014/main" id="{3F380891-3FD1-853A-41F1-F225C7ADD442}"/>
              </a:ext>
            </a:extLst>
          </p:cNvPr>
          <p:cNvSpPr>
            <a:spLocks noChangeArrowheads="1" noTextEdit="1"/>
          </p:cNvSpPr>
          <p:nvPr>
            <p:ph type="sldImg"/>
          </p:nvPr>
        </p:nvSpPr>
        <p:spPr>
          <a:ln/>
        </p:spPr>
      </p:sp>
      <p:sp>
        <p:nvSpPr>
          <p:cNvPr id="16388" name="Rectangle 3">
            <a:extLst>
              <a:ext uri="{FF2B5EF4-FFF2-40B4-BE49-F238E27FC236}">
                <a16:creationId xmlns:a16="http://schemas.microsoft.com/office/drawing/2014/main" id="{7A030E8F-32C0-8322-1183-417B686B88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187FBD4B-945F-CE87-41CE-6EAB2AA8EA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DC7D04-97FB-4724-A8B2-2FF10A5472B0}" type="slidenum">
              <a:rPr lang="en-US" altLang="ms-MY" smtClean="0">
                <a:latin typeface="Times New Roman" panose="02020603050405020304" pitchFamily="18" charset="0"/>
              </a:rPr>
              <a:pPr/>
              <a:t>7</a:t>
            </a:fld>
            <a:endParaRPr lang="en-US" altLang="ms-MY">
              <a:latin typeface="Times New Roman" panose="02020603050405020304" pitchFamily="18" charset="0"/>
            </a:endParaRPr>
          </a:p>
        </p:txBody>
      </p:sp>
      <p:sp>
        <p:nvSpPr>
          <p:cNvPr id="18435" name="Rectangle 2">
            <a:extLst>
              <a:ext uri="{FF2B5EF4-FFF2-40B4-BE49-F238E27FC236}">
                <a16:creationId xmlns:a16="http://schemas.microsoft.com/office/drawing/2014/main" id="{53677585-999A-27CB-44F4-0CFDA62A3AF9}"/>
              </a:ext>
            </a:extLst>
          </p:cNvPr>
          <p:cNvSpPr>
            <a:spLocks noChangeArrowheads="1" noTextEdit="1"/>
          </p:cNvSpPr>
          <p:nvPr>
            <p:ph type="sldImg"/>
          </p:nvPr>
        </p:nvSpPr>
        <p:spPr>
          <a:ln/>
        </p:spPr>
      </p:sp>
      <p:sp>
        <p:nvSpPr>
          <p:cNvPr id="18436" name="Rectangle 3">
            <a:extLst>
              <a:ext uri="{FF2B5EF4-FFF2-40B4-BE49-F238E27FC236}">
                <a16:creationId xmlns:a16="http://schemas.microsoft.com/office/drawing/2014/main" id="{1444284C-7A18-CCCF-3300-0D206AF5D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1823276-DB15-FD85-4060-CF31B4C02B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596C0F-2399-454C-9728-055BD59B4586}" type="slidenum">
              <a:rPr lang="en-US" altLang="ms-MY" smtClean="0">
                <a:latin typeface="Times New Roman" panose="02020603050405020304" pitchFamily="18" charset="0"/>
              </a:rPr>
              <a:pPr/>
              <a:t>8</a:t>
            </a:fld>
            <a:endParaRPr lang="en-US" altLang="ms-MY">
              <a:latin typeface="Times New Roman" panose="02020603050405020304" pitchFamily="18" charset="0"/>
            </a:endParaRPr>
          </a:p>
        </p:txBody>
      </p:sp>
      <p:sp>
        <p:nvSpPr>
          <p:cNvPr id="20483" name="Rectangle 2">
            <a:extLst>
              <a:ext uri="{FF2B5EF4-FFF2-40B4-BE49-F238E27FC236}">
                <a16:creationId xmlns:a16="http://schemas.microsoft.com/office/drawing/2014/main" id="{EBDC50E9-46D2-9EAC-B7C6-BE0BAA9C6B58}"/>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AF9FA3BC-F237-89F7-4CE5-698C9295A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6C522ED-C47C-2B97-70AE-CF85BB17CD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1BF29C-7BBC-4553-81EA-C53B15783501}" type="slidenum">
              <a:rPr lang="en-US" altLang="ms-MY" smtClean="0">
                <a:latin typeface="Times New Roman" panose="02020603050405020304" pitchFamily="18" charset="0"/>
              </a:rPr>
              <a:pPr/>
              <a:t>9</a:t>
            </a:fld>
            <a:endParaRPr lang="en-US" altLang="ms-MY">
              <a:latin typeface="Times New Roman" panose="02020603050405020304" pitchFamily="18" charset="0"/>
            </a:endParaRPr>
          </a:p>
        </p:txBody>
      </p:sp>
      <p:sp>
        <p:nvSpPr>
          <p:cNvPr id="22531" name="Rectangle 2">
            <a:extLst>
              <a:ext uri="{FF2B5EF4-FFF2-40B4-BE49-F238E27FC236}">
                <a16:creationId xmlns:a16="http://schemas.microsoft.com/office/drawing/2014/main" id="{A9433492-9AE8-7A3F-13C3-81B5D191DC6A}"/>
              </a:ext>
            </a:extLst>
          </p:cNvPr>
          <p:cNvSpPr>
            <a:spLocks noChangeArrowheads="1" noTextEdit="1"/>
          </p:cNvSpPr>
          <p:nvPr>
            <p:ph type="sldImg"/>
          </p:nvPr>
        </p:nvSpPr>
        <p:spPr>
          <a:ln/>
        </p:spPr>
      </p:sp>
      <p:sp>
        <p:nvSpPr>
          <p:cNvPr id="22532" name="Rectangle 3">
            <a:extLst>
              <a:ext uri="{FF2B5EF4-FFF2-40B4-BE49-F238E27FC236}">
                <a16:creationId xmlns:a16="http://schemas.microsoft.com/office/drawing/2014/main" id="{F295F62E-CEB8-A7F9-7D1E-87B978379B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ms-MY" altLang="ms-MY">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ED443CB4-F86B-0332-11FC-3BA50FCD449C}"/>
              </a:ext>
            </a:extLst>
          </p:cNvPr>
          <p:cNvGrpSpPr>
            <a:grpSpLocks/>
          </p:cNvGrpSpPr>
          <p:nvPr/>
        </p:nvGrpSpPr>
        <p:grpSpPr bwMode="auto">
          <a:xfrm>
            <a:off x="298450" y="3948113"/>
            <a:ext cx="12915900" cy="268287"/>
            <a:chOff x="125" y="1865"/>
            <a:chExt cx="5424" cy="127"/>
          </a:xfrm>
        </p:grpSpPr>
        <p:sp>
          <p:nvSpPr>
            <p:cNvPr id="3" name="Rectangle 4">
              <a:extLst>
                <a:ext uri="{FF2B5EF4-FFF2-40B4-BE49-F238E27FC236}">
                  <a16:creationId xmlns:a16="http://schemas.microsoft.com/office/drawing/2014/main" id="{E6AAFD9D-A899-1296-9C0D-C2595429507C}"/>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4" name="Rectangle 5">
              <a:extLst>
                <a:ext uri="{FF2B5EF4-FFF2-40B4-BE49-F238E27FC236}">
                  <a16:creationId xmlns:a16="http://schemas.microsoft.com/office/drawing/2014/main" id="{332E7406-2BC8-A40F-8E5A-975A91D352AC}"/>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5" name="Rectangle 6">
              <a:extLst>
                <a:ext uri="{FF2B5EF4-FFF2-40B4-BE49-F238E27FC236}">
                  <a16:creationId xmlns:a16="http://schemas.microsoft.com/office/drawing/2014/main" id="{0EEE3A08-04B3-0A44-4518-E8FD9219FA3E}"/>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grpSp>
      <p:sp>
        <p:nvSpPr>
          <p:cNvPr id="6" name="Text Box 7">
            <a:extLst>
              <a:ext uri="{FF2B5EF4-FFF2-40B4-BE49-F238E27FC236}">
                <a16:creationId xmlns:a16="http://schemas.microsoft.com/office/drawing/2014/main" id="{D72449AA-32CE-AD7D-E2E6-030842616215}"/>
              </a:ext>
            </a:extLst>
          </p:cNvPr>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595" tIns="65298" rIns="130595" bIns="6529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sz="1400" b="1">
                <a:solidFill>
                  <a:srgbClr val="336699"/>
                </a:solidFill>
                <a:latin typeface="Helvetica" pitchFamily="-84" charset="0"/>
              </a:rPr>
              <a:t>Silberschatz, Galvin and Gagne ©2013</a:t>
            </a:r>
          </a:p>
        </p:txBody>
      </p:sp>
      <p:sp>
        <p:nvSpPr>
          <p:cNvPr id="7" name="Text Box 8">
            <a:extLst>
              <a:ext uri="{FF2B5EF4-FFF2-40B4-BE49-F238E27FC236}">
                <a16:creationId xmlns:a16="http://schemas.microsoft.com/office/drawing/2014/main" id="{83E23EBF-CCCB-CFEA-60A1-1030745E4ABD}"/>
              </a:ext>
            </a:extLst>
          </p:cNvPr>
          <p:cNvSpPr txBox="1">
            <a:spLocks noChangeArrowheads="1"/>
          </p:cNvSpPr>
          <p:nvPr/>
        </p:nvSpPr>
        <p:spPr bwMode="auto">
          <a:xfrm>
            <a:off x="41275" y="8818563"/>
            <a:ext cx="3789363" cy="347662"/>
          </a:xfrm>
          <a:prstGeom prst="rect">
            <a:avLst/>
          </a:prstGeom>
          <a:noFill/>
          <a:ln w="9525">
            <a:noFill/>
            <a:miter lim="800000"/>
            <a:headEnd/>
            <a:tailEnd/>
          </a:ln>
          <a:effectLst/>
        </p:spPr>
        <p:txBody>
          <a:bodyPr wrap="none" lIns="130595" tIns="65298" rIns="130595" bIns="6529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sz="1400" b="1">
                <a:solidFill>
                  <a:srgbClr val="336699"/>
                </a:solidFill>
                <a:latin typeface="Helvetica" pitchFamily="-84" charset="0"/>
              </a:rPr>
              <a:t>Operating System Concepts  – 9</a:t>
            </a:r>
            <a:r>
              <a:rPr lang="en-US" sz="1400" b="1" baseline="30000">
                <a:solidFill>
                  <a:srgbClr val="336699"/>
                </a:solidFill>
                <a:latin typeface="Helvetica" pitchFamily="-84" charset="0"/>
              </a:rPr>
              <a:t>th</a:t>
            </a:r>
            <a:r>
              <a:rPr lang="en-US" sz="1400" b="1">
                <a:solidFill>
                  <a:srgbClr val="336699"/>
                </a:solidFill>
                <a:latin typeface="Helvetica" pitchFamily="-84" charset="0"/>
              </a:rPr>
              <a:t> Edition</a:t>
            </a:r>
          </a:p>
        </p:txBody>
      </p:sp>
      <p:pic>
        <p:nvPicPr>
          <p:cNvPr id="8" name="Picture 9" descr="dino_4">
            <a:extLst>
              <a:ext uri="{FF2B5EF4-FFF2-40B4-BE49-F238E27FC236}">
                <a16:creationId xmlns:a16="http://schemas.microsoft.com/office/drawing/2014/main" id="{9A8323EE-7299-07D0-79E7-D30AF9AC7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5543550"/>
            <a:ext cx="3092450" cy="2125663"/>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FC3C0D23-67DA-0752-FFEF-3EAA7D42E4C4}"/>
              </a:ext>
            </a:extLst>
          </p:cNvPr>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p:spPr>
        <p:txBody>
          <a:bodyPr wrap="none" lIns="130595" tIns="65298" rIns="130595" bIns="6529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p>
        </p:txBody>
      </p:sp>
      <p:sp>
        <p:nvSpPr>
          <p:cNvPr id="21401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extLst>
      <p:ext uri="{BB962C8B-B14F-4D97-AF65-F5344CB8AC3E}">
        <p14:creationId xmlns:p14="http://schemas.microsoft.com/office/powerpoint/2010/main" val="271883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353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761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10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a:t>Click to edit Master title style</a:t>
            </a:r>
          </a:p>
        </p:txBody>
      </p:sp>
      <p:sp>
        <p:nvSpPr>
          <p:cNvPr id="3" name="Text Placeholder 2"/>
          <p:cNvSpPr>
            <a:spLocks noGrp="1"/>
          </p:cNvSpPr>
          <p:nvPr>
            <p:ph type="body" idx="1"/>
          </p:nvPr>
        </p:nvSpPr>
        <p:spPr>
          <a:xfrm>
            <a:off x="1083470" y="3875624"/>
            <a:ext cx="11658600" cy="2000249"/>
          </a:xfrm>
        </p:spPr>
        <p:txBody>
          <a:bodyPr anchor="b"/>
          <a:lstStyle>
            <a:lvl1pPr marL="0" indent="0">
              <a:buNone/>
              <a:defRPr sz="2900"/>
            </a:lvl1pPr>
            <a:lvl2pPr marL="652979" indent="0">
              <a:buNone/>
              <a:defRPr sz="2600"/>
            </a:lvl2pPr>
            <a:lvl3pPr marL="1305960" indent="0">
              <a:buNone/>
              <a:defRPr sz="2300"/>
            </a:lvl3pPr>
            <a:lvl4pPr marL="1958941" indent="0">
              <a:buNone/>
              <a:defRPr sz="2000"/>
            </a:lvl4pPr>
            <a:lvl5pPr marL="2611921" indent="0">
              <a:buNone/>
              <a:defRPr sz="2000"/>
            </a:lvl5pPr>
            <a:lvl6pPr marL="3264898" indent="0">
              <a:buNone/>
              <a:defRPr sz="2000"/>
            </a:lvl6pPr>
            <a:lvl7pPr marL="3917878" indent="0">
              <a:buNone/>
              <a:defRPr sz="2000"/>
            </a:lvl7pPr>
            <a:lvl8pPr marL="4570857" indent="0">
              <a:buNone/>
              <a:defRPr sz="2000"/>
            </a:lvl8pPr>
            <a:lvl9pPr marL="5223836" indent="0">
              <a:buNone/>
              <a:defRPr sz="2000"/>
            </a:lvl9pPr>
          </a:lstStyle>
          <a:p>
            <a:pPr lvl="0"/>
            <a:r>
              <a:rPr lang="en-US"/>
              <a:t>Click to edit Master text styles</a:t>
            </a:r>
          </a:p>
        </p:txBody>
      </p:sp>
    </p:spTree>
    <p:extLst>
      <p:ext uri="{BB962C8B-B14F-4D97-AF65-F5344CB8AC3E}">
        <p14:creationId xmlns:p14="http://schemas.microsoft.com/office/powerpoint/2010/main" val="364730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9675" y="1644657"/>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96175" y="1644657"/>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116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2979" indent="0">
              <a:buNone/>
              <a:defRPr sz="2900" b="1"/>
            </a:lvl2pPr>
            <a:lvl3pPr marL="1305960" indent="0">
              <a:buNone/>
              <a:defRPr sz="2600" b="1"/>
            </a:lvl3pPr>
            <a:lvl4pPr marL="1958941" indent="0">
              <a:buNone/>
              <a:defRPr sz="2300" b="1"/>
            </a:lvl4pPr>
            <a:lvl5pPr marL="2611921" indent="0">
              <a:buNone/>
              <a:defRPr sz="2300" b="1"/>
            </a:lvl5pPr>
            <a:lvl6pPr marL="3264898" indent="0">
              <a:buNone/>
              <a:defRPr sz="2300" b="1"/>
            </a:lvl6pPr>
            <a:lvl7pPr marL="3917878" indent="0">
              <a:buNone/>
              <a:defRPr sz="2300" b="1"/>
            </a:lvl7pPr>
            <a:lvl8pPr marL="4570857" indent="0">
              <a:buNone/>
              <a:defRPr sz="2300" b="1"/>
            </a:lvl8pPr>
            <a:lvl9pPr marL="5223836" indent="0">
              <a:buNone/>
              <a:defRPr sz="2300" b="1"/>
            </a:lvl9pPr>
          </a:lstStyle>
          <a:p>
            <a:pPr lvl="0"/>
            <a:r>
              <a:rPr lang="en-US"/>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44" y="2046817"/>
            <a:ext cx="6062663" cy="853016"/>
          </a:xfrm>
        </p:spPr>
        <p:txBody>
          <a:bodyPr anchor="b"/>
          <a:lstStyle>
            <a:lvl1pPr marL="0" indent="0">
              <a:buNone/>
              <a:defRPr sz="3400" b="1"/>
            </a:lvl1pPr>
            <a:lvl2pPr marL="652979" indent="0">
              <a:buNone/>
              <a:defRPr sz="2900" b="1"/>
            </a:lvl2pPr>
            <a:lvl3pPr marL="1305960" indent="0">
              <a:buNone/>
              <a:defRPr sz="2600" b="1"/>
            </a:lvl3pPr>
            <a:lvl4pPr marL="1958941" indent="0">
              <a:buNone/>
              <a:defRPr sz="2300" b="1"/>
            </a:lvl4pPr>
            <a:lvl5pPr marL="2611921" indent="0">
              <a:buNone/>
              <a:defRPr sz="2300" b="1"/>
            </a:lvl5pPr>
            <a:lvl6pPr marL="3264898" indent="0">
              <a:buNone/>
              <a:defRPr sz="2300" b="1"/>
            </a:lvl6pPr>
            <a:lvl7pPr marL="3917878" indent="0">
              <a:buNone/>
              <a:defRPr sz="2300" b="1"/>
            </a:lvl7pPr>
            <a:lvl8pPr marL="4570857" indent="0">
              <a:buNone/>
              <a:defRPr sz="2300" b="1"/>
            </a:lvl8pPr>
            <a:lvl9pPr marL="5223836"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967544"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123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888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39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7" y="364067"/>
            <a:ext cx="4512470" cy="1549400"/>
          </a:xfrm>
        </p:spPr>
        <p:txBody>
          <a:bodyPr/>
          <a:lstStyle>
            <a:lvl1pPr algn="l">
              <a:defRPr sz="2900" b="1"/>
            </a:lvl1pPr>
          </a:lstStyle>
          <a:p>
            <a:r>
              <a:rPr lang="en-US"/>
              <a:t>Click to edit Master title style</a:t>
            </a:r>
          </a:p>
        </p:txBody>
      </p:sp>
      <p:sp>
        <p:nvSpPr>
          <p:cNvPr id="3" name="Content Placeholder 2"/>
          <p:cNvSpPr>
            <a:spLocks noGrp="1"/>
          </p:cNvSpPr>
          <p:nvPr>
            <p:ph idx="1"/>
          </p:nvPr>
        </p:nvSpPr>
        <p:spPr>
          <a:xfrm>
            <a:off x="5362575" y="364073"/>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7" y="1913473"/>
            <a:ext cx="4512470" cy="6254751"/>
          </a:xfrm>
        </p:spPr>
        <p:txBody>
          <a:bodyPr/>
          <a:lstStyle>
            <a:lvl1pPr marL="0" indent="0">
              <a:buNone/>
              <a:defRPr sz="2000"/>
            </a:lvl1pPr>
            <a:lvl2pPr marL="652979" indent="0">
              <a:buNone/>
              <a:defRPr sz="1700"/>
            </a:lvl2pPr>
            <a:lvl3pPr marL="1305960" indent="0">
              <a:buNone/>
              <a:defRPr sz="1400"/>
            </a:lvl3pPr>
            <a:lvl4pPr marL="1958941" indent="0">
              <a:buNone/>
              <a:defRPr sz="1300"/>
            </a:lvl4pPr>
            <a:lvl5pPr marL="2611921" indent="0">
              <a:buNone/>
              <a:defRPr sz="1300"/>
            </a:lvl5pPr>
            <a:lvl6pPr marL="3264898" indent="0">
              <a:buNone/>
              <a:defRPr sz="1300"/>
            </a:lvl6pPr>
            <a:lvl7pPr marL="3917878" indent="0">
              <a:buNone/>
              <a:defRPr sz="1300"/>
            </a:lvl7pPr>
            <a:lvl8pPr marL="4570857" indent="0">
              <a:buNone/>
              <a:defRPr sz="1300"/>
            </a:lvl8pPr>
            <a:lvl9pPr marL="5223836" indent="0">
              <a:buNone/>
              <a:defRPr sz="1300"/>
            </a:lvl9pPr>
          </a:lstStyle>
          <a:p>
            <a:pPr lvl="0"/>
            <a:r>
              <a:rPr lang="en-US"/>
              <a:t>Click to edit Master text styles</a:t>
            </a:r>
          </a:p>
        </p:txBody>
      </p:sp>
    </p:spTree>
    <p:extLst>
      <p:ext uri="{BB962C8B-B14F-4D97-AF65-F5344CB8AC3E}">
        <p14:creationId xmlns:p14="http://schemas.microsoft.com/office/powerpoint/2010/main" val="316169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a:t>Click to edit Master title style</a:t>
            </a:r>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2979" indent="0">
              <a:buNone/>
              <a:defRPr sz="4000"/>
            </a:lvl2pPr>
            <a:lvl3pPr marL="1305960" indent="0">
              <a:buNone/>
              <a:defRPr sz="3400"/>
            </a:lvl3pPr>
            <a:lvl4pPr marL="1958941" indent="0">
              <a:buNone/>
              <a:defRPr sz="2900"/>
            </a:lvl4pPr>
            <a:lvl5pPr marL="2611921" indent="0">
              <a:buNone/>
              <a:defRPr sz="2900"/>
            </a:lvl5pPr>
            <a:lvl6pPr marL="3264898" indent="0">
              <a:buNone/>
              <a:defRPr sz="2900"/>
            </a:lvl6pPr>
            <a:lvl7pPr marL="3917878" indent="0">
              <a:buNone/>
              <a:defRPr sz="2900"/>
            </a:lvl7pPr>
            <a:lvl8pPr marL="4570857" indent="0">
              <a:buNone/>
              <a:defRPr sz="2900"/>
            </a:lvl8pPr>
            <a:lvl9pPr marL="5223836" indent="0">
              <a:buNone/>
              <a:defRPr sz="2900"/>
            </a:lvl9pPr>
          </a:lstStyle>
          <a:p>
            <a:pPr lvl="0"/>
            <a:endParaRPr lang="en-US" noProof="0"/>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2979" indent="0">
              <a:buNone/>
              <a:defRPr sz="1700"/>
            </a:lvl2pPr>
            <a:lvl3pPr marL="1305960" indent="0">
              <a:buNone/>
              <a:defRPr sz="1400"/>
            </a:lvl3pPr>
            <a:lvl4pPr marL="1958941" indent="0">
              <a:buNone/>
              <a:defRPr sz="1300"/>
            </a:lvl4pPr>
            <a:lvl5pPr marL="2611921" indent="0">
              <a:buNone/>
              <a:defRPr sz="1300"/>
            </a:lvl5pPr>
            <a:lvl6pPr marL="3264898" indent="0">
              <a:buNone/>
              <a:defRPr sz="1300"/>
            </a:lvl6pPr>
            <a:lvl7pPr marL="3917878" indent="0">
              <a:buNone/>
              <a:defRPr sz="1300"/>
            </a:lvl7pPr>
            <a:lvl8pPr marL="4570857" indent="0">
              <a:buNone/>
              <a:defRPr sz="1300"/>
            </a:lvl8pPr>
            <a:lvl9pPr marL="5223836" indent="0">
              <a:buNone/>
              <a:defRPr sz="1300"/>
            </a:lvl9pPr>
          </a:lstStyle>
          <a:p>
            <a:pPr lvl="0"/>
            <a:r>
              <a:rPr lang="en-US"/>
              <a:t>Click to edit Master text styles</a:t>
            </a:r>
          </a:p>
        </p:txBody>
      </p:sp>
    </p:spTree>
    <p:extLst>
      <p:ext uri="{BB962C8B-B14F-4D97-AF65-F5344CB8AC3E}">
        <p14:creationId xmlns:p14="http://schemas.microsoft.com/office/powerpoint/2010/main" val="221439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570C3728-0B98-570F-6FC9-34FC57E0896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 y="0"/>
            <a:ext cx="179387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A435E0CF-37B5-3757-ABA2-75A77AFCFDC6}"/>
              </a:ext>
            </a:extLst>
          </p:cNvPr>
          <p:cNvSpPr>
            <a:spLocks noGrp="1" noChangeArrowheads="1"/>
          </p:cNvSpPr>
          <p:nvPr>
            <p:ph type="title"/>
          </p:nvPr>
        </p:nvSpPr>
        <p:spPr bwMode="auto">
          <a:xfrm>
            <a:off x="685800" y="369888"/>
            <a:ext cx="12344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595" tIns="65298" rIns="130595" bIns="65298" numCol="1" anchor="b" anchorCtr="0" compatLnSpc="1">
            <a:prstTxWarp prst="textNoShape">
              <a:avLst/>
            </a:prstTxWarp>
          </a:bodyPr>
          <a:lstStyle/>
          <a:p>
            <a:pPr lvl="0"/>
            <a:r>
              <a:rPr lang="en-US" altLang="ms-MY"/>
              <a:t>Click to edit Master title style</a:t>
            </a:r>
          </a:p>
        </p:txBody>
      </p:sp>
      <p:sp>
        <p:nvSpPr>
          <p:cNvPr id="1028" name="Rectangle 4">
            <a:extLst>
              <a:ext uri="{FF2B5EF4-FFF2-40B4-BE49-F238E27FC236}">
                <a16:creationId xmlns:a16="http://schemas.microsoft.com/office/drawing/2014/main" id="{F534E368-A1F4-D4BE-15A5-31E36C143271}"/>
              </a:ext>
            </a:extLst>
          </p:cNvPr>
          <p:cNvSpPr>
            <a:spLocks noGrp="1" noChangeArrowheads="1"/>
          </p:cNvSpPr>
          <p:nvPr>
            <p:ph type="body" idx="1"/>
          </p:nvPr>
        </p:nvSpPr>
        <p:spPr bwMode="auto">
          <a:xfrm>
            <a:off x="1209675" y="1644650"/>
            <a:ext cx="12344400" cy="604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595" tIns="65298" rIns="130595" bIns="65298" numCol="1" anchor="t" anchorCtr="0" compatLnSpc="1">
            <a:prstTxWarp prst="textNoShape">
              <a:avLst/>
            </a:prstTxWarp>
          </a:bodyPr>
          <a:lstStyle/>
          <a:p>
            <a:pPr lvl="0"/>
            <a:r>
              <a:rPr lang="en-US" altLang="ms-MY"/>
              <a:t>Click to edit Master text styles</a:t>
            </a:r>
          </a:p>
          <a:p>
            <a:pPr lvl="1"/>
            <a:r>
              <a:rPr lang="en-US" altLang="ms-MY"/>
              <a:t>Second level</a:t>
            </a:r>
          </a:p>
          <a:p>
            <a:pPr lvl="2"/>
            <a:r>
              <a:rPr lang="en-US" altLang="ms-MY"/>
              <a:t>Third level</a:t>
            </a:r>
          </a:p>
          <a:p>
            <a:pPr lvl="3"/>
            <a:r>
              <a:rPr lang="en-US" altLang="ms-MY"/>
              <a:t>Fourth level</a:t>
            </a:r>
          </a:p>
          <a:p>
            <a:pPr lvl="4"/>
            <a:r>
              <a:rPr lang="en-US" altLang="ms-MY"/>
              <a:t>Fifth level</a:t>
            </a:r>
          </a:p>
        </p:txBody>
      </p:sp>
      <p:sp>
        <p:nvSpPr>
          <p:cNvPr id="1029" name="Rectangle 5">
            <a:extLst>
              <a:ext uri="{FF2B5EF4-FFF2-40B4-BE49-F238E27FC236}">
                <a16:creationId xmlns:a16="http://schemas.microsoft.com/office/drawing/2014/main" id="{F77C05F5-F91E-437E-DE88-4D5FD81AF4CC}"/>
              </a:ext>
            </a:extLst>
          </p:cNvPr>
          <p:cNvSpPr>
            <a:spLocks noChangeArrowheads="1"/>
          </p:cNvSpPr>
          <p:nvPr/>
        </p:nvSpPr>
        <p:spPr bwMode="auto">
          <a:xfrm>
            <a:off x="0" y="0"/>
            <a:ext cx="342900" cy="3048000"/>
          </a:xfrm>
          <a:prstGeom prst="rect">
            <a:avLst/>
          </a:prstGeom>
          <a:solidFill>
            <a:srgbClr val="336699"/>
          </a:solidFill>
          <a:ln>
            <a:noFill/>
          </a:ln>
        </p:spPr>
        <p:txBody>
          <a:bodyPr wrap="none" lIns="130595" tIns="65298" rIns="130595" bIns="6529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3400">
              <a:latin typeface="Times New Roman" panose="02020603050405020304" pitchFamily="18" charset="0"/>
            </a:endParaRPr>
          </a:p>
        </p:txBody>
      </p:sp>
      <p:sp>
        <p:nvSpPr>
          <p:cNvPr id="1030" name="Line 6">
            <a:extLst>
              <a:ext uri="{FF2B5EF4-FFF2-40B4-BE49-F238E27FC236}">
                <a16:creationId xmlns:a16="http://schemas.microsoft.com/office/drawing/2014/main" id="{BCA03206-1971-6FCA-7957-27DE35F0C0A9}"/>
              </a:ext>
            </a:extLst>
          </p:cNvPr>
          <p:cNvSpPr>
            <a:spLocks noChangeShapeType="1"/>
          </p:cNvSpPr>
          <p:nvPr/>
        </p:nvSpPr>
        <p:spPr bwMode="auto">
          <a:xfrm>
            <a:off x="685800" y="1147763"/>
            <a:ext cx="121158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130595" tIns="65298" rIns="130595" bIns="65298"/>
          <a:lstStyle/>
          <a:p>
            <a:endParaRPr lang="en-US"/>
          </a:p>
        </p:txBody>
      </p:sp>
      <p:sp>
        <p:nvSpPr>
          <p:cNvPr id="1031" name="Rectangle 7">
            <a:extLst>
              <a:ext uri="{FF2B5EF4-FFF2-40B4-BE49-F238E27FC236}">
                <a16:creationId xmlns:a16="http://schemas.microsoft.com/office/drawing/2014/main" id="{FA9AC983-BE06-EB65-A739-90708FB24F97}"/>
              </a:ext>
            </a:extLst>
          </p:cNvPr>
          <p:cNvSpPr>
            <a:spLocks noChangeArrowheads="1"/>
          </p:cNvSpPr>
          <p:nvPr/>
        </p:nvSpPr>
        <p:spPr bwMode="auto">
          <a:xfrm>
            <a:off x="0" y="3048000"/>
            <a:ext cx="342900" cy="3048000"/>
          </a:xfrm>
          <a:prstGeom prst="rect">
            <a:avLst/>
          </a:prstGeom>
          <a:solidFill>
            <a:srgbClr val="99CCFF"/>
          </a:solidFill>
          <a:ln>
            <a:noFill/>
          </a:ln>
        </p:spPr>
        <p:txBody>
          <a:bodyPr wrap="none" lIns="130595" tIns="65298" rIns="130595" bIns="6529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3400">
              <a:latin typeface="Times New Roman" panose="02020603050405020304" pitchFamily="18" charset="0"/>
            </a:endParaRPr>
          </a:p>
        </p:txBody>
      </p:sp>
      <p:sp>
        <p:nvSpPr>
          <p:cNvPr id="1032" name="Rectangle 8">
            <a:extLst>
              <a:ext uri="{FF2B5EF4-FFF2-40B4-BE49-F238E27FC236}">
                <a16:creationId xmlns:a16="http://schemas.microsoft.com/office/drawing/2014/main" id="{EDD4FE74-41BD-03E8-860C-CAE1BE4A8667}"/>
              </a:ext>
            </a:extLst>
          </p:cNvPr>
          <p:cNvSpPr>
            <a:spLocks noChangeArrowheads="1"/>
          </p:cNvSpPr>
          <p:nvPr/>
        </p:nvSpPr>
        <p:spPr bwMode="auto">
          <a:xfrm>
            <a:off x="0" y="6096000"/>
            <a:ext cx="342900" cy="3048000"/>
          </a:xfrm>
          <a:prstGeom prst="rect">
            <a:avLst/>
          </a:prstGeom>
          <a:solidFill>
            <a:srgbClr val="336699"/>
          </a:solidFill>
          <a:ln>
            <a:noFill/>
          </a:ln>
        </p:spPr>
        <p:txBody>
          <a:bodyPr wrap="none" lIns="130595" tIns="65298" rIns="130595" bIns="6529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sz="3400">
              <a:latin typeface="Times New Roman" panose="02020603050405020304" pitchFamily="18" charset="0"/>
            </a:endParaRPr>
          </a:p>
        </p:txBody>
      </p:sp>
      <p:sp>
        <p:nvSpPr>
          <p:cNvPr id="213001" name="Text Box 9">
            <a:extLst>
              <a:ext uri="{FF2B5EF4-FFF2-40B4-BE49-F238E27FC236}">
                <a16:creationId xmlns:a16="http://schemas.microsoft.com/office/drawing/2014/main" id="{4ABBDE51-1FFB-9F4B-369C-3DF532F900AB}"/>
              </a:ext>
            </a:extLst>
          </p:cNvPr>
          <p:cNvSpPr txBox="1">
            <a:spLocks noChangeArrowheads="1"/>
          </p:cNvSpPr>
          <p:nvPr/>
        </p:nvSpPr>
        <p:spPr bwMode="auto">
          <a:xfrm>
            <a:off x="6403975" y="8818563"/>
            <a:ext cx="631825" cy="347662"/>
          </a:xfrm>
          <a:prstGeom prst="rect">
            <a:avLst/>
          </a:prstGeom>
          <a:noFill/>
          <a:ln w="9525">
            <a:noFill/>
            <a:miter lim="800000"/>
            <a:headEnd/>
            <a:tailEnd/>
          </a:ln>
          <a:effectLst/>
        </p:spPr>
        <p:txBody>
          <a:bodyPr wrap="none" lIns="130595" tIns="65298" rIns="130595" bIns="6529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a:solidFill>
                  <a:srgbClr val="006699"/>
                </a:solidFill>
                <a:latin typeface="Helvetica" panose="020B0604020202020204" pitchFamily="34" charset="0"/>
              </a:rPr>
              <a:t>6.</a:t>
            </a:r>
            <a:fld id="{6DF5322B-181E-43F4-9DB6-8D9F4D680793}" type="slidenum">
              <a:rPr lang="en-US" altLang="en-US" sz="1400" b="1" smtClean="0">
                <a:solidFill>
                  <a:srgbClr val="006699"/>
                </a:solidFill>
                <a:latin typeface="Helvetica" panose="020B0604020202020204" pitchFamily="34" charset="0"/>
              </a:rPr>
              <a:pPr algn="ctr">
                <a:spcBef>
                  <a:spcPct val="50000"/>
                </a:spcBef>
                <a:defRPr/>
              </a:pPr>
              <a:t>‹#›</a:t>
            </a:fld>
            <a:endParaRPr lang="en-US" altLang="en-US" sz="1400" b="1">
              <a:solidFill>
                <a:srgbClr val="006699"/>
              </a:solidFill>
              <a:latin typeface="Helvetica" panose="020B0604020202020204" pitchFamily="34" charset="0"/>
            </a:endParaRPr>
          </a:p>
        </p:txBody>
      </p:sp>
      <p:sp>
        <p:nvSpPr>
          <p:cNvPr id="213002" name="Text Box 10">
            <a:extLst>
              <a:ext uri="{FF2B5EF4-FFF2-40B4-BE49-F238E27FC236}">
                <a16:creationId xmlns:a16="http://schemas.microsoft.com/office/drawing/2014/main" id="{93D3073F-08FA-8168-63D8-A204A18F4C45}"/>
              </a:ext>
            </a:extLst>
          </p:cNvPr>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595" tIns="65298" rIns="130595" bIns="6529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sz="1400" b="1">
                <a:solidFill>
                  <a:srgbClr val="006699"/>
                </a:solidFill>
                <a:latin typeface="Helvetica" pitchFamily="-84" charset="0"/>
              </a:rPr>
              <a:t>Silberschatz, Galvin and Gagne ©2013</a:t>
            </a:r>
          </a:p>
        </p:txBody>
      </p:sp>
      <p:sp>
        <p:nvSpPr>
          <p:cNvPr id="213003" name="Text Box 11">
            <a:extLst>
              <a:ext uri="{FF2B5EF4-FFF2-40B4-BE49-F238E27FC236}">
                <a16:creationId xmlns:a16="http://schemas.microsoft.com/office/drawing/2014/main" id="{CFE9EB7A-2E12-59D8-A42E-2DDD30AA17B9}"/>
              </a:ext>
            </a:extLst>
          </p:cNvPr>
          <p:cNvSpPr txBox="1">
            <a:spLocks noChangeArrowheads="1"/>
          </p:cNvSpPr>
          <p:nvPr/>
        </p:nvSpPr>
        <p:spPr bwMode="auto">
          <a:xfrm>
            <a:off x="279400" y="8828088"/>
            <a:ext cx="3738563" cy="347662"/>
          </a:xfrm>
          <a:prstGeom prst="rect">
            <a:avLst/>
          </a:prstGeom>
          <a:noFill/>
          <a:ln w="9525">
            <a:noFill/>
            <a:miter lim="800000"/>
            <a:headEnd/>
            <a:tailEnd/>
          </a:ln>
          <a:effectLst/>
        </p:spPr>
        <p:txBody>
          <a:bodyPr wrap="none" lIns="130595" tIns="65298" rIns="130595" bIns="65298">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sz="1400" b="1">
                <a:solidFill>
                  <a:srgbClr val="006699"/>
                </a:solidFill>
                <a:latin typeface="Helvetica" pitchFamily="-84" charset="0"/>
              </a:rPr>
              <a:t>Operating System Concepts – 9</a:t>
            </a:r>
            <a:r>
              <a:rPr lang="en-US" sz="1400" b="1" baseline="30000">
                <a:solidFill>
                  <a:srgbClr val="006699"/>
                </a:solidFill>
                <a:latin typeface="Helvetica" pitchFamily="-84" charset="0"/>
              </a:rPr>
              <a:t>th</a:t>
            </a:r>
            <a:r>
              <a:rPr lang="en-US" sz="1400" b="1">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A0C0C6BD-B223-A736-E13F-A0DFADC2772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61775" y="7799388"/>
            <a:ext cx="19256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ctr" rtl="0" eaLnBrk="0" fontAlgn="base" hangingPunct="0">
        <a:spcBef>
          <a:spcPct val="0"/>
        </a:spcBef>
        <a:spcAft>
          <a:spcPct val="0"/>
        </a:spcAft>
        <a:defRPr sz="46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5pPr>
      <a:lvl6pPr marL="652979" algn="ctr" rtl="0" fontAlgn="base">
        <a:spcBef>
          <a:spcPct val="0"/>
        </a:spcBef>
        <a:spcAft>
          <a:spcPct val="0"/>
        </a:spcAft>
        <a:defRPr sz="4600" b="1">
          <a:solidFill>
            <a:srgbClr val="006699"/>
          </a:solidFill>
          <a:latin typeface="Arial" charset="0"/>
        </a:defRPr>
      </a:lvl6pPr>
      <a:lvl7pPr marL="1305960" algn="ctr" rtl="0" fontAlgn="base">
        <a:spcBef>
          <a:spcPct val="0"/>
        </a:spcBef>
        <a:spcAft>
          <a:spcPct val="0"/>
        </a:spcAft>
        <a:defRPr sz="4600" b="1">
          <a:solidFill>
            <a:srgbClr val="006699"/>
          </a:solidFill>
          <a:latin typeface="Arial" charset="0"/>
        </a:defRPr>
      </a:lvl7pPr>
      <a:lvl8pPr marL="1958941" algn="ctr" rtl="0" fontAlgn="base">
        <a:spcBef>
          <a:spcPct val="0"/>
        </a:spcBef>
        <a:spcAft>
          <a:spcPct val="0"/>
        </a:spcAft>
        <a:defRPr sz="4600" b="1">
          <a:solidFill>
            <a:srgbClr val="006699"/>
          </a:solidFill>
          <a:latin typeface="Arial" charset="0"/>
        </a:defRPr>
      </a:lvl8pPr>
      <a:lvl9pPr marL="2611921" algn="ctr" rtl="0" fontAlgn="base">
        <a:spcBef>
          <a:spcPct val="0"/>
        </a:spcBef>
        <a:spcAft>
          <a:spcPct val="0"/>
        </a:spcAft>
        <a:defRPr sz="4600" b="1">
          <a:solidFill>
            <a:srgbClr val="006699"/>
          </a:solidFill>
          <a:latin typeface="Arial" charset="0"/>
        </a:defRPr>
      </a:lvl9pPr>
    </p:titleStyle>
    <p:bodyStyle>
      <a:lvl1pPr marL="487363" indent="-48736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1058863" indent="-40640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549400" indent="-32385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2528888" indent="-32385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3183272" indent="-3264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6255" indent="-3264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9236" indent="-3264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2214" indent="-3264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2979" rtl="0" eaLnBrk="1" latinLnBrk="0" hangingPunct="1">
        <a:defRPr sz="2600" kern="1200">
          <a:solidFill>
            <a:schemeClr val="tx1"/>
          </a:solidFill>
          <a:latin typeface="+mn-lt"/>
          <a:ea typeface="+mn-ea"/>
          <a:cs typeface="+mn-cs"/>
        </a:defRPr>
      </a:lvl1pPr>
      <a:lvl2pPr marL="652979" algn="l" defTabSz="652979" rtl="0" eaLnBrk="1" latinLnBrk="0" hangingPunct="1">
        <a:defRPr sz="2600" kern="1200">
          <a:solidFill>
            <a:schemeClr val="tx1"/>
          </a:solidFill>
          <a:latin typeface="+mn-lt"/>
          <a:ea typeface="+mn-ea"/>
          <a:cs typeface="+mn-cs"/>
        </a:defRPr>
      </a:lvl2pPr>
      <a:lvl3pPr marL="1305960" algn="l" defTabSz="652979" rtl="0" eaLnBrk="1" latinLnBrk="0" hangingPunct="1">
        <a:defRPr sz="2600" kern="1200">
          <a:solidFill>
            <a:schemeClr val="tx1"/>
          </a:solidFill>
          <a:latin typeface="+mn-lt"/>
          <a:ea typeface="+mn-ea"/>
          <a:cs typeface="+mn-cs"/>
        </a:defRPr>
      </a:lvl3pPr>
      <a:lvl4pPr marL="1958941" algn="l" defTabSz="652979" rtl="0" eaLnBrk="1" latinLnBrk="0" hangingPunct="1">
        <a:defRPr sz="2600" kern="1200">
          <a:solidFill>
            <a:schemeClr val="tx1"/>
          </a:solidFill>
          <a:latin typeface="+mn-lt"/>
          <a:ea typeface="+mn-ea"/>
          <a:cs typeface="+mn-cs"/>
        </a:defRPr>
      </a:lvl4pPr>
      <a:lvl5pPr marL="2611921" algn="l" defTabSz="652979" rtl="0" eaLnBrk="1" latinLnBrk="0" hangingPunct="1">
        <a:defRPr sz="2600" kern="1200">
          <a:solidFill>
            <a:schemeClr val="tx1"/>
          </a:solidFill>
          <a:latin typeface="+mn-lt"/>
          <a:ea typeface="+mn-ea"/>
          <a:cs typeface="+mn-cs"/>
        </a:defRPr>
      </a:lvl5pPr>
      <a:lvl6pPr marL="3264898" algn="l" defTabSz="652979" rtl="0" eaLnBrk="1" latinLnBrk="0" hangingPunct="1">
        <a:defRPr sz="2600" kern="1200">
          <a:solidFill>
            <a:schemeClr val="tx1"/>
          </a:solidFill>
          <a:latin typeface="+mn-lt"/>
          <a:ea typeface="+mn-ea"/>
          <a:cs typeface="+mn-cs"/>
        </a:defRPr>
      </a:lvl6pPr>
      <a:lvl7pPr marL="3917878" algn="l" defTabSz="652979" rtl="0" eaLnBrk="1" latinLnBrk="0" hangingPunct="1">
        <a:defRPr sz="2600" kern="1200">
          <a:solidFill>
            <a:schemeClr val="tx1"/>
          </a:solidFill>
          <a:latin typeface="+mn-lt"/>
          <a:ea typeface="+mn-ea"/>
          <a:cs typeface="+mn-cs"/>
        </a:defRPr>
      </a:lvl7pPr>
      <a:lvl8pPr marL="4570857" algn="l" defTabSz="652979" rtl="0" eaLnBrk="1" latinLnBrk="0" hangingPunct="1">
        <a:defRPr sz="2600" kern="1200">
          <a:solidFill>
            <a:schemeClr val="tx1"/>
          </a:solidFill>
          <a:latin typeface="+mn-lt"/>
          <a:ea typeface="+mn-ea"/>
          <a:cs typeface="+mn-cs"/>
        </a:defRPr>
      </a:lvl8pPr>
      <a:lvl9pPr marL="5223836" algn="l" defTabSz="65297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1D824F4-F32D-A0B2-E92F-9A0F3A40890B}"/>
              </a:ext>
            </a:extLst>
          </p:cNvPr>
          <p:cNvSpPr>
            <a:spLocks noGrp="1" noChangeArrowheads="1"/>
          </p:cNvSpPr>
          <p:nvPr>
            <p:ph type="ctrTitle"/>
          </p:nvPr>
        </p:nvSpPr>
        <p:spPr>
          <a:xfrm>
            <a:off x="857250" y="2714625"/>
            <a:ext cx="11658600" cy="1085850"/>
          </a:xfrm>
        </p:spPr>
        <p:txBody>
          <a:bodyPr/>
          <a:lstStyle/>
          <a:p>
            <a:pPr eaLnBrk="1" hangingPunct="1"/>
            <a:r>
              <a:rPr lang="en-US" altLang="ms-MY"/>
              <a:t>Topic 7: </a:t>
            </a:r>
            <a:r>
              <a:rPr lang="en-US" altLang="ms-MY" sz="6600"/>
              <a:t>CPU </a:t>
            </a:r>
            <a:r>
              <a:rPr lang="en-US" altLang="ms-MY"/>
              <a:t>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7289A5F-C6EF-BF1B-6FD5-375EE0AA97BB}"/>
              </a:ext>
            </a:extLst>
          </p:cNvPr>
          <p:cNvSpPr>
            <a:spLocks noGrp="1" noChangeArrowheads="1"/>
          </p:cNvSpPr>
          <p:nvPr>
            <p:ph type="title"/>
          </p:nvPr>
        </p:nvSpPr>
        <p:spPr>
          <a:xfrm>
            <a:off x="1485900" y="369888"/>
            <a:ext cx="11544300" cy="768350"/>
          </a:xfrm>
        </p:spPr>
        <p:txBody>
          <a:bodyPr/>
          <a:lstStyle/>
          <a:p>
            <a:pPr eaLnBrk="1" hangingPunct="1"/>
            <a:r>
              <a:rPr lang="en-MY" altLang="ms-MY" sz="4000"/>
              <a:t>Scheduling Algorithms</a:t>
            </a:r>
            <a:endParaRPr lang="en-US" altLang="ms-MY" sz="4000"/>
          </a:p>
        </p:txBody>
      </p:sp>
      <p:sp>
        <p:nvSpPr>
          <p:cNvPr id="23555" name="Rectangle 3">
            <a:extLst>
              <a:ext uri="{FF2B5EF4-FFF2-40B4-BE49-F238E27FC236}">
                <a16:creationId xmlns:a16="http://schemas.microsoft.com/office/drawing/2014/main" id="{9B990EBC-6E0B-B2C5-D041-848E482CAF41}"/>
              </a:ext>
            </a:extLst>
          </p:cNvPr>
          <p:cNvSpPr>
            <a:spLocks noGrp="1" noChangeArrowheads="1"/>
          </p:cNvSpPr>
          <p:nvPr>
            <p:ph type="body" idx="1"/>
          </p:nvPr>
        </p:nvSpPr>
        <p:spPr>
          <a:xfrm>
            <a:off x="1339850" y="3638550"/>
            <a:ext cx="8067675" cy="5049838"/>
          </a:xfrm>
        </p:spPr>
        <p:txBody>
          <a:bodyPr/>
          <a:lstStyle/>
          <a:p>
            <a:pPr>
              <a:lnSpc>
                <a:spcPct val="200000"/>
              </a:lnSpc>
              <a:spcBef>
                <a:spcPts val="600"/>
              </a:spcBef>
            </a:pPr>
            <a:r>
              <a:rPr lang="en-MY" altLang="ms-MY" sz="2400"/>
              <a:t>First-Come, First-Served Scheduling</a:t>
            </a:r>
          </a:p>
          <a:p>
            <a:pPr>
              <a:lnSpc>
                <a:spcPct val="200000"/>
              </a:lnSpc>
              <a:spcBef>
                <a:spcPts val="600"/>
              </a:spcBef>
            </a:pPr>
            <a:r>
              <a:rPr lang="en-MY" altLang="ms-MY" sz="2400"/>
              <a:t>Shortest-Job-First Scheduling</a:t>
            </a:r>
          </a:p>
          <a:p>
            <a:pPr>
              <a:lnSpc>
                <a:spcPct val="200000"/>
              </a:lnSpc>
              <a:spcBef>
                <a:spcPts val="600"/>
              </a:spcBef>
            </a:pPr>
            <a:r>
              <a:rPr lang="en-MY" altLang="ms-MY" sz="2400"/>
              <a:t>Priority Scheduling </a:t>
            </a:r>
          </a:p>
          <a:p>
            <a:pPr>
              <a:lnSpc>
                <a:spcPct val="200000"/>
              </a:lnSpc>
              <a:spcBef>
                <a:spcPts val="600"/>
              </a:spcBef>
            </a:pPr>
            <a:r>
              <a:rPr lang="en-MY" altLang="ms-MY" sz="2400"/>
              <a:t>Round-Robin Scheduling</a:t>
            </a:r>
          </a:p>
          <a:p>
            <a:pPr>
              <a:lnSpc>
                <a:spcPct val="200000"/>
              </a:lnSpc>
              <a:spcBef>
                <a:spcPts val="600"/>
              </a:spcBef>
            </a:pPr>
            <a:r>
              <a:rPr lang="en-MY" altLang="ms-MY" sz="2400"/>
              <a:t>Multilevel Queue Scheduling </a:t>
            </a:r>
          </a:p>
          <a:p>
            <a:pPr>
              <a:lnSpc>
                <a:spcPct val="200000"/>
              </a:lnSpc>
              <a:spcBef>
                <a:spcPts val="600"/>
              </a:spcBef>
            </a:pPr>
            <a:r>
              <a:rPr lang="en-MY" altLang="ms-MY" sz="2400"/>
              <a:t>Multilevel Feedback Queue Scheduling</a:t>
            </a:r>
            <a:endParaRPr lang="en-US" altLang="ms-MY" sz="2400"/>
          </a:p>
        </p:txBody>
      </p:sp>
      <p:sp>
        <p:nvSpPr>
          <p:cNvPr id="23556" name="Rectangle 1">
            <a:extLst>
              <a:ext uri="{FF2B5EF4-FFF2-40B4-BE49-F238E27FC236}">
                <a16:creationId xmlns:a16="http://schemas.microsoft.com/office/drawing/2014/main" id="{87F9834B-87A6-B7AD-A5F1-363A6C792907}"/>
              </a:ext>
            </a:extLst>
          </p:cNvPr>
          <p:cNvSpPr>
            <a:spLocks noChangeArrowheads="1"/>
          </p:cNvSpPr>
          <p:nvPr/>
        </p:nvSpPr>
        <p:spPr bwMode="auto">
          <a:xfrm>
            <a:off x="442913" y="1700213"/>
            <a:ext cx="131429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anose="020B0604030504040204" pitchFamily="34" charset="0"/>
                <a:ea typeface="MS PGothic" panose="020B0600070205080204" pitchFamily="34" charset="-128"/>
              </a:defRPr>
            </a:lvl1pPr>
            <a:lvl2pPr>
              <a:defRPr>
                <a:solidFill>
                  <a:schemeClr val="tx1"/>
                </a:solidFill>
                <a:latin typeface="Verdana" panose="020B0604030504040204" pitchFamily="34" charset="0"/>
                <a:ea typeface="MS PGothic" panose="020B0600070205080204" pitchFamily="34" charset="-128"/>
              </a:defRPr>
            </a:lvl2pPr>
            <a:lvl3pPr>
              <a:defRPr>
                <a:solidFill>
                  <a:schemeClr val="tx1"/>
                </a:solidFill>
                <a:latin typeface="Verdana" panose="020B0604030504040204" pitchFamily="34" charset="0"/>
                <a:ea typeface="MS PGothic" panose="020B0600070205080204" pitchFamily="34" charset="-128"/>
              </a:defRPr>
            </a:lvl3pPr>
            <a:lvl4pPr>
              <a:defRPr>
                <a:solidFill>
                  <a:schemeClr val="tx1"/>
                </a:solidFill>
                <a:latin typeface="Verdana" panose="020B0604030504040204" pitchFamily="34" charset="0"/>
                <a:ea typeface="MS PGothic" panose="020B0600070205080204" pitchFamily="34" charset="-128"/>
              </a:defRPr>
            </a:lvl4pPr>
            <a:lvl5pPr>
              <a:defRPr>
                <a:solidFill>
                  <a:schemeClr val="tx1"/>
                </a:solidFill>
                <a:latin typeface="Verdana" panose="020B0604030504040204" pitchFamily="34" charset="0"/>
                <a:ea typeface="MS PGothic" panose="020B0600070205080204" pitchFamily="34" charset="-128"/>
              </a:defRPr>
            </a:lvl5pPr>
            <a:lvl6pPr marL="3067050" indent="-78105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524250" indent="-78105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981450" indent="-78105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438650" indent="-78105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buClr>
                <a:schemeClr val="tx1"/>
              </a:buClr>
              <a:buFont typeface="Wingdings" panose="05000000000000000000" pitchFamily="2" charset="2"/>
              <a:buChar char="q"/>
            </a:pPr>
            <a:r>
              <a:rPr lang="en-MY" altLang="ms-MY" sz="2400" b="1">
                <a:solidFill>
                  <a:srgbClr val="FF0000"/>
                </a:solidFill>
              </a:rPr>
              <a:t>CPU scheduling </a:t>
            </a:r>
            <a:r>
              <a:rPr lang="en-MY" altLang="ms-MY" sz="2400"/>
              <a:t>deals with the problem of </a:t>
            </a:r>
            <a:r>
              <a:rPr lang="en-MY" altLang="ms-MY" sz="2400" b="1"/>
              <a:t>deciding</a:t>
            </a:r>
            <a:r>
              <a:rPr lang="en-MY" altLang="ms-MY" sz="2400"/>
              <a:t> which of the processes in the </a:t>
            </a:r>
            <a:r>
              <a:rPr lang="en-MY" altLang="ms-MY" sz="2400" b="1">
                <a:solidFill>
                  <a:srgbClr val="FF0000"/>
                </a:solidFill>
              </a:rPr>
              <a:t>ready queue</a:t>
            </a:r>
            <a:r>
              <a:rPr lang="en-MY" altLang="ms-MY" sz="2400"/>
              <a:t> is to be </a:t>
            </a:r>
            <a:r>
              <a:rPr lang="en-MY" altLang="ms-MY" sz="2400" b="1"/>
              <a:t>allocated</a:t>
            </a:r>
            <a:r>
              <a:rPr lang="en-MY" altLang="ms-MY" sz="2400"/>
              <a:t> to the CPU. </a:t>
            </a:r>
          </a:p>
          <a:p>
            <a:pPr>
              <a:buFont typeface="Wingdings" panose="05000000000000000000" pitchFamily="2" charset="2"/>
              <a:buChar char="q"/>
            </a:pPr>
            <a:endParaRPr lang="en-US" altLang="ms-MY" sz="2400"/>
          </a:p>
          <a:p>
            <a:pPr>
              <a:buFont typeface="Wingdings" panose="05000000000000000000" pitchFamily="2" charset="2"/>
              <a:buChar char="q"/>
            </a:pPr>
            <a:endParaRPr lang="en-US" altLang="ms-MY" sz="2400"/>
          </a:p>
          <a:p>
            <a:pPr>
              <a:buFont typeface="Wingdings" panose="05000000000000000000" pitchFamily="2" charset="2"/>
              <a:buChar char="q"/>
            </a:pPr>
            <a:r>
              <a:rPr lang="en-MY" altLang="ms-MY" sz="2400"/>
              <a:t>There are many different </a:t>
            </a:r>
            <a:r>
              <a:rPr lang="en-MY" altLang="ms-MY" sz="2400" b="1"/>
              <a:t>CPU-scheduling algorithms</a:t>
            </a:r>
            <a:r>
              <a:rPr lang="en-MY" altLang="ms-MY" sz="240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D1753D0-E122-2FB3-92CC-4F99B4E3469E}"/>
              </a:ext>
            </a:extLst>
          </p:cNvPr>
          <p:cNvSpPr>
            <a:spLocks noGrp="1" noChangeArrowheads="1"/>
          </p:cNvSpPr>
          <p:nvPr>
            <p:ph type="title"/>
          </p:nvPr>
        </p:nvSpPr>
        <p:spPr>
          <a:xfrm>
            <a:off x="1485900" y="533400"/>
            <a:ext cx="12006263" cy="609600"/>
          </a:xfrm>
        </p:spPr>
        <p:txBody>
          <a:bodyPr/>
          <a:lstStyle/>
          <a:p>
            <a:pPr eaLnBrk="1" hangingPunct="1"/>
            <a:r>
              <a:rPr lang="en-US" altLang="ms-MY" sz="4000"/>
              <a:t>First-Come, First-Served (FCFS) Scheduling</a:t>
            </a:r>
          </a:p>
        </p:txBody>
      </p:sp>
      <p:sp>
        <p:nvSpPr>
          <p:cNvPr id="25603" name="Rectangle 3">
            <a:extLst>
              <a:ext uri="{FF2B5EF4-FFF2-40B4-BE49-F238E27FC236}">
                <a16:creationId xmlns:a16="http://schemas.microsoft.com/office/drawing/2014/main" id="{A4ABA804-248E-AED5-3278-3B24079D54B3}"/>
              </a:ext>
            </a:extLst>
          </p:cNvPr>
          <p:cNvSpPr>
            <a:spLocks noGrp="1" noChangeArrowheads="1"/>
          </p:cNvSpPr>
          <p:nvPr>
            <p:ph type="body" idx="1"/>
          </p:nvPr>
        </p:nvSpPr>
        <p:spPr>
          <a:xfrm>
            <a:off x="1125538" y="4262438"/>
            <a:ext cx="10898187" cy="4945062"/>
          </a:xfrm>
        </p:spPr>
        <p:txBody>
          <a:bodyPr/>
          <a:lstStyle/>
          <a:p>
            <a:pPr>
              <a:lnSpc>
                <a:spcPct val="90000"/>
              </a:lnSpc>
              <a:buFont typeface="Monotype Sorts" pitchFamily="-84" charset="2"/>
              <a:buNone/>
              <a:tabLst>
                <a:tab pos="4329113" algn="ctr"/>
                <a:tab pos="6619875" algn="ctr"/>
              </a:tabLst>
            </a:pPr>
            <a:r>
              <a:rPr lang="en-US" altLang="ms-MY" sz="2300" b="1">
                <a:solidFill>
                  <a:srgbClr val="FF0000"/>
                </a:solidFill>
              </a:rPr>
              <a:t>		</a:t>
            </a:r>
            <a:r>
              <a:rPr lang="en-US" altLang="ms-MY" b="1" u="sng">
                <a:solidFill>
                  <a:srgbClr val="FF0000"/>
                </a:solidFill>
              </a:rPr>
              <a:t>Process</a:t>
            </a:r>
            <a:r>
              <a:rPr lang="en-US" altLang="ms-MY" b="1">
                <a:solidFill>
                  <a:srgbClr val="FF0000"/>
                </a:solidFill>
              </a:rPr>
              <a:t>	</a:t>
            </a:r>
            <a:r>
              <a:rPr lang="en-US" altLang="ms-MY" b="1" u="sng">
                <a:solidFill>
                  <a:srgbClr val="FF0000"/>
                </a:solidFill>
              </a:rPr>
              <a:t>Burst Time	</a:t>
            </a:r>
          </a:p>
          <a:p>
            <a:pPr>
              <a:lnSpc>
                <a:spcPct val="90000"/>
              </a:lnSpc>
              <a:buFont typeface="Monotype Sorts" pitchFamily="-84" charset="2"/>
              <a:buNone/>
              <a:tabLst>
                <a:tab pos="4329113" algn="ctr"/>
                <a:tab pos="6619875" algn="ctr"/>
              </a:tabLst>
            </a:pPr>
            <a:r>
              <a:rPr lang="en-US" altLang="ms-MY"/>
              <a:t>		 </a:t>
            </a:r>
            <a:r>
              <a:rPr lang="en-US" altLang="ms-MY" i="1"/>
              <a:t>P</a:t>
            </a:r>
            <a:r>
              <a:rPr lang="en-US" altLang="ms-MY" i="1" baseline="-25000"/>
              <a:t>1</a:t>
            </a:r>
            <a:r>
              <a:rPr lang="en-US" altLang="ms-MY"/>
              <a:t>	24</a:t>
            </a:r>
          </a:p>
          <a:p>
            <a:pPr>
              <a:lnSpc>
                <a:spcPct val="90000"/>
              </a:lnSpc>
              <a:buFont typeface="Monotype Sorts" pitchFamily="-84" charset="2"/>
              <a:buNone/>
              <a:tabLst>
                <a:tab pos="4329113" algn="ctr"/>
                <a:tab pos="6619875" algn="ctr"/>
              </a:tabLst>
            </a:pPr>
            <a:r>
              <a:rPr lang="en-US" altLang="ms-MY"/>
              <a:t>		 </a:t>
            </a:r>
            <a:r>
              <a:rPr lang="en-US" altLang="ms-MY" i="1"/>
              <a:t>P</a:t>
            </a:r>
            <a:r>
              <a:rPr lang="en-US" altLang="ms-MY" i="1" baseline="-25000"/>
              <a:t>2</a:t>
            </a:r>
            <a:r>
              <a:rPr lang="en-US" altLang="ms-MY"/>
              <a:t> 	3</a:t>
            </a:r>
          </a:p>
          <a:p>
            <a:pPr>
              <a:lnSpc>
                <a:spcPct val="90000"/>
              </a:lnSpc>
              <a:buFont typeface="Monotype Sorts" pitchFamily="-84" charset="2"/>
              <a:buNone/>
              <a:tabLst>
                <a:tab pos="4329113" algn="ctr"/>
                <a:tab pos="6619875" algn="ctr"/>
              </a:tabLst>
            </a:pPr>
            <a:r>
              <a:rPr lang="en-US" altLang="ms-MY"/>
              <a:t>		 </a:t>
            </a:r>
            <a:r>
              <a:rPr lang="en-US" altLang="ms-MY" i="1"/>
              <a:t>P</a:t>
            </a:r>
            <a:r>
              <a:rPr lang="en-US" altLang="ms-MY" i="1" baseline="-25000"/>
              <a:t>3	 </a:t>
            </a:r>
            <a:r>
              <a:rPr lang="en-US" altLang="ms-MY"/>
              <a:t>3</a:t>
            </a:r>
            <a:r>
              <a:rPr lang="en-US" altLang="ms-MY" i="1" baseline="-25000"/>
              <a:t> </a:t>
            </a:r>
          </a:p>
          <a:p>
            <a:pPr>
              <a:lnSpc>
                <a:spcPct val="90000"/>
              </a:lnSpc>
              <a:tabLst>
                <a:tab pos="4329113" algn="ctr"/>
                <a:tab pos="6619875" algn="ctr"/>
              </a:tabLst>
            </a:pPr>
            <a:r>
              <a:rPr lang="en-US" altLang="ms-MY"/>
              <a:t>Suppose that the processes arrive in the order: </a:t>
            </a:r>
            <a:r>
              <a:rPr lang="en-US" altLang="ms-MY" b="1" i="1"/>
              <a:t>P</a:t>
            </a:r>
            <a:r>
              <a:rPr lang="en-US" altLang="ms-MY" b="1" i="1" baseline="-25000"/>
              <a:t>1</a:t>
            </a:r>
            <a:r>
              <a:rPr lang="en-US" altLang="ms-MY" b="1"/>
              <a:t> , </a:t>
            </a:r>
            <a:r>
              <a:rPr lang="en-US" altLang="ms-MY" b="1" i="1"/>
              <a:t>P</a:t>
            </a:r>
            <a:r>
              <a:rPr lang="en-US" altLang="ms-MY" b="1" i="1" baseline="-25000"/>
              <a:t>2</a:t>
            </a:r>
            <a:r>
              <a:rPr lang="en-US" altLang="ms-MY" b="1"/>
              <a:t> , </a:t>
            </a:r>
            <a:r>
              <a:rPr lang="en-US" altLang="ms-MY" b="1" i="1"/>
              <a:t>P</a:t>
            </a:r>
            <a:r>
              <a:rPr lang="en-US" altLang="ms-MY" b="1" i="1" baseline="-25000"/>
              <a:t>3  </a:t>
            </a:r>
            <a:br>
              <a:rPr lang="en-US" altLang="ms-MY" i="1" baseline="-25000"/>
            </a:br>
            <a:r>
              <a:rPr lang="en-US" altLang="ms-MY"/>
              <a:t>The </a:t>
            </a:r>
            <a:r>
              <a:rPr lang="en-US" altLang="ms-MY" b="1"/>
              <a:t>Gantt Chart </a:t>
            </a:r>
            <a:r>
              <a:rPr lang="en-US" altLang="ms-MY"/>
              <a:t>for the schedule is:</a:t>
            </a:r>
            <a:br>
              <a:rPr lang="en-US" altLang="ms-MY"/>
            </a:br>
            <a:br>
              <a:rPr lang="en-US" altLang="ms-MY" sz="2300"/>
            </a:br>
            <a:br>
              <a:rPr lang="en-US" altLang="ms-MY" sz="2300"/>
            </a:br>
            <a:br>
              <a:rPr lang="en-US" altLang="ms-MY" sz="2300"/>
            </a:br>
            <a:br>
              <a:rPr lang="en-US" altLang="ms-MY" sz="2300"/>
            </a:br>
            <a:endParaRPr lang="en-US" altLang="ms-MY" sz="2300"/>
          </a:p>
          <a:p>
            <a:pPr>
              <a:lnSpc>
                <a:spcPct val="90000"/>
              </a:lnSpc>
              <a:tabLst>
                <a:tab pos="4329113" algn="ctr"/>
                <a:tab pos="6619875" algn="ctr"/>
              </a:tabLst>
            </a:pPr>
            <a:r>
              <a:rPr lang="en-US" altLang="ms-MY"/>
              <a:t>Waiting time for </a:t>
            </a:r>
            <a:r>
              <a:rPr lang="en-US" altLang="ms-MY" b="1" i="1"/>
              <a:t>P</a:t>
            </a:r>
            <a:r>
              <a:rPr lang="en-US" altLang="ms-MY" b="1" i="1" baseline="-25000"/>
              <a:t>1</a:t>
            </a:r>
            <a:r>
              <a:rPr lang="en-US" altLang="ms-MY" b="1"/>
              <a:t>  = 0</a:t>
            </a:r>
            <a:r>
              <a:rPr lang="en-US" altLang="ms-MY"/>
              <a:t>; </a:t>
            </a:r>
            <a:r>
              <a:rPr lang="en-US" altLang="ms-MY" b="1" i="1"/>
              <a:t>P</a:t>
            </a:r>
            <a:r>
              <a:rPr lang="en-US" altLang="ms-MY" b="1" i="1" baseline="-25000"/>
              <a:t>2</a:t>
            </a:r>
            <a:r>
              <a:rPr lang="en-US" altLang="ms-MY" b="1"/>
              <a:t>  = 24</a:t>
            </a:r>
            <a:r>
              <a:rPr lang="en-US" altLang="ms-MY"/>
              <a:t>; </a:t>
            </a:r>
            <a:r>
              <a:rPr lang="en-US" altLang="ms-MY" b="1" i="1"/>
              <a:t>P</a:t>
            </a:r>
            <a:r>
              <a:rPr lang="en-US" altLang="ms-MY" b="1" i="1" baseline="-25000"/>
              <a:t>3 </a:t>
            </a:r>
            <a:r>
              <a:rPr lang="en-US" altLang="ms-MY" b="1"/>
              <a:t>= 27 </a:t>
            </a:r>
          </a:p>
          <a:p>
            <a:pPr>
              <a:lnSpc>
                <a:spcPct val="90000"/>
              </a:lnSpc>
              <a:tabLst>
                <a:tab pos="4329113" algn="ctr"/>
                <a:tab pos="6619875" algn="ctr"/>
              </a:tabLst>
            </a:pPr>
            <a:r>
              <a:rPr lang="en-US" altLang="ms-MY"/>
              <a:t>Average waiting time:  </a:t>
            </a:r>
            <a:r>
              <a:rPr lang="en-US" altLang="ms-MY" b="1"/>
              <a:t>(0 + 24 + 27)/3 = 17 </a:t>
            </a:r>
            <a:r>
              <a:rPr lang="en-MY" altLang="ms-MY"/>
              <a:t>milliseconds </a:t>
            </a:r>
            <a:br>
              <a:rPr lang="en-MY" altLang="ms-MY"/>
            </a:br>
            <a:endParaRPr lang="en-US" altLang="ms-MY" b="1"/>
          </a:p>
        </p:txBody>
      </p:sp>
      <p:grpSp>
        <p:nvGrpSpPr>
          <p:cNvPr id="25604" name="Group 18">
            <a:extLst>
              <a:ext uri="{FF2B5EF4-FFF2-40B4-BE49-F238E27FC236}">
                <a16:creationId xmlns:a16="http://schemas.microsoft.com/office/drawing/2014/main" id="{7613B12B-8162-B02E-1283-B1A18986CE4F}"/>
              </a:ext>
            </a:extLst>
          </p:cNvPr>
          <p:cNvGrpSpPr>
            <a:grpSpLocks/>
          </p:cNvGrpSpPr>
          <p:nvPr/>
        </p:nvGrpSpPr>
        <p:grpSpPr bwMode="auto">
          <a:xfrm>
            <a:off x="2986088" y="6397625"/>
            <a:ext cx="8289925" cy="1466850"/>
            <a:chOff x="886" y="2688"/>
            <a:chExt cx="3481" cy="693"/>
          </a:xfrm>
        </p:grpSpPr>
        <p:sp>
          <p:nvSpPr>
            <p:cNvPr id="25607" name="Rectangle 4">
              <a:extLst>
                <a:ext uri="{FF2B5EF4-FFF2-40B4-BE49-F238E27FC236}">
                  <a16:creationId xmlns:a16="http://schemas.microsoft.com/office/drawing/2014/main" id="{934DE962-6644-8D86-294B-CE58B67651CA}"/>
                </a:ext>
              </a:extLst>
            </p:cNvPr>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25608" name="Text Box 5">
              <a:extLst>
                <a:ext uri="{FF2B5EF4-FFF2-40B4-BE49-F238E27FC236}">
                  <a16:creationId xmlns:a16="http://schemas.microsoft.com/office/drawing/2014/main" id="{4F81ACDB-322F-40A2-4F70-0CE0A7A1889F}"/>
                </a:ext>
              </a:extLst>
            </p:cNvPr>
            <p:cNvSpPr txBox="1">
              <a:spLocks noChangeArrowheads="1"/>
            </p:cNvSpPr>
            <p:nvPr/>
          </p:nvSpPr>
          <p:spPr bwMode="auto">
            <a:xfrm>
              <a:off x="1816" y="2760"/>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1</a:t>
              </a:r>
              <a:endParaRPr lang="en-US" altLang="ms-MY" sz="1900">
                <a:latin typeface="Helvetica" panose="020B0604020202020204" pitchFamily="34" charset="0"/>
              </a:endParaRPr>
            </a:p>
          </p:txBody>
        </p:sp>
        <p:sp>
          <p:nvSpPr>
            <p:cNvPr id="25609" name="Text Box 6">
              <a:extLst>
                <a:ext uri="{FF2B5EF4-FFF2-40B4-BE49-F238E27FC236}">
                  <a16:creationId xmlns:a16="http://schemas.microsoft.com/office/drawing/2014/main" id="{D77F8821-47CE-799C-5190-FA73EB31CC1C}"/>
                </a:ext>
              </a:extLst>
            </p:cNvPr>
            <p:cNvSpPr txBox="1">
              <a:spLocks noChangeArrowheads="1"/>
            </p:cNvSpPr>
            <p:nvPr/>
          </p:nvSpPr>
          <p:spPr bwMode="auto">
            <a:xfrm>
              <a:off x="3304" y="2760"/>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2</a:t>
              </a:r>
              <a:endParaRPr lang="en-US" altLang="ms-MY" sz="1900">
                <a:latin typeface="Helvetica" panose="020B0604020202020204" pitchFamily="34" charset="0"/>
              </a:endParaRPr>
            </a:p>
          </p:txBody>
        </p:sp>
        <p:sp>
          <p:nvSpPr>
            <p:cNvPr id="25610" name="Text Box 7">
              <a:extLst>
                <a:ext uri="{FF2B5EF4-FFF2-40B4-BE49-F238E27FC236}">
                  <a16:creationId xmlns:a16="http://schemas.microsoft.com/office/drawing/2014/main" id="{B972EEA7-3818-E25E-AD14-D9FAE8622BB3}"/>
                </a:ext>
              </a:extLst>
            </p:cNvPr>
            <p:cNvSpPr txBox="1">
              <a:spLocks noChangeArrowheads="1"/>
            </p:cNvSpPr>
            <p:nvPr/>
          </p:nvSpPr>
          <p:spPr bwMode="auto">
            <a:xfrm>
              <a:off x="3880" y="2760"/>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3</a:t>
              </a:r>
              <a:endParaRPr lang="en-US" altLang="ms-MY" sz="1900">
                <a:latin typeface="Helvetica" panose="020B0604020202020204" pitchFamily="34" charset="0"/>
              </a:endParaRPr>
            </a:p>
          </p:txBody>
        </p:sp>
        <p:sp>
          <p:nvSpPr>
            <p:cNvPr id="25611" name="Line 8">
              <a:extLst>
                <a:ext uri="{FF2B5EF4-FFF2-40B4-BE49-F238E27FC236}">
                  <a16:creationId xmlns:a16="http://schemas.microsoft.com/office/drawing/2014/main" id="{D9BE44AF-E7D9-3BD4-187B-64DB5AD9A566}"/>
                </a:ext>
              </a:extLst>
            </p:cNvPr>
            <p:cNvSpPr>
              <a:spLocks noChangeShapeType="1"/>
            </p:cNvSpPr>
            <p:nvPr/>
          </p:nvSpPr>
          <p:spPr bwMode="auto">
            <a:xfrm>
              <a:off x="9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9">
              <a:extLst>
                <a:ext uri="{FF2B5EF4-FFF2-40B4-BE49-F238E27FC236}">
                  <a16:creationId xmlns:a16="http://schemas.microsoft.com/office/drawing/2014/main" id="{8AE27094-A973-46F3-D44A-51AA95883716}"/>
                </a:ext>
              </a:extLst>
            </p:cNvPr>
            <p:cNvSpPr>
              <a:spLocks noChangeShapeType="1"/>
            </p:cNvSpPr>
            <p:nvPr/>
          </p:nvSpPr>
          <p:spPr bwMode="auto">
            <a:xfrm>
              <a:off x="42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10">
              <a:extLst>
                <a:ext uri="{FF2B5EF4-FFF2-40B4-BE49-F238E27FC236}">
                  <a16:creationId xmlns:a16="http://schemas.microsoft.com/office/drawing/2014/main" id="{ED5FE4A9-40EE-71B7-8F95-37A1276FCDE6}"/>
                </a:ext>
              </a:extLst>
            </p:cNvPr>
            <p:cNvSpPr>
              <a:spLocks noChangeShapeType="1"/>
            </p:cNvSpPr>
            <p:nvPr/>
          </p:nvSpPr>
          <p:spPr bwMode="auto">
            <a:xfrm>
              <a:off x="3072"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11">
              <a:extLst>
                <a:ext uri="{FF2B5EF4-FFF2-40B4-BE49-F238E27FC236}">
                  <a16:creationId xmlns:a16="http://schemas.microsoft.com/office/drawing/2014/main" id="{990FC21C-6493-EE55-7242-F24AD79066F9}"/>
                </a:ext>
              </a:extLst>
            </p:cNvPr>
            <p:cNvSpPr>
              <a:spLocks noChangeShapeType="1"/>
            </p:cNvSpPr>
            <p:nvPr/>
          </p:nvSpPr>
          <p:spPr bwMode="auto">
            <a:xfrm>
              <a:off x="3648"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5" name="Line 12">
              <a:extLst>
                <a:ext uri="{FF2B5EF4-FFF2-40B4-BE49-F238E27FC236}">
                  <a16:creationId xmlns:a16="http://schemas.microsoft.com/office/drawing/2014/main" id="{02FEE8DD-75DA-8730-8D52-5280FC97EE7A}"/>
                </a:ext>
              </a:extLst>
            </p:cNvPr>
            <p:cNvSpPr>
              <a:spLocks noChangeShapeType="1"/>
            </p:cNvSpPr>
            <p:nvPr/>
          </p:nvSpPr>
          <p:spPr bwMode="auto">
            <a:xfrm>
              <a:off x="30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3">
              <a:extLst>
                <a:ext uri="{FF2B5EF4-FFF2-40B4-BE49-F238E27FC236}">
                  <a16:creationId xmlns:a16="http://schemas.microsoft.com/office/drawing/2014/main" id="{ADD0B1E8-F1B6-9551-DB5E-4496B24A82CB}"/>
                </a:ext>
              </a:extLst>
            </p:cNvPr>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7" name="Text Box 14">
              <a:extLst>
                <a:ext uri="{FF2B5EF4-FFF2-40B4-BE49-F238E27FC236}">
                  <a16:creationId xmlns:a16="http://schemas.microsoft.com/office/drawing/2014/main" id="{BE7D6B59-F754-1A58-0B95-BC75F736FF24}"/>
                </a:ext>
              </a:extLst>
            </p:cNvPr>
            <p:cNvSpPr txBox="1">
              <a:spLocks noChangeArrowheads="1"/>
            </p:cNvSpPr>
            <p:nvPr/>
          </p:nvSpPr>
          <p:spPr bwMode="auto">
            <a:xfrm>
              <a:off x="2970" y="3192"/>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24</a:t>
              </a:r>
            </a:p>
          </p:txBody>
        </p:sp>
        <p:sp>
          <p:nvSpPr>
            <p:cNvPr id="25618" name="Text Box 15">
              <a:extLst>
                <a:ext uri="{FF2B5EF4-FFF2-40B4-BE49-F238E27FC236}">
                  <a16:creationId xmlns:a16="http://schemas.microsoft.com/office/drawing/2014/main" id="{FC9B5A5C-0917-7064-9FC6-080C3C6EA7B6}"/>
                </a:ext>
              </a:extLst>
            </p:cNvPr>
            <p:cNvSpPr txBox="1">
              <a:spLocks noChangeArrowheads="1"/>
            </p:cNvSpPr>
            <p:nvPr/>
          </p:nvSpPr>
          <p:spPr bwMode="auto">
            <a:xfrm>
              <a:off x="3552" y="3199"/>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27</a:t>
              </a:r>
            </a:p>
          </p:txBody>
        </p:sp>
        <p:sp>
          <p:nvSpPr>
            <p:cNvPr id="25619" name="Text Box 16">
              <a:extLst>
                <a:ext uri="{FF2B5EF4-FFF2-40B4-BE49-F238E27FC236}">
                  <a16:creationId xmlns:a16="http://schemas.microsoft.com/office/drawing/2014/main" id="{038B4ECC-678A-C912-F6EF-EAD8EA711F64}"/>
                </a:ext>
              </a:extLst>
            </p:cNvPr>
            <p:cNvSpPr txBox="1">
              <a:spLocks noChangeArrowheads="1"/>
            </p:cNvSpPr>
            <p:nvPr/>
          </p:nvSpPr>
          <p:spPr bwMode="auto">
            <a:xfrm>
              <a:off x="4176" y="3192"/>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30</a:t>
              </a:r>
            </a:p>
          </p:txBody>
        </p:sp>
        <p:sp>
          <p:nvSpPr>
            <p:cNvPr id="25620" name="Text Box 17">
              <a:extLst>
                <a:ext uri="{FF2B5EF4-FFF2-40B4-BE49-F238E27FC236}">
                  <a16:creationId xmlns:a16="http://schemas.microsoft.com/office/drawing/2014/main" id="{722CE497-82D5-3BBB-2C26-7B2383C2D0D3}"/>
                </a:ext>
              </a:extLst>
            </p:cNvPr>
            <p:cNvSpPr txBox="1">
              <a:spLocks noChangeArrowheads="1"/>
            </p:cNvSpPr>
            <p:nvPr/>
          </p:nvSpPr>
          <p:spPr bwMode="auto">
            <a:xfrm>
              <a:off x="886" y="3192"/>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0</a:t>
              </a:r>
            </a:p>
          </p:txBody>
        </p:sp>
      </p:grpSp>
      <p:sp>
        <p:nvSpPr>
          <p:cNvPr id="25605" name="Rectangle 1">
            <a:extLst>
              <a:ext uri="{FF2B5EF4-FFF2-40B4-BE49-F238E27FC236}">
                <a16:creationId xmlns:a16="http://schemas.microsoft.com/office/drawing/2014/main" id="{412C70CA-2AD1-66EB-F1F8-5E3C36D69BBA}"/>
              </a:ext>
            </a:extLst>
          </p:cNvPr>
          <p:cNvSpPr>
            <a:spLocks noChangeArrowheads="1"/>
          </p:cNvSpPr>
          <p:nvPr/>
        </p:nvSpPr>
        <p:spPr bwMode="auto">
          <a:xfrm>
            <a:off x="639763" y="1225550"/>
            <a:ext cx="128524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Verdana" panose="020B0604030504040204" pitchFamily="34" charset="0"/>
                <a:ea typeface="MS PGothic" panose="020B0600070205080204" pitchFamily="34" charset="-128"/>
              </a:defRPr>
            </a:lvl1pPr>
            <a:lvl2pPr>
              <a:defRPr>
                <a:solidFill>
                  <a:schemeClr val="tx1"/>
                </a:solidFill>
                <a:latin typeface="Verdana" panose="020B0604030504040204" pitchFamily="34" charset="0"/>
                <a:ea typeface="MS PGothic" panose="020B0600070205080204" pitchFamily="34" charset="-128"/>
              </a:defRPr>
            </a:lvl2pPr>
            <a:lvl3pPr>
              <a:defRPr>
                <a:solidFill>
                  <a:schemeClr val="tx1"/>
                </a:solidFill>
                <a:latin typeface="Verdana" panose="020B0604030504040204" pitchFamily="34" charset="0"/>
                <a:ea typeface="MS PGothic" panose="020B0600070205080204" pitchFamily="34" charset="-128"/>
              </a:defRPr>
            </a:lvl3pPr>
            <a:lvl4pPr>
              <a:defRPr>
                <a:solidFill>
                  <a:schemeClr val="tx1"/>
                </a:solidFill>
                <a:latin typeface="Verdana" panose="020B0604030504040204" pitchFamily="34" charset="0"/>
                <a:ea typeface="MS PGothic" panose="020B0600070205080204" pitchFamily="34" charset="-128"/>
              </a:defRPr>
            </a:lvl4pPr>
            <a:lvl5pPr>
              <a:defRPr>
                <a:solidFill>
                  <a:schemeClr val="tx1"/>
                </a:solidFill>
                <a:latin typeface="Verdana" panose="020B0604030504040204" pitchFamily="34" charset="0"/>
                <a:ea typeface="MS PGothic" panose="020B0600070205080204" pitchFamily="34" charset="-128"/>
              </a:defRPr>
            </a:lvl5pPr>
            <a:lvl6pPr marL="3067050" indent="-78105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524250" indent="-78105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981450" indent="-78105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438650" indent="-78105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ts val="1200"/>
              </a:spcBef>
              <a:buFont typeface="Wingdings" panose="05000000000000000000" pitchFamily="2" charset="2"/>
              <a:buChar char="q"/>
            </a:pPr>
            <a:r>
              <a:rPr lang="en-MY" altLang="ms-MY"/>
              <a:t>It is the </a:t>
            </a:r>
            <a:r>
              <a:rPr lang="en-MY" altLang="ms-MY">
                <a:solidFill>
                  <a:srgbClr val="FF0000"/>
                </a:solidFill>
              </a:rPr>
              <a:t>simplest</a:t>
            </a:r>
            <a:r>
              <a:rPr lang="en-MY" altLang="ms-MY"/>
              <a:t> CPU-scheduling algorithm.</a:t>
            </a:r>
          </a:p>
          <a:p>
            <a:pPr>
              <a:spcBef>
                <a:spcPts val="1200"/>
              </a:spcBef>
              <a:buFont typeface="Wingdings" panose="05000000000000000000" pitchFamily="2" charset="2"/>
              <a:buChar char="q"/>
            </a:pPr>
            <a:r>
              <a:rPr lang="en-MY" altLang="ms-MY"/>
              <a:t>The process that requests the CPU </a:t>
            </a:r>
            <a:r>
              <a:rPr lang="en-MY" altLang="ms-MY">
                <a:solidFill>
                  <a:srgbClr val="FF0000"/>
                </a:solidFill>
              </a:rPr>
              <a:t>first</a:t>
            </a:r>
            <a:r>
              <a:rPr lang="en-MY" altLang="ms-MY"/>
              <a:t> is allocated to the CPU </a:t>
            </a:r>
            <a:r>
              <a:rPr lang="en-MY" altLang="ms-MY">
                <a:solidFill>
                  <a:srgbClr val="FF0000"/>
                </a:solidFill>
              </a:rPr>
              <a:t>first</a:t>
            </a:r>
            <a:r>
              <a:rPr lang="en-MY" altLang="ms-MY"/>
              <a:t>.</a:t>
            </a:r>
          </a:p>
          <a:p>
            <a:pPr>
              <a:spcBef>
                <a:spcPts val="1200"/>
              </a:spcBef>
              <a:buFont typeface="Wingdings" panose="05000000000000000000" pitchFamily="2" charset="2"/>
              <a:buChar char="q"/>
            </a:pPr>
            <a:r>
              <a:rPr lang="en-MY" altLang="ms-MY"/>
              <a:t>The FCFS policy is </a:t>
            </a:r>
            <a:r>
              <a:rPr lang="en-MY" altLang="ms-MY">
                <a:solidFill>
                  <a:srgbClr val="FF0000"/>
                </a:solidFill>
              </a:rPr>
              <a:t>easily</a:t>
            </a:r>
            <a:r>
              <a:rPr lang="en-MY" altLang="ms-MY"/>
              <a:t> managed with a </a:t>
            </a:r>
            <a:r>
              <a:rPr lang="en-MY" altLang="ms-MY">
                <a:solidFill>
                  <a:srgbClr val="FF0000"/>
                </a:solidFill>
              </a:rPr>
              <a:t>FIFO</a:t>
            </a:r>
            <a:r>
              <a:rPr lang="en-MY" altLang="ms-MY"/>
              <a:t> </a:t>
            </a:r>
            <a:r>
              <a:rPr lang="en-MY" altLang="ms-MY">
                <a:solidFill>
                  <a:srgbClr val="FF0000"/>
                </a:solidFill>
              </a:rPr>
              <a:t>queue</a:t>
            </a:r>
            <a:r>
              <a:rPr lang="en-MY" altLang="ms-MY"/>
              <a:t>.</a:t>
            </a:r>
          </a:p>
          <a:p>
            <a:pPr>
              <a:spcBef>
                <a:spcPts val="1200"/>
              </a:spcBef>
              <a:buFont typeface="Wingdings" panose="05000000000000000000" pitchFamily="2" charset="2"/>
              <a:buChar char="q"/>
            </a:pPr>
            <a:r>
              <a:rPr lang="en-MY" altLang="ms-MY"/>
              <a:t>When a process enters the ready queue, its PCB is linked onto the </a:t>
            </a:r>
            <a:r>
              <a:rPr lang="en-MY" altLang="ms-MY">
                <a:solidFill>
                  <a:srgbClr val="FF0000"/>
                </a:solidFill>
              </a:rPr>
              <a:t>tail</a:t>
            </a:r>
            <a:r>
              <a:rPr lang="en-MY" altLang="ms-MY"/>
              <a:t> of the </a:t>
            </a:r>
            <a:r>
              <a:rPr lang="en-MY" altLang="ms-MY">
                <a:solidFill>
                  <a:srgbClr val="FF0000"/>
                </a:solidFill>
              </a:rPr>
              <a:t>queue</a:t>
            </a:r>
            <a:r>
              <a:rPr lang="en-MY" altLang="ms-MY"/>
              <a:t>.</a:t>
            </a:r>
          </a:p>
          <a:p>
            <a:pPr>
              <a:spcBef>
                <a:spcPts val="1200"/>
              </a:spcBef>
              <a:buFont typeface="Wingdings" panose="05000000000000000000" pitchFamily="2" charset="2"/>
              <a:buChar char="q"/>
            </a:pPr>
            <a:r>
              <a:rPr lang="en-MY" altLang="ms-MY"/>
              <a:t>When the CPU is </a:t>
            </a:r>
            <a:r>
              <a:rPr lang="en-MY" altLang="ms-MY">
                <a:solidFill>
                  <a:srgbClr val="FF0000"/>
                </a:solidFill>
              </a:rPr>
              <a:t>free</a:t>
            </a:r>
            <a:r>
              <a:rPr lang="en-MY" altLang="ms-MY"/>
              <a:t>, it is allocated to the process at the </a:t>
            </a:r>
            <a:r>
              <a:rPr lang="en-MY" altLang="ms-MY">
                <a:solidFill>
                  <a:srgbClr val="FF0000"/>
                </a:solidFill>
              </a:rPr>
              <a:t>head</a:t>
            </a:r>
            <a:r>
              <a:rPr lang="en-MY" altLang="ms-MY"/>
              <a:t> of the </a:t>
            </a:r>
            <a:r>
              <a:rPr lang="en-MY" altLang="ms-MY">
                <a:solidFill>
                  <a:srgbClr val="FF0000"/>
                </a:solidFill>
              </a:rPr>
              <a:t>queue</a:t>
            </a:r>
            <a:r>
              <a:rPr lang="en-MY" altLang="ms-MY"/>
              <a:t>. </a:t>
            </a:r>
          </a:p>
          <a:p>
            <a:pPr>
              <a:spcBef>
                <a:spcPts val="1200"/>
              </a:spcBef>
              <a:buFont typeface="Wingdings" panose="05000000000000000000" pitchFamily="2" charset="2"/>
              <a:buChar char="q"/>
            </a:pPr>
            <a:r>
              <a:rPr lang="en-MY" altLang="ms-MY"/>
              <a:t>The running process is then removed from the queue. </a:t>
            </a:r>
          </a:p>
          <a:p>
            <a:pPr>
              <a:spcBef>
                <a:spcPts val="1200"/>
              </a:spcBef>
              <a:buFont typeface="Wingdings" panose="05000000000000000000" pitchFamily="2" charset="2"/>
              <a:buChar char="q"/>
            </a:pPr>
            <a:r>
              <a:rPr lang="en-MY" altLang="ms-MY"/>
              <a:t>The average waiting time is often </a:t>
            </a:r>
            <a:r>
              <a:rPr lang="en-MY" altLang="ms-MY">
                <a:solidFill>
                  <a:srgbClr val="FF0000"/>
                </a:solidFill>
              </a:rPr>
              <a:t>quite long</a:t>
            </a:r>
            <a:r>
              <a:rPr lang="en-MY" altLang="ms-MY"/>
              <a:t>. </a:t>
            </a:r>
          </a:p>
        </p:txBody>
      </p:sp>
      <p:cxnSp>
        <p:nvCxnSpPr>
          <p:cNvPr id="25606" name="Elbow Connector 2">
            <a:extLst>
              <a:ext uri="{FF2B5EF4-FFF2-40B4-BE49-F238E27FC236}">
                <a16:creationId xmlns:a16="http://schemas.microsoft.com/office/drawing/2014/main" id="{101044E6-9BC8-D975-E520-BD05C652764A}"/>
              </a:ext>
            </a:extLst>
          </p:cNvPr>
          <p:cNvCxnSpPr>
            <a:cxnSpLocks noChangeShapeType="1"/>
          </p:cNvCxnSpPr>
          <p:nvPr/>
        </p:nvCxnSpPr>
        <p:spPr bwMode="auto">
          <a:xfrm rot="16200000" flipH="1">
            <a:off x="2672556" y="6350795"/>
            <a:ext cx="549275" cy="366712"/>
          </a:xfrm>
          <a:prstGeom prst="bentConnector3">
            <a:avLst>
              <a:gd name="adj1" fmla="val 100468"/>
            </a:avLst>
          </a:prstGeom>
          <a:noFill/>
          <a:ln w="63500" algn="ctr">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758500E-6751-5A63-EFBB-852227A23D11}"/>
              </a:ext>
            </a:extLst>
          </p:cNvPr>
          <p:cNvSpPr>
            <a:spLocks noGrp="1" noChangeArrowheads="1"/>
          </p:cNvSpPr>
          <p:nvPr>
            <p:ph type="title"/>
          </p:nvPr>
        </p:nvSpPr>
        <p:spPr>
          <a:xfrm>
            <a:off x="1474788" y="369888"/>
            <a:ext cx="11555412" cy="768350"/>
          </a:xfrm>
        </p:spPr>
        <p:txBody>
          <a:bodyPr/>
          <a:lstStyle/>
          <a:p>
            <a:pPr eaLnBrk="1" hangingPunct="1"/>
            <a:r>
              <a:rPr lang="en-US" altLang="ms-MY"/>
              <a:t>FCFS Scheduling (Cont.)</a:t>
            </a:r>
          </a:p>
        </p:txBody>
      </p:sp>
      <p:sp>
        <p:nvSpPr>
          <p:cNvPr id="27651" name="Rectangle 3">
            <a:extLst>
              <a:ext uri="{FF2B5EF4-FFF2-40B4-BE49-F238E27FC236}">
                <a16:creationId xmlns:a16="http://schemas.microsoft.com/office/drawing/2014/main" id="{A462D46F-29C1-AEDE-858A-769FD342FB17}"/>
              </a:ext>
            </a:extLst>
          </p:cNvPr>
          <p:cNvSpPr>
            <a:spLocks noGrp="1" noChangeArrowheads="1"/>
          </p:cNvSpPr>
          <p:nvPr>
            <p:ph type="body" idx="1"/>
          </p:nvPr>
        </p:nvSpPr>
        <p:spPr>
          <a:xfrm>
            <a:off x="685800" y="1138238"/>
            <a:ext cx="12344400" cy="7469187"/>
          </a:xfrm>
        </p:spPr>
        <p:txBody>
          <a:bodyPr/>
          <a:lstStyle/>
          <a:p>
            <a:pPr>
              <a:buFont typeface="Monotype Sorts" pitchFamily="-84" charset="2"/>
              <a:buNone/>
              <a:tabLst>
                <a:tab pos="5213350" algn="ctr"/>
              </a:tabLst>
            </a:pPr>
            <a:r>
              <a:rPr lang="en-US" altLang="ms-MY"/>
              <a:t>Suppose that the processes arrive in the order:</a:t>
            </a:r>
          </a:p>
          <a:p>
            <a:pPr>
              <a:buFont typeface="Monotype Sorts" pitchFamily="-84" charset="2"/>
              <a:buNone/>
              <a:tabLst>
                <a:tab pos="5213350" algn="ctr"/>
              </a:tabLst>
            </a:pPr>
            <a:r>
              <a:rPr lang="en-US" altLang="ms-MY" b="1"/>
              <a:t>		 </a:t>
            </a:r>
            <a:r>
              <a:rPr lang="en-US" altLang="ms-MY" b="1" i="1"/>
              <a:t>P</a:t>
            </a:r>
            <a:r>
              <a:rPr lang="en-US" altLang="ms-MY" b="1" i="1" baseline="-25000"/>
              <a:t>2</a:t>
            </a:r>
            <a:r>
              <a:rPr lang="en-US" altLang="ms-MY" b="1"/>
              <a:t> </a:t>
            </a:r>
            <a:r>
              <a:rPr lang="en-US" altLang="ms-MY" b="1">
                <a:sym typeface="Wingdings" panose="05000000000000000000" pitchFamily="2" charset="2"/>
              </a:rPr>
              <a:t></a:t>
            </a:r>
            <a:r>
              <a:rPr lang="en-US" altLang="ms-MY" b="1"/>
              <a:t> </a:t>
            </a:r>
            <a:r>
              <a:rPr lang="en-US" altLang="ms-MY" b="1" i="1"/>
              <a:t>P</a:t>
            </a:r>
            <a:r>
              <a:rPr lang="en-US" altLang="ms-MY" b="1" i="1" baseline="-25000"/>
              <a:t>3</a:t>
            </a:r>
            <a:r>
              <a:rPr lang="en-US" altLang="ms-MY" b="1"/>
              <a:t> </a:t>
            </a:r>
            <a:r>
              <a:rPr lang="en-US" altLang="ms-MY" b="1">
                <a:sym typeface="Wingdings" panose="05000000000000000000" pitchFamily="2" charset="2"/>
              </a:rPr>
              <a:t></a:t>
            </a:r>
            <a:r>
              <a:rPr lang="en-US" altLang="ms-MY" b="1"/>
              <a:t> </a:t>
            </a:r>
            <a:r>
              <a:rPr lang="en-US" altLang="ms-MY" b="1" i="1"/>
              <a:t>P</a:t>
            </a:r>
            <a:r>
              <a:rPr lang="en-US" altLang="ms-MY" b="1" i="1" baseline="-25000"/>
              <a:t>1</a:t>
            </a:r>
            <a:r>
              <a:rPr lang="en-US" altLang="ms-MY" b="1"/>
              <a:t> </a:t>
            </a:r>
          </a:p>
          <a:p>
            <a:pPr>
              <a:tabLst>
                <a:tab pos="5213350" algn="ctr"/>
              </a:tabLst>
            </a:pPr>
            <a:r>
              <a:rPr lang="en-US" altLang="ms-MY"/>
              <a:t>The </a:t>
            </a:r>
            <a:r>
              <a:rPr lang="en-US" altLang="ms-MY" b="1"/>
              <a:t>Gantt chart </a:t>
            </a:r>
            <a:r>
              <a:rPr lang="en-US" altLang="ms-MY"/>
              <a:t>for the schedule is:</a:t>
            </a:r>
            <a:br>
              <a:rPr lang="en-US" altLang="ms-MY"/>
            </a:br>
            <a:endParaRPr lang="en-US" altLang="ms-MY"/>
          </a:p>
          <a:p>
            <a:pPr>
              <a:tabLst>
                <a:tab pos="5213350" algn="ctr"/>
              </a:tabLst>
            </a:pPr>
            <a:endParaRPr lang="en-US" altLang="ms-MY"/>
          </a:p>
          <a:p>
            <a:pPr>
              <a:tabLst>
                <a:tab pos="5213350" algn="ctr"/>
              </a:tabLst>
            </a:pPr>
            <a:endParaRPr lang="en-US" altLang="ms-MY"/>
          </a:p>
          <a:p>
            <a:pPr>
              <a:tabLst>
                <a:tab pos="5213350" algn="ctr"/>
              </a:tabLst>
            </a:pPr>
            <a:endParaRPr lang="en-US" altLang="ms-MY"/>
          </a:p>
          <a:p>
            <a:pPr>
              <a:tabLst>
                <a:tab pos="5213350" algn="ctr"/>
              </a:tabLst>
            </a:pPr>
            <a:endParaRPr lang="en-US" altLang="ms-MY"/>
          </a:p>
          <a:p>
            <a:pPr>
              <a:tabLst>
                <a:tab pos="5213350" algn="ctr"/>
              </a:tabLst>
            </a:pPr>
            <a:endParaRPr lang="en-US" altLang="ms-MY"/>
          </a:p>
          <a:p>
            <a:pPr>
              <a:tabLst>
                <a:tab pos="5213350" algn="ctr"/>
              </a:tabLst>
            </a:pPr>
            <a:r>
              <a:rPr lang="en-US" altLang="ms-MY"/>
              <a:t>Waiting time for </a:t>
            </a:r>
          </a:p>
          <a:p>
            <a:pPr lvl="1">
              <a:tabLst>
                <a:tab pos="5213350" algn="ctr"/>
              </a:tabLst>
            </a:pPr>
            <a:r>
              <a:rPr lang="en-US" altLang="ms-MY" b="1" i="1"/>
              <a:t>P</a:t>
            </a:r>
            <a:r>
              <a:rPr lang="en-US" altLang="ms-MY" b="1" i="1" baseline="-25000"/>
              <a:t>1 </a:t>
            </a:r>
            <a:r>
              <a:rPr lang="en-US" altLang="ms-MY" b="1" i="1"/>
              <a:t>=</a:t>
            </a:r>
            <a:r>
              <a:rPr lang="en-US" altLang="ms-MY" b="1"/>
              <a:t> 6</a:t>
            </a:r>
            <a:r>
              <a:rPr lang="en-US" altLang="ms-MY" b="1" i="1" baseline="-25000"/>
              <a:t> </a:t>
            </a:r>
          </a:p>
          <a:p>
            <a:pPr lvl="1">
              <a:tabLst>
                <a:tab pos="5213350" algn="ctr"/>
              </a:tabLst>
            </a:pPr>
            <a:r>
              <a:rPr lang="en-US" altLang="ms-MY" b="1" i="1"/>
              <a:t>P</a:t>
            </a:r>
            <a:r>
              <a:rPr lang="en-US" altLang="ms-MY" b="1" i="1" baseline="-25000"/>
              <a:t>2</a:t>
            </a:r>
            <a:r>
              <a:rPr lang="en-US" altLang="ms-MY" b="1"/>
              <a:t> = 0</a:t>
            </a:r>
            <a:r>
              <a:rPr lang="en-US" altLang="ms-MY" b="1" i="1" baseline="-25000"/>
              <a:t> </a:t>
            </a:r>
          </a:p>
          <a:p>
            <a:pPr lvl="1">
              <a:tabLst>
                <a:tab pos="5213350" algn="ctr"/>
              </a:tabLst>
            </a:pPr>
            <a:r>
              <a:rPr lang="en-US" altLang="ms-MY" b="1" i="1"/>
              <a:t>P</a:t>
            </a:r>
            <a:r>
              <a:rPr lang="en-US" altLang="ms-MY" b="1" i="1" baseline="-25000"/>
              <a:t>3 </a:t>
            </a:r>
            <a:r>
              <a:rPr lang="en-US" altLang="ms-MY" b="1" i="1"/>
              <a:t>= </a:t>
            </a:r>
            <a:r>
              <a:rPr lang="en-US" altLang="ms-MY" b="1"/>
              <a:t>3</a:t>
            </a:r>
            <a:endParaRPr lang="en-US" altLang="ms-MY" b="1" i="1"/>
          </a:p>
          <a:p>
            <a:pPr>
              <a:spcBef>
                <a:spcPts val="1800"/>
              </a:spcBef>
              <a:tabLst>
                <a:tab pos="5213350" algn="ctr"/>
              </a:tabLst>
            </a:pPr>
            <a:r>
              <a:rPr lang="en-US" altLang="ms-MY"/>
              <a:t>Average waiting time:   </a:t>
            </a:r>
            <a:r>
              <a:rPr lang="en-US" altLang="ms-MY" b="1"/>
              <a:t>(6 + 0 + 3)/3 = </a:t>
            </a:r>
            <a:r>
              <a:rPr lang="en-US" altLang="ms-MY"/>
              <a:t>3 </a:t>
            </a:r>
            <a:r>
              <a:rPr lang="en-MY" altLang="ms-MY"/>
              <a:t>milliseconds  </a:t>
            </a:r>
            <a:r>
              <a:rPr lang="en-US" altLang="ms-MY" b="1">
                <a:sym typeface="Wingdings" panose="05000000000000000000" pitchFamily="2" charset="2"/>
              </a:rPr>
              <a:t>  </a:t>
            </a:r>
            <a:r>
              <a:rPr lang="en-US" altLang="ms-MY">
                <a:solidFill>
                  <a:srgbClr val="FF0000"/>
                </a:solidFill>
              </a:rPr>
              <a:t>Much better than previous case</a:t>
            </a:r>
          </a:p>
          <a:p>
            <a:pPr>
              <a:spcBef>
                <a:spcPts val="1800"/>
              </a:spcBef>
              <a:tabLst>
                <a:tab pos="5213350" algn="ctr"/>
              </a:tabLst>
            </a:pPr>
            <a:r>
              <a:rPr lang="en-MY" altLang="ms-MY"/>
              <a:t>There is a </a:t>
            </a:r>
            <a:r>
              <a:rPr lang="en-MY" altLang="ms-MY" b="1">
                <a:solidFill>
                  <a:srgbClr val="FF0000"/>
                </a:solidFill>
              </a:rPr>
              <a:t>convoy effect </a:t>
            </a:r>
            <a:r>
              <a:rPr lang="en-MY" altLang="ms-MY"/>
              <a:t>as all the other processes wait for the </a:t>
            </a:r>
            <a:r>
              <a:rPr lang="en-MY" altLang="ms-MY" b="1"/>
              <a:t>one big process </a:t>
            </a:r>
            <a:r>
              <a:rPr lang="en-MY" altLang="ms-MY"/>
              <a:t>to get off the CPU. </a:t>
            </a:r>
          </a:p>
          <a:p>
            <a:pPr>
              <a:spcBef>
                <a:spcPts val="1800"/>
              </a:spcBef>
              <a:tabLst>
                <a:tab pos="5213350" algn="ctr"/>
              </a:tabLst>
            </a:pPr>
            <a:r>
              <a:rPr lang="en-MY" altLang="ms-MY"/>
              <a:t>This </a:t>
            </a:r>
            <a:r>
              <a:rPr lang="en-MY" altLang="ms-MY" b="1"/>
              <a:t>effect results</a:t>
            </a:r>
            <a:r>
              <a:rPr lang="en-MY" altLang="ms-MY"/>
              <a:t> in </a:t>
            </a:r>
            <a:r>
              <a:rPr lang="en-MY" altLang="ms-MY" b="1">
                <a:solidFill>
                  <a:srgbClr val="FF0000"/>
                </a:solidFill>
              </a:rPr>
              <a:t>lower</a:t>
            </a:r>
            <a:r>
              <a:rPr lang="en-MY" altLang="ms-MY"/>
              <a:t> CPU and device utilization than might be possible if the </a:t>
            </a:r>
            <a:r>
              <a:rPr lang="en-MY" altLang="ms-MY" b="1"/>
              <a:t>shorter processes</a:t>
            </a:r>
            <a:r>
              <a:rPr lang="en-MY" altLang="ms-MY"/>
              <a:t> were allowed to go first.</a:t>
            </a:r>
            <a:endParaRPr lang="en-US" altLang="ms-MY"/>
          </a:p>
          <a:p>
            <a:pPr>
              <a:spcBef>
                <a:spcPts val="1800"/>
              </a:spcBef>
              <a:tabLst>
                <a:tab pos="5213350" algn="ctr"/>
              </a:tabLst>
            </a:pPr>
            <a:r>
              <a:rPr lang="en-MY" altLang="ms-MY"/>
              <a:t>The </a:t>
            </a:r>
            <a:r>
              <a:rPr lang="en-MY" altLang="ms-MY" b="1">
                <a:solidFill>
                  <a:srgbClr val="FF0000"/>
                </a:solidFill>
              </a:rPr>
              <a:t>FCFS</a:t>
            </a:r>
            <a:r>
              <a:rPr lang="en-MY" altLang="ms-MY"/>
              <a:t> scheduling algorithm is </a:t>
            </a:r>
            <a:r>
              <a:rPr lang="en-MY" altLang="ms-MY" b="1">
                <a:solidFill>
                  <a:srgbClr val="FF0000"/>
                </a:solidFill>
              </a:rPr>
              <a:t>nonpreemptive</a:t>
            </a:r>
            <a:r>
              <a:rPr lang="en-MY" altLang="ms-MY"/>
              <a:t>.</a:t>
            </a:r>
            <a:endParaRPr lang="en-US" altLang="ms-MY"/>
          </a:p>
        </p:txBody>
      </p:sp>
      <p:grpSp>
        <p:nvGrpSpPr>
          <p:cNvPr id="27652" name="Group 20">
            <a:extLst>
              <a:ext uri="{FF2B5EF4-FFF2-40B4-BE49-F238E27FC236}">
                <a16:creationId xmlns:a16="http://schemas.microsoft.com/office/drawing/2014/main" id="{9F18B35D-6328-8031-576D-6E63DF119EBF}"/>
              </a:ext>
            </a:extLst>
          </p:cNvPr>
          <p:cNvGrpSpPr>
            <a:grpSpLocks/>
          </p:cNvGrpSpPr>
          <p:nvPr/>
        </p:nvGrpSpPr>
        <p:grpSpPr bwMode="auto">
          <a:xfrm>
            <a:off x="2722563" y="2735263"/>
            <a:ext cx="8270875" cy="1471612"/>
            <a:chOff x="882" y="1650"/>
            <a:chExt cx="3473" cy="696"/>
          </a:xfrm>
        </p:grpSpPr>
        <p:sp>
          <p:nvSpPr>
            <p:cNvPr id="27653" name="Rectangle 6">
              <a:extLst>
                <a:ext uri="{FF2B5EF4-FFF2-40B4-BE49-F238E27FC236}">
                  <a16:creationId xmlns:a16="http://schemas.microsoft.com/office/drawing/2014/main" id="{B4E5FCE7-FA84-838B-097B-AE15C8960E0C}"/>
                </a:ext>
              </a:extLst>
            </p:cNvPr>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27654" name="Text Box 7">
              <a:extLst>
                <a:ext uri="{FF2B5EF4-FFF2-40B4-BE49-F238E27FC236}">
                  <a16:creationId xmlns:a16="http://schemas.microsoft.com/office/drawing/2014/main" id="{01014A48-7C05-1C33-6441-5BF0D3426A27}"/>
                </a:ext>
              </a:extLst>
            </p:cNvPr>
            <p:cNvSpPr txBox="1">
              <a:spLocks noChangeArrowheads="1"/>
            </p:cNvSpPr>
            <p:nvPr/>
          </p:nvSpPr>
          <p:spPr bwMode="auto">
            <a:xfrm flipH="1">
              <a:off x="3219" y="1722"/>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1</a:t>
              </a:r>
              <a:endParaRPr lang="en-US" altLang="ms-MY" sz="1900">
                <a:latin typeface="Helvetica" panose="020B0604020202020204" pitchFamily="34" charset="0"/>
              </a:endParaRPr>
            </a:p>
          </p:txBody>
        </p:sp>
        <p:sp>
          <p:nvSpPr>
            <p:cNvPr id="27655" name="Text Box 8">
              <a:extLst>
                <a:ext uri="{FF2B5EF4-FFF2-40B4-BE49-F238E27FC236}">
                  <a16:creationId xmlns:a16="http://schemas.microsoft.com/office/drawing/2014/main" id="{5A549E07-3327-5FE6-E0B4-D331B361C04A}"/>
                </a:ext>
              </a:extLst>
            </p:cNvPr>
            <p:cNvSpPr txBox="1">
              <a:spLocks noChangeArrowheads="1"/>
            </p:cNvSpPr>
            <p:nvPr/>
          </p:nvSpPr>
          <p:spPr bwMode="auto">
            <a:xfrm flipH="1">
              <a:off x="1731" y="1722"/>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3</a:t>
              </a:r>
              <a:endParaRPr lang="en-US" altLang="ms-MY" sz="1900">
                <a:latin typeface="Helvetica" panose="020B0604020202020204" pitchFamily="34" charset="0"/>
              </a:endParaRPr>
            </a:p>
          </p:txBody>
        </p:sp>
        <p:sp>
          <p:nvSpPr>
            <p:cNvPr id="27656" name="Text Box 9">
              <a:extLst>
                <a:ext uri="{FF2B5EF4-FFF2-40B4-BE49-F238E27FC236}">
                  <a16:creationId xmlns:a16="http://schemas.microsoft.com/office/drawing/2014/main" id="{C827F2F1-ADC2-CEF4-6385-328E273E048D}"/>
                </a:ext>
              </a:extLst>
            </p:cNvPr>
            <p:cNvSpPr txBox="1">
              <a:spLocks noChangeArrowheads="1"/>
            </p:cNvSpPr>
            <p:nvPr/>
          </p:nvSpPr>
          <p:spPr bwMode="auto">
            <a:xfrm flipH="1">
              <a:off x="1155" y="1722"/>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2</a:t>
              </a:r>
              <a:endParaRPr lang="en-US" altLang="ms-MY" sz="1900">
                <a:latin typeface="Helvetica" panose="020B0604020202020204" pitchFamily="34" charset="0"/>
              </a:endParaRPr>
            </a:p>
          </p:txBody>
        </p:sp>
        <p:sp>
          <p:nvSpPr>
            <p:cNvPr id="27657" name="Line 10">
              <a:extLst>
                <a:ext uri="{FF2B5EF4-FFF2-40B4-BE49-F238E27FC236}">
                  <a16:creationId xmlns:a16="http://schemas.microsoft.com/office/drawing/2014/main" id="{1673F626-24FF-B819-D46D-E94E092C5FFD}"/>
                </a:ext>
              </a:extLst>
            </p:cNvPr>
            <p:cNvSpPr>
              <a:spLocks noChangeShapeType="1"/>
            </p:cNvSpPr>
            <p:nvPr/>
          </p:nvSpPr>
          <p:spPr bwMode="auto">
            <a:xfrm flipH="1">
              <a:off x="4260"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8" name="Line 11">
              <a:extLst>
                <a:ext uri="{FF2B5EF4-FFF2-40B4-BE49-F238E27FC236}">
                  <a16:creationId xmlns:a16="http://schemas.microsoft.com/office/drawing/2014/main" id="{0C05F282-097E-7FE7-034B-7B0845D762E6}"/>
                </a:ext>
              </a:extLst>
            </p:cNvPr>
            <p:cNvSpPr>
              <a:spLocks noChangeShapeType="1"/>
            </p:cNvSpPr>
            <p:nvPr/>
          </p:nvSpPr>
          <p:spPr bwMode="auto">
            <a:xfrm flipH="1">
              <a:off x="9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59" name="Line 12">
              <a:extLst>
                <a:ext uri="{FF2B5EF4-FFF2-40B4-BE49-F238E27FC236}">
                  <a16:creationId xmlns:a16="http://schemas.microsoft.com/office/drawing/2014/main" id="{9BB2A910-4710-7B32-569E-E6E59B1796A9}"/>
                </a:ext>
              </a:extLst>
            </p:cNvPr>
            <p:cNvSpPr>
              <a:spLocks noChangeShapeType="1"/>
            </p:cNvSpPr>
            <p:nvPr/>
          </p:nvSpPr>
          <p:spPr bwMode="auto">
            <a:xfrm flipH="1">
              <a:off x="2148"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3">
              <a:extLst>
                <a:ext uri="{FF2B5EF4-FFF2-40B4-BE49-F238E27FC236}">
                  <a16:creationId xmlns:a16="http://schemas.microsoft.com/office/drawing/2014/main" id="{12A7CC93-038D-DFD2-F102-F855B8CDEFEE}"/>
                </a:ext>
              </a:extLst>
            </p:cNvPr>
            <p:cNvSpPr>
              <a:spLocks noChangeShapeType="1"/>
            </p:cNvSpPr>
            <p:nvPr/>
          </p:nvSpPr>
          <p:spPr bwMode="auto">
            <a:xfrm flipH="1">
              <a:off x="1572"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4">
              <a:extLst>
                <a:ext uri="{FF2B5EF4-FFF2-40B4-BE49-F238E27FC236}">
                  <a16:creationId xmlns:a16="http://schemas.microsoft.com/office/drawing/2014/main" id="{DA168F50-28B6-275C-BD70-BB8C413E4D3E}"/>
                </a:ext>
              </a:extLst>
            </p:cNvPr>
            <p:cNvSpPr>
              <a:spLocks noChangeShapeType="1"/>
            </p:cNvSpPr>
            <p:nvPr/>
          </p:nvSpPr>
          <p:spPr bwMode="auto">
            <a:xfrm flipH="1">
              <a:off x="21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5">
              <a:extLst>
                <a:ext uri="{FF2B5EF4-FFF2-40B4-BE49-F238E27FC236}">
                  <a16:creationId xmlns:a16="http://schemas.microsoft.com/office/drawing/2014/main" id="{67213C05-E345-F8ED-BDF3-3B6B69A45C9A}"/>
                </a:ext>
              </a:extLst>
            </p:cNvPr>
            <p:cNvSpPr>
              <a:spLocks noChangeShapeType="1"/>
            </p:cNvSpPr>
            <p:nvPr/>
          </p:nvSpPr>
          <p:spPr bwMode="auto">
            <a:xfrm flipH="1">
              <a:off x="1572"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3" name="Text Box 16">
              <a:extLst>
                <a:ext uri="{FF2B5EF4-FFF2-40B4-BE49-F238E27FC236}">
                  <a16:creationId xmlns:a16="http://schemas.microsoft.com/office/drawing/2014/main" id="{50EC10A8-E743-9EBB-E275-BAF1A4F13A05}"/>
                </a:ext>
              </a:extLst>
            </p:cNvPr>
            <p:cNvSpPr txBox="1">
              <a:spLocks noChangeArrowheads="1"/>
            </p:cNvSpPr>
            <p:nvPr/>
          </p:nvSpPr>
          <p:spPr bwMode="auto">
            <a:xfrm flipH="1">
              <a:off x="2086" y="2154"/>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6</a:t>
              </a:r>
            </a:p>
          </p:txBody>
        </p:sp>
        <p:sp>
          <p:nvSpPr>
            <p:cNvPr id="27664" name="Text Box 17">
              <a:extLst>
                <a:ext uri="{FF2B5EF4-FFF2-40B4-BE49-F238E27FC236}">
                  <a16:creationId xmlns:a16="http://schemas.microsoft.com/office/drawing/2014/main" id="{A0244A07-1B39-FA3A-2539-C26B69303DD8}"/>
                </a:ext>
              </a:extLst>
            </p:cNvPr>
            <p:cNvSpPr txBox="1">
              <a:spLocks noChangeArrowheads="1"/>
            </p:cNvSpPr>
            <p:nvPr/>
          </p:nvSpPr>
          <p:spPr bwMode="auto">
            <a:xfrm flipH="1">
              <a:off x="1510" y="2154"/>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3</a:t>
              </a:r>
            </a:p>
          </p:txBody>
        </p:sp>
        <p:sp>
          <p:nvSpPr>
            <p:cNvPr id="27665" name="Text Box 18">
              <a:extLst>
                <a:ext uri="{FF2B5EF4-FFF2-40B4-BE49-F238E27FC236}">
                  <a16:creationId xmlns:a16="http://schemas.microsoft.com/office/drawing/2014/main" id="{628F0B5B-E15D-7ECF-AD10-C6E96FC50823}"/>
                </a:ext>
              </a:extLst>
            </p:cNvPr>
            <p:cNvSpPr txBox="1">
              <a:spLocks noChangeArrowheads="1"/>
            </p:cNvSpPr>
            <p:nvPr/>
          </p:nvSpPr>
          <p:spPr bwMode="auto">
            <a:xfrm flipH="1">
              <a:off x="4164" y="2164"/>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30</a:t>
              </a:r>
            </a:p>
          </p:txBody>
        </p:sp>
        <p:sp>
          <p:nvSpPr>
            <p:cNvPr id="27666" name="Text Box 19">
              <a:extLst>
                <a:ext uri="{FF2B5EF4-FFF2-40B4-BE49-F238E27FC236}">
                  <a16:creationId xmlns:a16="http://schemas.microsoft.com/office/drawing/2014/main" id="{D92CB377-9A8A-B511-8B0A-BCCDD5544DAE}"/>
                </a:ext>
              </a:extLst>
            </p:cNvPr>
            <p:cNvSpPr txBox="1">
              <a:spLocks noChangeArrowheads="1"/>
            </p:cNvSpPr>
            <p:nvPr/>
          </p:nvSpPr>
          <p:spPr bwMode="auto">
            <a:xfrm flipH="1">
              <a:off x="882" y="2154"/>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0</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897DC3B-4854-D373-F94C-146EC5390E2D}"/>
              </a:ext>
            </a:extLst>
          </p:cNvPr>
          <p:cNvSpPr>
            <a:spLocks noGrp="1" noChangeArrowheads="1"/>
          </p:cNvSpPr>
          <p:nvPr>
            <p:ph type="title"/>
          </p:nvPr>
        </p:nvSpPr>
        <p:spPr>
          <a:xfrm>
            <a:off x="1284288" y="369888"/>
            <a:ext cx="11745912" cy="768350"/>
          </a:xfrm>
        </p:spPr>
        <p:txBody>
          <a:bodyPr/>
          <a:lstStyle/>
          <a:p>
            <a:pPr eaLnBrk="1" hangingPunct="1"/>
            <a:r>
              <a:rPr lang="en-US" altLang="ms-MY"/>
              <a:t>Shortest-Job-First (SJF) Scheduling</a:t>
            </a:r>
          </a:p>
        </p:txBody>
      </p:sp>
      <p:sp>
        <p:nvSpPr>
          <p:cNvPr id="29699" name="Rectangle 3">
            <a:extLst>
              <a:ext uri="{FF2B5EF4-FFF2-40B4-BE49-F238E27FC236}">
                <a16:creationId xmlns:a16="http://schemas.microsoft.com/office/drawing/2014/main" id="{3AC4FBA8-8443-CF37-0B80-FC02307D54E9}"/>
              </a:ext>
            </a:extLst>
          </p:cNvPr>
          <p:cNvSpPr>
            <a:spLocks noGrp="1" noChangeArrowheads="1"/>
          </p:cNvSpPr>
          <p:nvPr>
            <p:ph type="body" idx="1"/>
          </p:nvPr>
        </p:nvSpPr>
        <p:spPr>
          <a:xfrm>
            <a:off x="696913" y="1644650"/>
            <a:ext cx="12061825" cy="6040438"/>
          </a:xfrm>
        </p:spPr>
        <p:txBody>
          <a:bodyPr/>
          <a:lstStyle/>
          <a:p>
            <a:pPr>
              <a:spcBef>
                <a:spcPts val="2400"/>
              </a:spcBef>
            </a:pPr>
            <a:r>
              <a:rPr lang="en-MY" altLang="ms-MY"/>
              <a:t>This algorithm associate with each process the length of the process’s next CPU burst. </a:t>
            </a:r>
          </a:p>
          <a:p>
            <a:pPr lvl="2">
              <a:spcBef>
                <a:spcPts val="2400"/>
              </a:spcBef>
            </a:pPr>
            <a:r>
              <a:rPr lang="en-US" altLang="ms-MY"/>
              <a:t>Use these lengths to schedule the process with the shortest time</a:t>
            </a:r>
          </a:p>
          <a:p>
            <a:pPr>
              <a:spcBef>
                <a:spcPts val="2400"/>
              </a:spcBef>
            </a:pPr>
            <a:r>
              <a:rPr lang="en-MY" altLang="ms-MY"/>
              <a:t>When the CPU is available, it is assigned to the process that has the </a:t>
            </a:r>
            <a:r>
              <a:rPr lang="en-MY" altLang="ms-MY" b="1">
                <a:solidFill>
                  <a:srgbClr val="FF0000"/>
                </a:solidFill>
              </a:rPr>
              <a:t>smallest</a:t>
            </a:r>
            <a:r>
              <a:rPr lang="en-MY" altLang="ms-MY"/>
              <a:t> next CPU burst.</a:t>
            </a:r>
          </a:p>
          <a:p>
            <a:pPr>
              <a:spcBef>
                <a:spcPts val="2400"/>
              </a:spcBef>
            </a:pPr>
            <a:r>
              <a:rPr lang="en-MY" altLang="ms-MY"/>
              <a:t>If the next CPU bursts of two processes are the same, </a:t>
            </a:r>
            <a:r>
              <a:rPr lang="en-MY" altLang="ms-MY" b="1">
                <a:solidFill>
                  <a:srgbClr val="FF0000"/>
                </a:solidFill>
              </a:rPr>
              <a:t>FCFS</a:t>
            </a:r>
            <a:r>
              <a:rPr lang="en-MY" altLang="ms-MY">
                <a:solidFill>
                  <a:srgbClr val="FF0000"/>
                </a:solidFill>
              </a:rPr>
              <a:t> </a:t>
            </a:r>
            <a:r>
              <a:rPr lang="en-MY" altLang="ms-MY"/>
              <a:t>scheduling is used to break the tie.</a:t>
            </a:r>
          </a:p>
          <a:p>
            <a:pPr>
              <a:spcBef>
                <a:spcPts val="2400"/>
              </a:spcBef>
            </a:pPr>
            <a:r>
              <a:rPr lang="en-MY" altLang="ms-MY"/>
              <a:t>The appropriate term for this scheduling method would be the </a:t>
            </a:r>
            <a:r>
              <a:rPr lang="en-MY" altLang="ms-MY" b="1">
                <a:solidFill>
                  <a:srgbClr val="FF0000"/>
                </a:solidFill>
              </a:rPr>
              <a:t>shortest-next CPU-burst algorithm</a:t>
            </a:r>
            <a:r>
              <a:rPr lang="en-MY" altLang="ms-MY"/>
              <a:t>.</a:t>
            </a:r>
          </a:p>
          <a:p>
            <a:pPr lvl="2">
              <a:spcBef>
                <a:spcPts val="2400"/>
              </a:spcBef>
            </a:pPr>
            <a:r>
              <a:rPr lang="en-MY" altLang="ms-MY"/>
              <a:t>Because scheduling depends on the length of the next CPU burst of a process, rather than its total length.</a:t>
            </a:r>
            <a:endParaRPr lang="en-US" altLang="ms-MY"/>
          </a:p>
          <a:p>
            <a:pPr>
              <a:spcBef>
                <a:spcPts val="2400"/>
              </a:spcBef>
            </a:pPr>
            <a:r>
              <a:rPr lang="en-US" altLang="ms-MY" b="1">
                <a:solidFill>
                  <a:srgbClr val="FF0000"/>
                </a:solidFill>
              </a:rPr>
              <a:t>SJF</a:t>
            </a:r>
            <a:r>
              <a:rPr lang="en-US" altLang="ms-MY">
                <a:solidFill>
                  <a:srgbClr val="FF0000"/>
                </a:solidFill>
              </a:rPr>
              <a:t> </a:t>
            </a:r>
            <a:r>
              <a:rPr lang="en-US" altLang="ms-MY"/>
              <a:t>is optimal – gives minimum average waiting time for a given set of processes</a:t>
            </a:r>
          </a:p>
          <a:p>
            <a:pPr lvl="1">
              <a:spcBef>
                <a:spcPts val="2400"/>
              </a:spcBef>
            </a:pPr>
            <a:r>
              <a:rPr lang="en-US" altLang="ms-MY"/>
              <a:t>The difficulty is knowing the length of the next CPU request</a:t>
            </a:r>
          </a:p>
          <a:p>
            <a:pPr lvl="1">
              <a:spcBef>
                <a:spcPts val="2400"/>
              </a:spcBef>
            </a:pPr>
            <a:r>
              <a:rPr lang="en-US" altLang="ms-MY"/>
              <a:t>Could ask the user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516DA8D-518E-1B4C-13D1-68E5C662EAD1}"/>
              </a:ext>
            </a:extLst>
          </p:cNvPr>
          <p:cNvSpPr>
            <a:spLocks noGrp="1" noChangeArrowheads="1"/>
          </p:cNvSpPr>
          <p:nvPr>
            <p:ph type="title"/>
          </p:nvPr>
        </p:nvSpPr>
        <p:spPr/>
        <p:txBody>
          <a:bodyPr/>
          <a:lstStyle/>
          <a:p>
            <a:pPr eaLnBrk="1" hangingPunct="1"/>
            <a:r>
              <a:rPr lang="en-US" altLang="ms-MY"/>
              <a:t>Example of SJF</a:t>
            </a:r>
          </a:p>
        </p:txBody>
      </p:sp>
      <p:sp>
        <p:nvSpPr>
          <p:cNvPr id="27651" name="Rectangle 36">
            <a:extLst>
              <a:ext uri="{FF2B5EF4-FFF2-40B4-BE49-F238E27FC236}">
                <a16:creationId xmlns:a16="http://schemas.microsoft.com/office/drawing/2014/main" id="{12304C33-DA8D-E478-45AD-C905813E90A3}"/>
              </a:ext>
            </a:extLst>
          </p:cNvPr>
          <p:cNvSpPr>
            <a:spLocks noGrp="1" noChangeArrowheads="1"/>
          </p:cNvSpPr>
          <p:nvPr>
            <p:ph type="body" idx="1"/>
          </p:nvPr>
        </p:nvSpPr>
        <p:spPr>
          <a:xfrm>
            <a:off x="1209675" y="1339850"/>
            <a:ext cx="11577638" cy="7237413"/>
          </a:xfrm>
        </p:spPr>
        <p:txBody>
          <a:bodyPr/>
          <a:lstStyle/>
          <a:p>
            <a:pPr>
              <a:buFont typeface="Monotype Sorts" pitchFamily="-84" charset="2"/>
              <a:buNone/>
              <a:tabLst>
                <a:tab pos="2287588" algn="ctr"/>
                <a:tab pos="4646613" algn="ctr"/>
                <a:tab pos="7345363" algn="ctr"/>
              </a:tabLst>
              <a:defRPr/>
            </a:pPr>
            <a:r>
              <a:rPr lang="en-US" b="1" dirty="0">
                <a:solidFill>
                  <a:srgbClr val="FF0000"/>
                </a:solidFill>
              </a:rPr>
              <a:t>	      	                </a:t>
            </a:r>
            <a:r>
              <a:rPr lang="en-US" b="1" u="sng" dirty="0" err="1">
                <a:solidFill>
                  <a:srgbClr val="FF0000"/>
                </a:solidFill>
              </a:rPr>
              <a:t>Process</a:t>
            </a:r>
            <a:r>
              <a:rPr lang="en-US" b="1" u="sng" dirty="0" err="1">
                <a:solidFill>
                  <a:schemeClr val="bg1"/>
                </a:solidFill>
              </a:rPr>
              <a:t>Arriva</a:t>
            </a:r>
            <a:r>
              <a:rPr lang="en-US" b="1" u="sng" dirty="0">
                <a:solidFill>
                  <a:schemeClr val="bg1"/>
                </a:solidFill>
              </a:rPr>
              <a:t>	l Time</a:t>
            </a:r>
            <a:r>
              <a:rPr lang="en-US" b="1" dirty="0">
                <a:solidFill>
                  <a:srgbClr val="FF0000"/>
                </a:solidFill>
              </a:rPr>
              <a:t>	</a:t>
            </a:r>
            <a:r>
              <a:rPr lang="en-US" b="1" u="sng" dirty="0">
                <a:solidFill>
                  <a:srgbClr val="FF0000"/>
                </a:solidFill>
              </a:rPr>
              <a:t>Burst Time</a:t>
            </a:r>
            <a:endParaRPr lang="en-US" b="1" dirty="0">
              <a:solidFill>
                <a:srgbClr val="FF0000"/>
              </a:solidFill>
            </a:endParaRPr>
          </a:p>
          <a:p>
            <a:pPr>
              <a:buFont typeface="Monotype Sorts" pitchFamily="-84" charset="2"/>
              <a:buNone/>
              <a:tabLst>
                <a:tab pos="2287588" algn="ctr"/>
                <a:tab pos="4646613" algn="ctr"/>
                <a:tab pos="7345363" algn="ctr"/>
              </a:tabLst>
              <a:defRPr/>
            </a:pPr>
            <a:r>
              <a:rPr lang="en-US" dirty="0"/>
              <a:t>		 </a:t>
            </a:r>
            <a:r>
              <a:rPr lang="en-US" i="1" dirty="0"/>
              <a:t>P</a:t>
            </a:r>
            <a:r>
              <a:rPr lang="en-US" i="1" baseline="-25000" dirty="0"/>
              <a:t>1</a:t>
            </a:r>
            <a:r>
              <a:rPr lang="en-US" dirty="0"/>
              <a:t>	</a:t>
            </a:r>
            <a:r>
              <a:rPr lang="en-US" dirty="0">
                <a:solidFill>
                  <a:schemeClr val="bg1"/>
                </a:solidFill>
              </a:rPr>
              <a:t>0.0</a:t>
            </a:r>
            <a:r>
              <a:rPr lang="en-US" dirty="0"/>
              <a:t>	6</a:t>
            </a:r>
          </a:p>
          <a:p>
            <a:pPr>
              <a:buFont typeface="Monotype Sorts" pitchFamily="-84" charset="2"/>
              <a:buNone/>
              <a:tabLst>
                <a:tab pos="2287588" algn="ctr"/>
                <a:tab pos="4646613" algn="ctr"/>
                <a:tab pos="7345363" algn="ctr"/>
              </a:tabLst>
              <a:defRPr/>
            </a:pPr>
            <a:r>
              <a:rPr lang="en-US" dirty="0"/>
              <a:t>		 </a:t>
            </a:r>
            <a:r>
              <a:rPr lang="en-US" i="1" dirty="0"/>
              <a:t>P</a:t>
            </a:r>
            <a:r>
              <a:rPr lang="en-US" i="1" baseline="-25000" dirty="0"/>
              <a:t>2 	</a:t>
            </a:r>
            <a:r>
              <a:rPr lang="en-US" dirty="0">
                <a:solidFill>
                  <a:schemeClr val="bg1"/>
                </a:solidFill>
              </a:rPr>
              <a:t>2.0</a:t>
            </a:r>
            <a:r>
              <a:rPr lang="en-US" dirty="0"/>
              <a:t>	8</a:t>
            </a:r>
          </a:p>
          <a:p>
            <a:pPr>
              <a:buFont typeface="Monotype Sorts" pitchFamily="-84" charset="2"/>
              <a:buNone/>
              <a:tabLst>
                <a:tab pos="2287588" algn="ctr"/>
                <a:tab pos="4646613" algn="ctr"/>
                <a:tab pos="7345363" algn="ctr"/>
              </a:tabLst>
              <a:defRPr/>
            </a:pPr>
            <a:r>
              <a:rPr lang="en-US" dirty="0"/>
              <a:t>		 </a:t>
            </a:r>
            <a:r>
              <a:rPr lang="en-US" i="1" dirty="0"/>
              <a:t>P</a:t>
            </a:r>
            <a:r>
              <a:rPr lang="en-US" i="1" baseline="-25000" dirty="0"/>
              <a:t>3</a:t>
            </a:r>
            <a:r>
              <a:rPr lang="en-US" dirty="0"/>
              <a:t>	</a:t>
            </a:r>
            <a:r>
              <a:rPr lang="en-US" dirty="0">
                <a:solidFill>
                  <a:schemeClr val="bg1"/>
                </a:solidFill>
              </a:rPr>
              <a:t>4.0</a:t>
            </a:r>
            <a:r>
              <a:rPr lang="en-US" dirty="0"/>
              <a:t>	7</a:t>
            </a:r>
          </a:p>
          <a:p>
            <a:pPr>
              <a:buFont typeface="Monotype Sorts" pitchFamily="-84" charset="2"/>
              <a:buNone/>
              <a:tabLst>
                <a:tab pos="2287588" algn="ctr"/>
                <a:tab pos="4646613" algn="ctr"/>
                <a:tab pos="7345363" algn="ctr"/>
              </a:tabLst>
              <a:defRPr/>
            </a:pPr>
            <a:r>
              <a:rPr lang="en-US" dirty="0"/>
              <a:t>		 </a:t>
            </a:r>
            <a:r>
              <a:rPr lang="en-US" i="1" dirty="0"/>
              <a:t>P</a:t>
            </a:r>
            <a:r>
              <a:rPr lang="en-US" i="1" baseline="-25000" dirty="0"/>
              <a:t>4</a:t>
            </a:r>
            <a:r>
              <a:rPr lang="en-US" dirty="0"/>
              <a:t>	</a:t>
            </a:r>
            <a:r>
              <a:rPr lang="en-US" dirty="0">
                <a:solidFill>
                  <a:schemeClr val="bg1"/>
                </a:solidFill>
              </a:rPr>
              <a:t>5.0</a:t>
            </a:r>
            <a:r>
              <a:rPr lang="en-US" dirty="0"/>
              <a:t>	3</a:t>
            </a:r>
          </a:p>
          <a:p>
            <a:pPr>
              <a:buFont typeface="Monotype Sorts" pitchFamily="-84" charset="2"/>
              <a:buNone/>
              <a:tabLst>
                <a:tab pos="2287588" algn="ctr"/>
                <a:tab pos="4646613" algn="ctr"/>
                <a:tab pos="7345363" algn="ctr"/>
              </a:tabLst>
              <a:defRPr/>
            </a:pPr>
            <a:endParaRPr lang="en-US" dirty="0"/>
          </a:p>
          <a:p>
            <a:pPr>
              <a:tabLst>
                <a:tab pos="2287588" algn="ctr"/>
                <a:tab pos="4646613" algn="ctr"/>
                <a:tab pos="7345363" algn="ctr"/>
              </a:tabLst>
              <a:defRPr/>
            </a:pPr>
            <a:r>
              <a:rPr lang="en-US" b="1" dirty="0">
                <a:solidFill>
                  <a:srgbClr val="FF0000"/>
                </a:solidFill>
              </a:rPr>
              <a:t>SJF</a:t>
            </a:r>
            <a:r>
              <a:rPr lang="en-US" dirty="0"/>
              <a:t> scheduling </a:t>
            </a:r>
            <a:r>
              <a:rPr lang="en-MY" b="1" dirty="0"/>
              <a:t>Gantt </a:t>
            </a:r>
            <a:r>
              <a:rPr lang="en-US" b="1" dirty="0"/>
              <a:t>chart</a:t>
            </a:r>
          </a:p>
          <a:p>
            <a:pPr>
              <a:tabLst>
                <a:tab pos="2287588" algn="ctr"/>
                <a:tab pos="4646613" algn="ctr"/>
                <a:tab pos="7345363" algn="ctr"/>
              </a:tabLst>
              <a:defRPr/>
            </a:pPr>
            <a:endParaRPr lang="en-US" dirty="0"/>
          </a:p>
          <a:p>
            <a:pPr>
              <a:tabLst>
                <a:tab pos="2287588" algn="ctr"/>
                <a:tab pos="4646613" algn="ctr"/>
                <a:tab pos="7345363" algn="ctr"/>
              </a:tabLst>
              <a:defRPr/>
            </a:pPr>
            <a:endParaRPr lang="en-US" dirty="0"/>
          </a:p>
          <a:p>
            <a:pPr>
              <a:tabLst>
                <a:tab pos="2287588" algn="ctr"/>
                <a:tab pos="4646613" algn="ctr"/>
                <a:tab pos="7345363" algn="ctr"/>
              </a:tabLst>
              <a:defRPr/>
            </a:pPr>
            <a:endParaRPr lang="en-US" dirty="0"/>
          </a:p>
          <a:p>
            <a:pPr>
              <a:tabLst>
                <a:tab pos="2287588" algn="ctr"/>
                <a:tab pos="4646613" algn="ctr"/>
                <a:tab pos="7345363" algn="ctr"/>
              </a:tabLst>
              <a:defRPr/>
            </a:pPr>
            <a:endParaRPr lang="en-US" dirty="0"/>
          </a:p>
          <a:p>
            <a:pPr>
              <a:tabLst>
                <a:tab pos="2287588" algn="ctr"/>
                <a:tab pos="4646613" algn="ctr"/>
                <a:tab pos="7345363" algn="ctr"/>
              </a:tabLst>
              <a:defRPr/>
            </a:pPr>
            <a:endParaRPr lang="en-US" dirty="0"/>
          </a:p>
          <a:p>
            <a:pPr>
              <a:tabLst>
                <a:tab pos="2287588" algn="ctr"/>
                <a:tab pos="4646613" algn="ctr"/>
                <a:tab pos="7345363" algn="ctr"/>
              </a:tabLst>
              <a:defRPr/>
            </a:pPr>
            <a:r>
              <a:rPr lang="en-MY" dirty="0"/>
              <a:t>The </a:t>
            </a:r>
            <a:r>
              <a:rPr lang="en-MY" b="1" dirty="0"/>
              <a:t>waiting time </a:t>
            </a:r>
            <a:r>
              <a:rPr lang="en-MY" dirty="0"/>
              <a:t>is </a:t>
            </a:r>
          </a:p>
          <a:p>
            <a:pPr lvl="2">
              <a:spcBef>
                <a:spcPts val="0"/>
              </a:spcBef>
              <a:tabLst>
                <a:tab pos="2287588" algn="ctr"/>
                <a:tab pos="4646613" algn="ctr"/>
                <a:tab pos="7345363" algn="ctr"/>
              </a:tabLst>
              <a:defRPr/>
            </a:pPr>
            <a:r>
              <a:rPr lang="en-MY" b="1" dirty="0">
                <a:solidFill>
                  <a:srgbClr val="FF0000"/>
                </a:solidFill>
              </a:rPr>
              <a:t>3</a:t>
            </a:r>
            <a:r>
              <a:rPr lang="en-MY" dirty="0"/>
              <a:t>   milliseconds for process </a:t>
            </a:r>
            <a:r>
              <a:rPr lang="en-MY" b="1" i="1" dirty="0">
                <a:solidFill>
                  <a:srgbClr val="FF0000"/>
                </a:solidFill>
              </a:rPr>
              <a:t>P</a:t>
            </a:r>
            <a:r>
              <a:rPr lang="en-MY" b="1" dirty="0">
                <a:solidFill>
                  <a:srgbClr val="FF0000"/>
                </a:solidFill>
              </a:rPr>
              <a:t>1</a:t>
            </a:r>
            <a:r>
              <a:rPr lang="en-MY" dirty="0"/>
              <a:t>, </a:t>
            </a:r>
          </a:p>
          <a:p>
            <a:pPr lvl="2">
              <a:spcBef>
                <a:spcPts val="0"/>
              </a:spcBef>
              <a:tabLst>
                <a:tab pos="2287588" algn="ctr"/>
                <a:tab pos="4646613" algn="ctr"/>
                <a:tab pos="7345363" algn="ctr"/>
              </a:tabLst>
              <a:defRPr/>
            </a:pPr>
            <a:r>
              <a:rPr lang="en-MY" b="1" dirty="0">
                <a:solidFill>
                  <a:srgbClr val="FF0000"/>
                </a:solidFill>
              </a:rPr>
              <a:t>16</a:t>
            </a:r>
            <a:r>
              <a:rPr lang="en-MY" dirty="0"/>
              <a:t> milliseconds for process </a:t>
            </a:r>
            <a:r>
              <a:rPr lang="en-MY" b="1" i="1" dirty="0">
                <a:solidFill>
                  <a:srgbClr val="FF0000"/>
                </a:solidFill>
              </a:rPr>
              <a:t>P</a:t>
            </a:r>
            <a:r>
              <a:rPr lang="en-MY" b="1" dirty="0">
                <a:solidFill>
                  <a:srgbClr val="FF0000"/>
                </a:solidFill>
              </a:rPr>
              <a:t>2</a:t>
            </a:r>
            <a:r>
              <a:rPr lang="en-MY" dirty="0"/>
              <a:t>, </a:t>
            </a:r>
          </a:p>
          <a:p>
            <a:pPr lvl="2">
              <a:spcBef>
                <a:spcPts val="0"/>
              </a:spcBef>
              <a:tabLst>
                <a:tab pos="2287588" algn="ctr"/>
                <a:tab pos="4646613" algn="ctr"/>
                <a:tab pos="7345363" algn="ctr"/>
              </a:tabLst>
              <a:defRPr/>
            </a:pPr>
            <a:r>
              <a:rPr lang="en-MY" b="1" dirty="0">
                <a:solidFill>
                  <a:srgbClr val="FF0000"/>
                </a:solidFill>
              </a:rPr>
              <a:t>9</a:t>
            </a:r>
            <a:r>
              <a:rPr lang="en-MY" dirty="0"/>
              <a:t>   milliseconds for process </a:t>
            </a:r>
            <a:r>
              <a:rPr lang="en-MY" b="1" i="1" dirty="0">
                <a:solidFill>
                  <a:srgbClr val="FF0000"/>
                </a:solidFill>
              </a:rPr>
              <a:t>P</a:t>
            </a:r>
            <a:r>
              <a:rPr lang="en-MY" b="1" dirty="0">
                <a:solidFill>
                  <a:srgbClr val="FF0000"/>
                </a:solidFill>
              </a:rPr>
              <a:t>3</a:t>
            </a:r>
            <a:r>
              <a:rPr lang="en-MY" dirty="0"/>
              <a:t>, </a:t>
            </a:r>
          </a:p>
          <a:p>
            <a:pPr lvl="2">
              <a:spcBef>
                <a:spcPts val="0"/>
              </a:spcBef>
              <a:tabLst>
                <a:tab pos="2287588" algn="ctr"/>
                <a:tab pos="4646613" algn="ctr"/>
                <a:tab pos="7345363" algn="ctr"/>
              </a:tabLst>
              <a:defRPr/>
            </a:pPr>
            <a:r>
              <a:rPr lang="en-MY" b="1" dirty="0">
                <a:solidFill>
                  <a:srgbClr val="FF0000"/>
                </a:solidFill>
              </a:rPr>
              <a:t>0</a:t>
            </a:r>
            <a:r>
              <a:rPr lang="en-MY" dirty="0"/>
              <a:t>   milliseconds for process </a:t>
            </a:r>
            <a:r>
              <a:rPr lang="en-MY" b="1" i="1" dirty="0">
                <a:solidFill>
                  <a:srgbClr val="FF0000"/>
                </a:solidFill>
              </a:rPr>
              <a:t>P</a:t>
            </a:r>
            <a:r>
              <a:rPr lang="en-MY" b="1" dirty="0">
                <a:solidFill>
                  <a:srgbClr val="FF0000"/>
                </a:solidFill>
              </a:rPr>
              <a:t>4</a:t>
            </a:r>
            <a:r>
              <a:rPr lang="en-MY" dirty="0"/>
              <a:t>. </a:t>
            </a:r>
          </a:p>
          <a:p>
            <a:pPr marL="487363" lvl="2" indent="-487363">
              <a:buClr>
                <a:srgbClr val="993300"/>
              </a:buClr>
              <a:buSzPct val="90000"/>
              <a:buFont typeface="Monotype Sorts" pitchFamily="-84" charset="2"/>
              <a:buChar char="n"/>
              <a:tabLst>
                <a:tab pos="2287588" algn="ctr"/>
                <a:tab pos="4646613" algn="ctr"/>
                <a:tab pos="7345363" algn="ctr"/>
              </a:tabLst>
              <a:defRPr/>
            </a:pPr>
            <a:endParaRPr lang="en-US" b="1" dirty="0">
              <a:cs typeface="ＭＳ Ｐゴシック" charset="-128"/>
            </a:endParaRPr>
          </a:p>
          <a:p>
            <a:pPr marL="487363" lvl="2" indent="-487363">
              <a:buClr>
                <a:srgbClr val="993300"/>
              </a:buClr>
              <a:buSzPct val="90000"/>
              <a:buFont typeface="Monotype Sorts" pitchFamily="-84" charset="2"/>
              <a:buChar char="n"/>
              <a:tabLst>
                <a:tab pos="2287588" algn="ctr"/>
                <a:tab pos="4646613" algn="ctr"/>
                <a:tab pos="7345363" algn="ctr"/>
              </a:tabLst>
              <a:defRPr/>
            </a:pPr>
            <a:r>
              <a:rPr lang="en-US" b="1" dirty="0">
                <a:cs typeface="ＭＳ Ｐゴシック" charset="-128"/>
              </a:rPr>
              <a:t>Average waiting time = (3 + 16 + 9 + 0) / 4 = 7</a:t>
            </a:r>
          </a:p>
          <a:p>
            <a:pPr marL="487363" lvl="2" indent="-487363">
              <a:buClr>
                <a:srgbClr val="993300"/>
              </a:buClr>
              <a:buSzPct val="90000"/>
              <a:buFont typeface="Monotype Sorts" pitchFamily="-84" charset="2"/>
              <a:buChar char="n"/>
              <a:tabLst>
                <a:tab pos="2287588" algn="ctr"/>
                <a:tab pos="4646613" algn="ctr"/>
                <a:tab pos="7345363" algn="ctr"/>
              </a:tabLst>
              <a:defRPr/>
            </a:pPr>
            <a:r>
              <a:rPr lang="en-MY" dirty="0"/>
              <a:t>If we were using the </a:t>
            </a:r>
            <a:r>
              <a:rPr lang="en-MY" b="1" dirty="0">
                <a:solidFill>
                  <a:srgbClr val="FF0000"/>
                </a:solidFill>
              </a:rPr>
              <a:t>FCFS</a:t>
            </a:r>
            <a:r>
              <a:rPr lang="en-MY" dirty="0"/>
              <a:t> </a:t>
            </a:r>
            <a:r>
              <a:rPr lang="en-MY" b="1" dirty="0">
                <a:solidFill>
                  <a:srgbClr val="FF0000"/>
                </a:solidFill>
              </a:rPr>
              <a:t>scheduling</a:t>
            </a:r>
            <a:r>
              <a:rPr lang="en-MY" dirty="0">
                <a:solidFill>
                  <a:srgbClr val="FF0000"/>
                </a:solidFill>
              </a:rPr>
              <a:t> </a:t>
            </a:r>
            <a:r>
              <a:rPr lang="en-MY" dirty="0"/>
              <a:t>scheme, the average waiting time would be </a:t>
            </a:r>
            <a:r>
              <a:rPr lang="en-MY" b="1" dirty="0">
                <a:solidFill>
                  <a:schemeClr val="accent3"/>
                </a:solidFill>
              </a:rPr>
              <a:t>10.25</a:t>
            </a:r>
            <a:r>
              <a:rPr lang="en-MY" b="1" dirty="0"/>
              <a:t> </a:t>
            </a:r>
            <a:r>
              <a:rPr lang="en-MY" b="1" dirty="0">
                <a:solidFill>
                  <a:srgbClr val="FF0000"/>
                </a:solidFill>
              </a:rPr>
              <a:t>milliseconds </a:t>
            </a:r>
            <a:br>
              <a:rPr lang="en-MY" dirty="0"/>
            </a:br>
            <a:br>
              <a:rPr lang="en-MY" b="1" dirty="0">
                <a:solidFill>
                  <a:srgbClr val="FF0000"/>
                </a:solidFill>
                <a:cs typeface="ＭＳ Ｐゴシック" charset="-128"/>
              </a:rPr>
            </a:br>
            <a:endParaRPr lang="en-US" b="1" dirty="0">
              <a:solidFill>
                <a:srgbClr val="FF0000"/>
              </a:solidFill>
              <a:cs typeface="ＭＳ Ｐゴシック" charset="-128"/>
            </a:endParaRPr>
          </a:p>
        </p:txBody>
      </p:sp>
      <p:grpSp>
        <p:nvGrpSpPr>
          <p:cNvPr id="31748" name="Group 74">
            <a:extLst>
              <a:ext uri="{FF2B5EF4-FFF2-40B4-BE49-F238E27FC236}">
                <a16:creationId xmlns:a16="http://schemas.microsoft.com/office/drawing/2014/main" id="{FCEB193A-FFB1-3713-3C30-520A5368D232}"/>
              </a:ext>
            </a:extLst>
          </p:cNvPr>
          <p:cNvGrpSpPr>
            <a:grpSpLocks/>
          </p:cNvGrpSpPr>
          <p:nvPr/>
        </p:nvGrpSpPr>
        <p:grpSpPr bwMode="auto">
          <a:xfrm>
            <a:off x="2500313" y="4211638"/>
            <a:ext cx="8174037" cy="1509712"/>
            <a:chOff x="894" y="2373"/>
            <a:chExt cx="3660" cy="714"/>
          </a:xfrm>
        </p:grpSpPr>
        <p:sp>
          <p:nvSpPr>
            <p:cNvPr id="31751" name="Rectangle 37">
              <a:extLst>
                <a:ext uri="{FF2B5EF4-FFF2-40B4-BE49-F238E27FC236}">
                  <a16:creationId xmlns:a16="http://schemas.microsoft.com/office/drawing/2014/main" id="{25915D65-1A2B-27D1-4078-FA419DECFF15}"/>
                </a:ext>
              </a:extLst>
            </p:cNvPr>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31752" name="Text Box 38">
              <a:extLst>
                <a:ext uri="{FF2B5EF4-FFF2-40B4-BE49-F238E27FC236}">
                  <a16:creationId xmlns:a16="http://schemas.microsoft.com/office/drawing/2014/main" id="{97957A68-4F89-5D42-5A2A-584F4D7EA57E}"/>
                </a:ext>
              </a:extLst>
            </p:cNvPr>
            <p:cNvSpPr txBox="1">
              <a:spLocks noChangeArrowheads="1"/>
            </p:cNvSpPr>
            <p:nvPr/>
          </p:nvSpPr>
          <p:spPr bwMode="auto">
            <a:xfrm flipH="1">
              <a:off x="1180" y="2473"/>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4</a:t>
              </a:r>
              <a:endParaRPr lang="en-US" altLang="ms-MY" sz="1900">
                <a:latin typeface="Helvetica" panose="020B0604020202020204" pitchFamily="34" charset="0"/>
              </a:endParaRPr>
            </a:p>
          </p:txBody>
        </p:sp>
        <p:sp>
          <p:nvSpPr>
            <p:cNvPr id="31753" name="Text Box 39">
              <a:extLst>
                <a:ext uri="{FF2B5EF4-FFF2-40B4-BE49-F238E27FC236}">
                  <a16:creationId xmlns:a16="http://schemas.microsoft.com/office/drawing/2014/main" id="{44561B98-844B-E891-31F7-2D6ED448CCED}"/>
                </a:ext>
              </a:extLst>
            </p:cNvPr>
            <p:cNvSpPr txBox="1">
              <a:spLocks noChangeArrowheads="1"/>
            </p:cNvSpPr>
            <p:nvPr/>
          </p:nvSpPr>
          <p:spPr bwMode="auto">
            <a:xfrm flipH="1">
              <a:off x="2984" y="2473"/>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3</a:t>
              </a:r>
              <a:endParaRPr lang="en-US" altLang="ms-MY" sz="1900">
                <a:latin typeface="Helvetica" panose="020B0604020202020204" pitchFamily="34" charset="0"/>
              </a:endParaRPr>
            </a:p>
          </p:txBody>
        </p:sp>
        <p:sp>
          <p:nvSpPr>
            <p:cNvPr id="31754" name="Text Box 40">
              <a:extLst>
                <a:ext uri="{FF2B5EF4-FFF2-40B4-BE49-F238E27FC236}">
                  <a16:creationId xmlns:a16="http://schemas.microsoft.com/office/drawing/2014/main" id="{A5CAB878-694E-25E0-66CE-4F26A165F6AA}"/>
                </a:ext>
              </a:extLst>
            </p:cNvPr>
            <p:cNvSpPr txBox="1">
              <a:spLocks noChangeArrowheads="1"/>
            </p:cNvSpPr>
            <p:nvPr/>
          </p:nvSpPr>
          <p:spPr bwMode="auto">
            <a:xfrm flipH="1">
              <a:off x="2116" y="2473"/>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1</a:t>
              </a:r>
              <a:endParaRPr lang="en-US" altLang="ms-MY" sz="1900">
                <a:latin typeface="Helvetica" panose="020B0604020202020204" pitchFamily="34" charset="0"/>
              </a:endParaRPr>
            </a:p>
          </p:txBody>
        </p:sp>
        <p:sp>
          <p:nvSpPr>
            <p:cNvPr id="31755" name="Line 41">
              <a:extLst>
                <a:ext uri="{FF2B5EF4-FFF2-40B4-BE49-F238E27FC236}">
                  <a16:creationId xmlns:a16="http://schemas.microsoft.com/office/drawing/2014/main" id="{9590E7F5-CEE2-01AF-A984-FA751281DED4}"/>
                </a:ext>
              </a:extLst>
            </p:cNvPr>
            <p:cNvSpPr>
              <a:spLocks noChangeShapeType="1"/>
            </p:cNvSpPr>
            <p:nvPr/>
          </p:nvSpPr>
          <p:spPr bwMode="auto">
            <a:xfrm flipH="1">
              <a:off x="4464" y="27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42">
              <a:extLst>
                <a:ext uri="{FF2B5EF4-FFF2-40B4-BE49-F238E27FC236}">
                  <a16:creationId xmlns:a16="http://schemas.microsoft.com/office/drawing/2014/main" id="{8653632D-2F31-731A-E881-7781E1EB48B3}"/>
                </a:ext>
              </a:extLst>
            </p:cNvPr>
            <p:cNvSpPr>
              <a:spLocks noChangeShapeType="1"/>
            </p:cNvSpPr>
            <p:nvPr/>
          </p:nvSpPr>
          <p:spPr bwMode="auto">
            <a:xfrm flipH="1">
              <a:off x="960"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43">
              <a:extLst>
                <a:ext uri="{FF2B5EF4-FFF2-40B4-BE49-F238E27FC236}">
                  <a16:creationId xmlns:a16="http://schemas.microsoft.com/office/drawing/2014/main" id="{0AFC4B60-27AF-54E3-9AF2-E5C2DE24DF67}"/>
                </a:ext>
              </a:extLst>
            </p:cNvPr>
            <p:cNvSpPr>
              <a:spLocks noChangeShapeType="1"/>
            </p:cNvSpPr>
            <p:nvPr/>
          </p:nvSpPr>
          <p:spPr bwMode="auto">
            <a:xfrm flipH="1">
              <a:off x="2688"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8" name="Text Box 48">
              <a:extLst>
                <a:ext uri="{FF2B5EF4-FFF2-40B4-BE49-F238E27FC236}">
                  <a16:creationId xmlns:a16="http://schemas.microsoft.com/office/drawing/2014/main" id="{16909624-7155-A054-328C-BF9576B01B2F}"/>
                </a:ext>
              </a:extLst>
            </p:cNvPr>
            <p:cNvSpPr txBox="1">
              <a:spLocks noChangeArrowheads="1"/>
            </p:cNvSpPr>
            <p:nvPr/>
          </p:nvSpPr>
          <p:spPr bwMode="auto">
            <a:xfrm flipH="1">
              <a:off x="1559" y="2905"/>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3</a:t>
              </a:r>
            </a:p>
          </p:txBody>
        </p:sp>
        <p:sp>
          <p:nvSpPr>
            <p:cNvPr id="31759" name="Text Box 49">
              <a:extLst>
                <a:ext uri="{FF2B5EF4-FFF2-40B4-BE49-F238E27FC236}">
                  <a16:creationId xmlns:a16="http://schemas.microsoft.com/office/drawing/2014/main" id="{7B95E511-328D-8115-5D6D-66CD5B403781}"/>
                </a:ext>
              </a:extLst>
            </p:cNvPr>
            <p:cNvSpPr txBox="1">
              <a:spLocks noChangeArrowheads="1"/>
            </p:cNvSpPr>
            <p:nvPr/>
          </p:nvSpPr>
          <p:spPr bwMode="auto">
            <a:xfrm flipH="1">
              <a:off x="3355" y="2905"/>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16</a:t>
              </a:r>
            </a:p>
          </p:txBody>
        </p:sp>
        <p:sp>
          <p:nvSpPr>
            <p:cNvPr id="31760" name="Text Box 50">
              <a:extLst>
                <a:ext uri="{FF2B5EF4-FFF2-40B4-BE49-F238E27FC236}">
                  <a16:creationId xmlns:a16="http://schemas.microsoft.com/office/drawing/2014/main" id="{4411F62B-3CEC-0ED0-9A04-36CDE4E721E0}"/>
                </a:ext>
              </a:extLst>
            </p:cNvPr>
            <p:cNvSpPr txBox="1">
              <a:spLocks noChangeArrowheads="1"/>
            </p:cNvSpPr>
            <p:nvPr/>
          </p:nvSpPr>
          <p:spPr bwMode="auto">
            <a:xfrm flipH="1">
              <a:off x="894" y="2905"/>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0</a:t>
              </a:r>
            </a:p>
          </p:txBody>
        </p:sp>
        <p:sp>
          <p:nvSpPr>
            <p:cNvPr id="31761" name="Line 52">
              <a:extLst>
                <a:ext uri="{FF2B5EF4-FFF2-40B4-BE49-F238E27FC236}">
                  <a16:creationId xmlns:a16="http://schemas.microsoft.com/office/drawing/2014/main" id="{78E3E16D-971B-94DD-4953-4BC8D591C6AB}"/>
                </a:ext>
              </a:extLst>
            </p:cNvPr>
            <p:cNvSpPr>
              <a:spLocks noChangeShapeType="1"/>
            </p:cNvSpPr>
            <p:nvPr/>
          </p:nvSpPr>
          <p:spPr bwMode="auto">
            <a:xfrm flipH="1">
              <a:off x="3456"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2" name="Line 54">
              <a:extLst>
                <a:ext uri="{FF2B5EF4-FFF2-40B4-BE49-F238E27FC236}">
                  <a16:creationId xmlns:a16="http://schemas.microsoft.com/office/drawing/2014/main" id="{3CDA6AE9-2FBC-1EFD-3923-53841127A0F0}"/>
                </a:ext>
              </a:extLst>
            </p:cNvPr>
            <p:cNvSpPr>
              <a:spLocks noChangeShapeType="1"/>
            </p:cNvSpPr>
            <p:nvPr/>
          </p:nvSpPr>
          <p:spPr bwMode="auto">
            <a:xfrm flipH="1">
              <a:off x="1632" y="277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3" name="Line 58">
              <a:extLst>
                <a:ext uri="{FF2B5EF4-FFF2-40B4-BE49-F238E27FC236}">
                  <a16:creationId xmlns:a16="http://schemas.microsoft.com/office/drawing/2014/main" id="{D3555D22-7BD9-0A58-0EB4-E58B29BF5B74}"/>
                </a:ext>
              </a:extLst>
            </p:cNvPr>
            <p:cNvSpPr>
              <a:spLocks noChangeShapeType="1"/>
            </p:cNvSpPr>
            <p:nvPr/>
          </p:nvSpPr>
          <p:spPr bwMode="auto">
            <a:xfrm flipH="1">
              <a:off x="2688"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4" name="Line 63">
              <a:extLst>
                <a:ext uri="{FF2B5EF4-FFF2-40B4-BE49-F238E27FC236}">
                  <a16:creationId xmlns:a16="http://schemas.microsoft.com/office/drawing/2014/main" id="{5FF2C989-7911-E415-D7B0-FF57D8B932B1}"/>
                </a:ext>
              </a:extLst>
            </p:cNvPr>
            <p:cNvSpPr>
              <a:spLocks noChangeShapeType="1"/>
            </p:cNvSpPr>
            <p:nvPr/>
          </p:nvSpPr>
          <p:spPr bwMode="auto">
            <a:xfrm flipH="1">
              <a:off x="3456" y="275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5" name="Text Box 64">
              <a:extLst>
                <a:ext uri="{FF2B5EF4-FFF2-40B4-BE49-F238E27FC236}">
                  <a16:creationId xmlns:a16="http://schemas.microsoft.com/office/drawing/2014/main" id="{3C44B6FD-D154-35EA-B7D0-6F0659629B2C}"/>
                </a:ext>
              </a:extLst>
            </p:cNvPr>
            <p:cNvSpPr txBox="1">
              <a:spLocks noChangeArrowheads="1"/>
            </p:cNvSpPr>
            <p:nvPr/>
          </p:nvSpPr>
          <p:spPr bwMode="auto">
            <a:xfrm flipH="1">
              <a:off x="2623" y="2905"/>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9</a:t>
              </a:r>
            </a:p>
          </p:txBody>
        </p:sp>
        <p:sp>
          <p:nvSpPr>
            <p:cNvPr id="31766" name="Line 69">
              <a:extLst>
                <a:ext uri="{FF2B5EF4-FFF2-40B4-BE49-F238E27FC236}">
                  <a16:creationId xmlns:a16="http://schemas.microsoft.com/office/drawing/2014/main" id="{EE5371B0-EC93-1FEF-05B5-137EA9FA1340}"/>
                </a:ext>
              </a:extLst>
            </p:cNvPr>
            <p:cNvSpPr>
              <a:spLocks noChangeShapeType="1"/>
            </p:cNvSpPr>
            <p:nvPr/>
          </p:nvSpPr>
          <p:spPr bwMode="auto">
            <a:xfrm flipH="1">
              <a:off x="1632" y="2380"/>
              <a:ext cx="0" cy="3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7" name="Text Box 70">
              <a:extLst>
                <a:ext uri="{FF2B5EF4-FFF2-40B4-BE49-F238E27FC236}">
                  <a16:creationId xmlns:a16="http://schemas.microsoft.com/office/drawing/2014/main" id="{4592E872-6A2E-CDBE-7EEA-EB55D26E0FEC}"/>
                </a:ext>
              </a:extLst>
            </p:cNvPr>
            <p:cNvSpPr txBox="1">
              <a:spLocks noChangeArrowheads="1"/>
            </p:cNvSpPr>
            <p:nvPr/>
          </p:nvSpPr>
          <p:spPr bwMode="auto">
            <a:xfrm flipH="1">
              <a:off x="3868" y="2464"/>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2</a:t>
              </a:r>
              <a:endParaRPr lang="en-US" altLang="ms-MY" sz="1900">
                <a:latin typeface="Helvetica" panose="020B0604020202020204" pitchFamily="34" charset="0"/>
              </a:endParaRPr>
            </a:p>
          </p:txBody>
        </p:sp>
        <p:sp>
          <p:nvSpPr>
            <p:cNvPr id="31768" name="Text Box 73">
              <a:extLst>
                <a:ext uri="{FF2B5EF4-FFF2-40B4-BE49-F238E27FC236}">
                  <a16:creationId xmlns:a16="http://schemas.microsoft.com/office/drawing/2014/main" id="{5E6F372E-7D3E-C393-51B0-66B2282DFD3F}"/>
                </a:ext>
              </a:extLst>
            </p:cNvPr>
            <p:cNvSpPr txBox="1">
              <a:spLocks noChangeArrowheads="1"/>
            </p:cNvSpPr>
            <p:nvPr/>
          </p:nvSpPr>
          <p:spPr bwMode="auto">
            <a:xfrm flipH="1">
              <a:off x="4363" y="2905"/>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24</a:t>
              </a:r>
            </a:p>
          </p:txBody>
        </p:sp>
      </p:grpSp>
      <p:sp>
        <p:nvSpPr>
          <p:cNvPr id="31749" name="Rectangle 1">
            <a:extLst>
              <a:ext uri="{FF2B5EF4-FFF2-40B4-BE49-F238E27FC236}">
                <a16:creationId xmlns:a16="http://schemas.microsoft.com/office/drawing/2014/main" id="{AB48164D-4D15-43C2-15F1-0CC856A2BC14}"/>
              </a:ext>
            </a:extLst>
          </p:cNvPr>
          <p:cNvSpPr>
            <a:spLocks noChangeArrowheads="1"/>
          </p:cNvSpPr>
          <p:nvPr/>
        </p:nvSpPr>
        <p:spPr bwMode="auto">
          <a:xfrm>
            <a:off x="6630988" y="6140450"/>
            <a:ext cx="61563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MY" altLang="ms-MY" b="1"/>
              <a:t>Moving a short process before a long process:</a:t>
            </a:r>
          </a:p>
          <a:p>
            <a:r>
              <a:rPr lang="en-MY" altLang="ms-MY" sz="1400"/>
              <a:t>Leads to decreases the waiting time of the short process more than it increases the waiting time of the long process. </a:t>
            </a:r>
          </a:p>
        </p:txBody>
      </p:sp>
      <p:sp>
        <p:nvSpPr>
          <p:cNvPr id="31750" name="TextBox 2">
            <a:extLst>
              <a:ext uri="{FF2B5EF4-FFF2-40B4-BE49-F238E27FC236}">
                <a16:creationId xmlns:a16="http://schemas.microsoft.com/office/drawing/2014/main" id="{47B0DD6F-26B9-BE45-99B4-2A53C3A5F988}"/>
              </a:ext>
            </a:extLst>
          </p:cNvPr>
          <p:cNvSpPr txBox="1">
            <a:spLocks noChangeArrowheads="1"/>
          </p:cNvSpPr>
          <p:nvPr/>
        </p:nvSpPr>
        <p:spPr bwMode="auto">
          <a:xfrm>
            <a:off x="10461625" y="8032750"/>
            <a:ext cx="327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ms-MY" b="1">
                <a:solidFill>
                  <a:srgbClr val="FF0000"/>
                </a:solidFill>
              </a:rPr>
              <a:t>?</a:t>
            </a:r>
            <a:endParaRPr lang="en-MY" altLang="ms-MY"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A525978-D922-59AF-E026-6BC6A05A048C}"/>
              </a:ext>
            </a:extLst>
          </p:cNvPr>
          <p:cNvSpPr>
            <a:spLocks noGrp="1" noChangeArrowheads="1"/>
          </p:cNvSpPr>
          <p:nvPr>
            <p:ph type="title"/>
          </p:nvPr>
        </p:nvSpPr>
        <p:spPr>
          <a:xfrm>
            <a:off x="1614488" y="323850"/>
            <a:ext cx="11658600" cy="814388"/>
          </a:xfrm>
        </p:spPr>
        <p:txBody>
          <a:bodyPr/>
          <a:lstStyle/>
          <a:p>
            <a:pPr eaLnBrk="1" hangingPunct="1"/>
            <a:r>
              <a:rPr lang="en-US" altLang="ms-MY"/>
              <a:t>Determining Length of Next CPU Burst</a:t>
            </a:r>
          </a:p>
        </p:txBody>
      </p:sp>
      <p:sp>
        <p:nvSpPr>
          <p:cNvPr id="33795" name="Rectangle 3">
            <a:extLst>
              <a:ext uri="{FF2B5EF4-FFF2-40B4-BE49-F238E27FC236}">
                <a16:creationId xmlns:a16="http://schemas.microsoft.com/office/drawing/2014/main" id="{E723176D-AD21-4CEA-3DC1-08F64085A4C7}"/>
              </a:ext>
            </a:extLst>
          </p:cNvPr>
          <p:cNvSpPr>
            <a:spLocks noGrp="1" noChangeArrowheads="1"/>
          </p:cNvSpPr>
          <p:nvPr>
            <p:ph type="body" idx="1"/>
          </p:nvPr>
        </p:nvSpPr>
        <p:spPr>
          <a:xfrm>
            <a:off x="682625" y="1441450"/>
            <a:ext cx="12787313" cy="6580188"/>
          </a:xfrm>
        </p:spPr>
        <p:txBody>
          <a:bodyPr/>
          <a:lstStyle/>
          <a:p>
            <a:r>
              <a:rPr lang="en-MY" altLang="ms-MY"/>
              <a:t>We may not know the length of the next CPU burst.</a:t>
            </a:r>
          </a:p>
          <a:p>
            <a:r>
              <a:rPr lang="en-MY" altLang="ms-MY"/>
              <a:t>We may be able to predict its value. </a:t>
            </a:r>
          </a:p>
          <a:p>
            <a:r>
              <a:rPr lang="en-MY" altLang="ms-MY"/>
              <a:t>We expect that the next CPU burst will be similar in length to the previous ones. </a:t>
            </a:r>
          </a:p>
          <a:p>
            <a:r>
              <a:rPr lang="en-MY" altLang="ms-MY"/>
              <a:t>By computing an approximation of the length of the next CPU burst.</a:t>
            </a:r>
          </a:p>
          <a:p>
            <a:r>
              <a:rPr lang="en-MY" altLang="ms-MY"/>
              <a:t>We can pick the process with the shortest predicted CPU burst. </a:t>
            </a:r>
          </a:p>
          <a:p>
            <a:r>
              <a:rPr lang="en-MY" altLang="ms-MY"/>
              <a:t>The next CPU burst is generally predicted as an exponential average of the measured lengths of previous CPU bursts. </a:t>
            </a:r>
          </a:p>
          <a:p>
            <a:r>
              <a:rPr lang="en-US" altLang="ms-MY"/>
              <a:t>Can only estimate the length </a:t>
            </a:r>
            <a:r>
              <a:rPr lang="en-US" altLang="ms-MY">
                <a:sym typeface="Wingdings" panose="05000000000000000000" pitchFamily="2" charset="2"/>
              </a:rPr>
              <a:t></a:t>
            </a:r>
            <a:r>
              <a:rPr lang="en-US" altLang="ms-MY"/>
              <a:t> should be similar to the previous one</a:t>
            </a:r>
          </a:p>
          <a:p>
            <a:pPr lvl="1"/>
            <a:r>
              <a:rPr lang="en-US" altLang="ms-MY"/>
              <a:t>Then pick process with shortest predicted next CPU burst</a:t>
            </a:r>
          </a:p>
          <a:p>
            <a:r>
              <a:rPr lang="en-US" altLang="ms-MY"/>
              <a:t>Can be done by using the length of previous CPU bursts, using exponential averaging</a:t>
            </a:r>
          </a:p>
          <a:p>
            <a:endParaRPr lang="en-US" altLang="ms-MY"/>
          </a:p>
          <a:p>
            <a:endParaRPr lang="en-US" altLang="ms-MY"/>
          </a:p>
          <a:p>
            <a:endParaRPr lang="en-US" altLang="ms-MY"/>
          </a:p>
          <a:p>
            <a:endParaRPr lang="en-US" altLang="ms-MY"/>
          </a:p>
          <a:p>
            <a:endParaRPr lang="en-US" altLang="ms-MY"/>
          </a:p>
          <a:p>
            <a:endParaRPr lang="en-US" altLang="ms-MY"/>
          </a:p>
          <a:p>
            <a:endParaRPr lang="en-US" altLang="ms-MY"/>
          </a:p>
          <a:p>
            <a:r>
              <a:rPr lang="en-US" altLang="ms-MY"/>
              <a:t>Commonly, </a:t>
            </a:r>
            <a:r>
              <a:rPr lang="en-US" altLang="ms-MY">
                <a:latin typeface="Lucida Grande" pitchFamily="-84" charset="0"/>
              </a:rPr>
              <a:t>α </a:t>
            </a:r>
            <a:r>
              <a:rPr lang="en-US" altLang="ms-MY"/>
              <a:t>set to ½</a:t>
            </a:r>
          </a:p>
          <a:p>
            <a:r>
              <a:rPr lang="en-US" altLang="ms-MY"/>
              <a:t>Preemptive version called </a:t>
            </a:r>
            <a:r>
              <a:rPr lang="en-US" altLang="ms-MY" b="1">
                <a:solidFill>
                  <a:srgbClr val="FF0000"/>
                </a:solidFill>
              </a:rPr>
              <a:t>shortest-remaining-time-first</a:t>
            </a:r>
          </a:p>
          <a:p>
            <a:pPr lvl="1">
              <a:buFont typeface="Monotype Sorts" pitchFamily="-84" charset="2"/>
              <a:buNone/>
            </a:pPr>
            <a:endParaRPr lang="en-US" altLang="ms-MY"/>
          </a:p>
          <a:p>
            <a:pPr lvl="1">
              <a:buFont typeface="Monotype Sorts" pitchFamily="-84" charset="2"/>
              <a:buNone/>
            </a:pPr>
            <a:endParaRPr lang="en-US" altLang="ms-MY"/>
          </a:p>
        </p:txBody>
      </p:sp>
      <p:graphicFrame>
        <p:nvGraphicFramePr>
          <p:cNvPr id="33796" name="Object 2">
            <a:extLst>
              <a:ext uri="{FF2B5EF4-FFF2-40B4-BE49-F238E27FC236}">
                <a16:creationId xmlns:a16="http://schemas.microsoft.com/office/drawing/2014/main" id="{935D5E08-87CC-16F3-C822-A11D8E236A76}"/>
              </a:ext>
            </a:extLst>
          </p:cNvPr>
          <p:cNvGraphicFramePr>
            <a:graphicFrameLocks noChangeAspect="1"/>
          </p:cNvGraphicFramePr>
          <p:nvPr/>
        </p:nvGraphicFramePr>
        <p:xfrm>
          <a:off x="2130425" y="5422900"/>
          <a:ext cx="6640513" cy="1671638"/>
        </p:xfrm>
        <a:graphic>
          <a:graphicData uri="http://schemas.openxmlformats.org/presentationml/2006/ole">
            <mc:AlternateContent xmlns:mc="http://schemas.openxmlformats.org/markup-compatibility/2006">
              <mc:Choice xmlns:v="urn:schemas-microsoft-com:vml" Requires="v">
                <p:oleObj name="Equation" r:id="rId3" imgW="6400800" imgH="1778000" progId="Equation.3">
                  <p:embed/>
                </p:oleObj>
              </mc:Choice>
              <mc:Fallback>
                <p:oleObj name="Equation" r:id="rId3" imgW="6400800" imgH="1778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5" y="5422900"/>
                        <a:ext cx="6640513" cy="167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3797" name="Object 3">
            <a:extLst>
              <a:ext uri="{FF2B5EF4-FFF2-40B4-BE49-F238E27FC236}">
                <a16:creationId xmlns:a16="http://schemas.microsoft.com/office/drawing/2014/main" id="{E5561DC2-0C6A-EBEF-5280-5D98E86420D4}"/>
              </a:ext>
            </a:extLst>
          </p:cNvPr>
          <p:cNvGraphicFramePr>
            <a:graphicFrameLocks noChangeAspect="1"/>
          </p:cNvGraphicFramePr>
          <p:nvPr/>
        </p:nvGraphicFramePr>
        <p:xfrm>
          <a:off x="4110038" y="6884988"/>
          <a:ext cx="3333750" cy="420687"/>
        </p:xfrm>
        <a:graphic>
          <a:graphicData uri="http://schemas.openxmlformats.org/presentationml/2006/ole">
            <mc:AlternateContent xmlns:mc="http://schemas.openxmlformats.org/markup-compatibility/2006">
              <mc:Choice xmlns:v="urn:schemas-microsoft-com:vml" Requires="v">
                <p:oleObj name="Equation" r:id="rId5" imgW="2221536" imgH="317362" progId="Equation.3">
                  <p:embed/>
                </p:oleObj>
              </mc:Choice>
              <mc:Fallback>
                <p:oleObj name="Equation" r:id="rId5" imgW="2221536" imgH="31736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038" y="6884988"/>
                        <a:ext cx="333375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04629F0-87B9-BA9C-F33B-0CC2379CE332}"/>
              </a:ext>
            </a:extLst>
          </p:cNvPr>
          <p:cNvSpPr>
            <a:spLocks noGrp="1" noChangeArrowheads="1"/>
          </p:cNvSpPr>
          <p:nvPr>
            <p:ph type="title"/>
          </p:nvPr>
        </p:nvSpPr>
        <p:spPr>
          <a:xfrm>
            <a:off x="1081088" y="322263"/>
            <a:ext cx="12334875" cy="904875"/>
          </a:xfrm>
        </p:spPr>
        <p:txBody>
          <a:bodyPr/>
          <a:lstStyle/>
          <a:p>
            <a:pPr eaLnBrk="1" hangingPunct="1"/>
            <a:r>
              <a:rPr lang="en-US" altLang="ms-MY" sz="4000"/>
              <a:t>Prediction of the Length of the </a:t>
            </a:r>
            <a:br>
              <a:rPr lang="en-US" altLang="ms-MY" sz="4000"/>
            </a:br>
            <a:r>
              <a:rPr lang="en-US" altLang="ms-MY" sz="4000"/>
              <a:t>Next CPU Burst</a:t>
            </a:r>
          </a:p>
        </p:txBody>
      </p:sp>
      <p:pic>
        <p:nvPicPr>
          <p:cNvPr id="35843" name="Picture 1" descr="6_03.pdf">
            <a:extLst>
              <a:ext uri="{FF2B5EF4-FFF2-40B4-BE49-F238E27FC236}">
                <a16:creationId xmlns:a16="http://schemas.microsoft.com/office/drawing/2014/main" id="{9EFDBDFD-4DAB-708B-21D4-105E6359FA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654175"/>
            <a:ext cx="9090025" cy="657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D43F495-4A43-5756-02DB-5922F5F024A6}"/>
              </a:ext>
            </a:extLst>
          </p:cNvPr>
          <p:cNvSpPr>
            <a:spLocks noGrp="1" noChangeArrowheads="1"/>
          </p:cNvSpPr>
          <p:nvPr>
            <p:ph type="title"/>
          </p:nvPr>
        </p:nvSpPr>
        <p:spPr>
          <a:xfrm>
            <a:off x="1852613" y="369888"/>
            <a:ext cx="11177587" cy="768350"/>
          </a:xfrm>
        </p:spPr>
        <p:txBody>
          <a:bodyPr/>
          <a:lstStyle/>
          <a:p>
            <a:pPr eaLnBrk="1" hangingPunct="1"/>
            <a:r>
              <a:rPr lang="en-US" altLang="ms-MY"/>
              <a:t>Examples of Exponential Averaging</a:t>
            </a:r>
          </a:p>
        </p:txBody>
      </p:sp>
      <p:sp>
        <p:nvSpPr>
          <p:cNvPr id="37891" name="Rectangle 3">
            <a:extLst>
              <a:ext uri="{FF2B5EF4-FFF2-40B4-BE49-F238E27FC236}">
                <a16:creationId xmlns:a16="http://schemas.microsoft.com/office/drawing/2014/main" id="{22C8F91E-7DDB-E331-82EF-D2A49F94E7CE}"/>
              </a:ext>
            </a:extLst>
          </p:cNvPr>
          <p:cNvSpPr>
            <a:spLocks noGrp="1" noChangeArrowheads="1"/>
          </p:cNvSpPr>
          <p:nvPr>
            <p:ph type="body" idx="1"/>
          </p:nvPr>
        </p:nvSpPr>
        <p:spPr>
          <a:xfrm>
            <a:off x="1209675" y="1660525"/>
            <a:ext cx="11820525" cy="6697663"/>
          </a:xfrm>
        </p:spPr>
        <p:txBody>
          <a:bodyPr/>
          <a:lstStyle/>
          <a:p>
            <a:pPr>
              <a:lnSpc>
                <a:spcPct val="90000"/>
              </a:lnSpc>
            </a:pPr>
            <a:r>
              <a:rPr lang="en-US" altLang="ms-MY" sz="2800">
                <a:sym typeface="Symbol" panose="05050102010706020507" pitchFamily="18" charset="2"/>
              </a:rPr>
              <a:t> =0</a:t>
            </a:r>
          </a:p>
          <a:p>
            <a:pPr lvl="1">
              <a:lnSpc>
                <a:spcPct val="90000"/>
              </a:lnSpc>
            </a:pPr>
            <a:r>
              <a:rPr lang="en-US" altLang="ms-MY" sz="2800">
                <a:sym typeface="Symbol" panose="05050102010706020507" pitchFamily="18" charset="2"/>
              </a:rPr>
              <a:t></a:t>
            </a:r>
            <a:r>
              <a:rPr lang="en-US" altLang="ms-MY" sz="2800" baseline="-25000">
                <a:sym typeface="Symbol" panose="05050102010706020507" pitchFamily="18" charset="2"/>
              </a:rPr>
              <a:t>n+1</a:t>
            </a:r>
            <a:r>
              <a:rPr lang="en-US" altLang="ms-MY" sz="2800">
                <a:sym typeface="Symbol" panose="05050102010706020507" pitchFamily="18" charset="2"/>
              </a:rPr>
              <a:t> = </a:t>
            </a:r>
            <a:r>
              <a:rPr lang="en-US" altLang="ms-MY" sz="2800" baseline="-25000">
                <a:sym typeface="Symbol" panose="05050102010706020507" pitchFamily="18" charset="2"/>
              </a:rPr>
              <a:t>n</a:t>
            </a:r>
          </a:p>
          <a:p>
            <a:pPr lvl="1">
              <a:lnSpc>
                <a:spcPct val="90000"/>
              </a:lnSpc>
            </a:pPr>
            <a:r>
              <a:rPr lang="en-US" altLang="ms-MY" sz="2800">
                <a:sym typeface="Symbol" panose="05050102010706020507" pitchFamily="18" charset="2"/>
              </a:rPr>
              <a:t>Recent history does not count</a:t>
            </a:r>
          </a:p>
          <a:p>
            <a:pPr>
              <a:lnSpc>
                <a:spcPct val="90000"/>
              </a:lnSpc>
            </a:pPr>
            <a:r>
              <a:rPr lang="en-US" altLang="ms-MY" sz="2800">
                <a:sym typeface="Symbol" panose="05050102010706020507" pitchFamily="18" charset="2"/>
              </a:rPr>
              <a:t> =1</a:t>
            </a:r>
          </a:p>
          <a:p>
            <a:pPr lvl="1">
              <a:lnSpc>
                <a:spcPct val="90000"/>
              </a:lnSpc>
            </a:pPr>
            <a:r>
              <a:rPr lang="en-US" altLang="ms-MY" sz="2800">
                <a:sym typeface="Symbol" panose="05050102010706020507" pitchFamily="18" charset="2"/>
              </a:rPr>
              <a:t> </a:t>
            </a:r>
            <a:r>
              <a:rPr lang="en-US" altLang="ms-MY" sz="2800" baseline="-25000">
                <a:sym typeface="Symbol" panose="05050102010706020507" pitchFamily="18" charset="2"/>
              </a:rPr>
              <a:t>n+1</a:t>
            </a:r>
            <a:r>
              <a:rPr lang="en-US" altLang="ms-MY" sz="2800">
                <a:sym typeface="Symbol" panose="05050102010706020507" pitchFamily="18" charset="2"/>
              </a:rPr>
              <a:t> =  </a:t>
            </a:r>
            <a:r>
              <a:rPr lang="en-US" altLang="ms-MY" sz="2800" i="1">
                <a:sym typeface="Symbol" panose="05050102010706020507" pitchFamily="18" charset="2"/>
              </a:rPr>
              <a:t>t</a:t>
            </a:r>
            <a:r>
              <a:rPr lang="en-US" altLang="ms-MY" sz="2800" baseline="-25000">
                <a:sym typeface="Symbol" panose="05050102010706020507" pitchFamily="18" charset="2"/>
              </a:rPr>
              <a:t>n</a:t>
            </a:r>
          </a:p>
          <a:p>
            <a:pPr lvl="1">
              <a:lnSpc>
                <a:spcPct val="90000"/>
              </a:lnSpc>
            </a:pPr>
            <a:r>
              <a:rPr lang="en-US" altLang="ms-MY" sz="2800">
                <a:sym typeface="Symbol" panose="05050102010706020507" pitchFamily="18" charset="2"/>
              </a:rPr>
              <a:t>Only the actual last CPU burst counts</a:t>
            </a:r>
          </a:p>
          <a:p>
            <a:pPr>
              <a:lnSpc>
                <a:spcPct val="90000"/>
              </a:lnSpc>
            </a:pPr>
            <a:r>
              <a:rPr lang="en-US" altLang="ms-MY" sz="2800">
                <a:sym typeface="Symbol" panose="05050102010706020507" pitchFamily="18" charset="2"/>
              </a:rPr>
              <a:t>If we expand the formula, we get:</a:t>
            </a:r>
          </a:p>
          <a:p>
            <a:pPr lvl="2">
              <a:lnSpc>
                <a:spcPct val="90000"/>
              </a:lnSpc>
              <a:buFont typeface="Webdings" panose="05030102010509060703" pitchFamily="18" charset="2"/>
              <a:buNone/>
            </a:pPr>
            <a:r>
              <a:rPr lang="en-US" altLang="ms-MY" sz="2800">
                <a:sym typeface="Symbol" panose="05050102010706020507" pitchFamily="18" charset="2"/>
              </a:rPr>
              <a:t></a:t>
            </a:r>
            <a:r>
              <a:rPr lang="en-US" altLang="ms-MY" sz="2800" i="1" baseline="-25000">
                <a:sym typeface="Symbol" panose="05050102010706020507" pitchFamily="18" charset="2"/>
              </a:rPr>
              <a:t>n</a:t>
            </a:r>
            <a:r>
              <a:rPr lang="en-US" altLang="ms-MY" sz="2800" baseline="-25000">
                <a:sym typeface="Symbol" panose="05050102010706020507" pitchFamily="18" charset="2"/>
              </a:rPr>
              <a:t>+1</a:t>
            </a:r>
            <a:r>
              <a:rPr lang="en-US" altLang="ms-MY" sz="2800">
                <a:sym typeface="Symbol" panose="05050102010706020507" pitchFamily="18" charset="2"/>
              </a:rPr>
              <a:t> =  t</a:t>
            </a:r>
            <a:r>
              <a:rPr lang="en-US" altLang="ms-MY" sz="2800" i="1" baseline="-25000">
                <a:sym typeface="Symbol" panose="05050102010706020507" pitchFamily="18" charset="2"/>
              </a:rPr>
              <a:t>n</a:t>
            </a:r>
            <a:r>
              <a:rPr lang="en-US" altLang="ms-MY" sz="2800">
                <a:sym typeface="Symbol" panose="05050102010706020507" pitchFamily="18" charset="2"/>
              </a:rPr>
              <a:t>+(1</a:t>
            </a:r>
            <a:r>
              <a:rPr lang="en-US" altLang="ms-MY" sz="2800" i="1">
                <a:sym typeface="Symbol" panose="05050102010706020507" pitchFamily="18" charset="2"/>
              </a:rPr>
              <a:t> - </a:t>
            </a:r>
            <a:r>
              <a:rPr lang="en-US" altLang="ms-MY" sz="2800">
                <a:sym typeface="Symbol" panose="05050102010706020507" pitchFamily="18" charset="2"/>
              </a:rPr>
              <a:t></a:t>
            </a:r>
            <a:r>
              <a:rPr lang="en-US" altLang="ms-MY" sz="2800" i="1">
                <a:sym typeface="Symbol" panose="05050102010706020507" pitchFamily="18" charset="2"/>
              </a:rPr>
              <a:t>)</a:t>
            </a:r>
            <a:r>
              <a:rPr lang="en-US" altLang="ms-MY" sz="2800">
                <a:sym typeface="Symbol" panose="05050102010706020507" pitchFamily="18" charset="2"/>
              </a:rPr>
              <a:t> </a:t>
            </a:r>
            <a:r>
              <a:rPr lang="en-US" altLang="ms-MY" sz="2800" i="1">
                <a:sym typeface="Symbol" panose="05050102010706020507" pitchFamily="18" charset="2"/>
              </a:rPr>
              <a:t>t</a:t>
            </a:r>
            <a:r>
              <a:rPr lang="en-US" altLang="ms-MY" sz="2800" i="1" baseline="-25000">
                <a:sym typeface="Symbol" panose="05050102010706020507" pitchFamily="18" charset="2"/>
              </a:rPr>
              <a:t>n</a:t>
            </a:r>
            <a:r>
              <a:rPr lang="en-US" altLang="ms-MY" sz="2800" i="1">
                <a:sym typeface="Symbol" panose="05050102010706020507" pitchFamily="18" charset="2"/>
              </a:rPr>
              <a:t> </a:t>
            </a:r>
            <a:r>
              <a:rPr lang="en-US" altLang="ms-MY" sz="2800">
                <a:sym typeface="Symbol" panose="05050102010706020507" pitchFamily="18" charset="2"/>
              </a:rPr>
              <a:t>-1</a:t>
            </a:r>
            <a:r>
              <a:rPr lang="en-US" altLang="ms-MY" sz="2800" i="1">
                <a:sym typeface="Symbol" panose="05050102010706020507" pitchFamily="18" charset="2"/>
              </a:rPr>
              <a:t> </a:t>
            </a:r>
            <a:r>
              <a:rPr lang="en-US" altLang="ms-MY" sz="2800">
                <a:sym typeface="Symbol" panose="05050102010706020507" pitchFamily="18" charset="2"/>
              </a:rPr>
              <a:t>+ …</a:t>
            </a:r>
          </a:p>
          <a:p>
            <a:pPr lvl="2">
              <a:lnSpc>
                <a:spcPct val="90000"/>
              </a:lnSpc>
              <a:buFont typeface="Webdings" panose="05030102010509060703" pitchFamily="18" charset="2"/>
              <a:buNone/>
            </a:pPr>
            <a:r>
              <a:rPr lang="en-US" altLang="ms-MY" sz="2800">
                <a:sym typeface="Symbol" panose="05050102010706020507" pitchFamily="18" charset="2"/>
              </a:rPr>
              <a:t>            </a:t>
            </a:r>
            <a:r>
              <a:rPr lang="en-US" altLang="ms-MY" sz="2800" i="1">
                <a:sym typeface="Symbol" panose="05050102010706020507" pitchFamily="18" charset="2"/>
              </a:rPr>
              <a:t>+(</a:t>
            </a:r>
            <a:r>
              <a:rPr lang="en-US" altLang="ms-MY" sz="2800">
                <a:sym typeface="Symbol" panose="05050102010706020507" pitchFamily="18" charset="2"/>
              </a:rPr>
              <a:t>1 -  </a:t>
            </a:r>
            <a:r>
              <a:rPr lang="en-US" altLang="ms-MY" sz="2800" i="1">
                <a:sym typeface="Symbol" panose="05050102010706020507" pitchFamily="18" charset="2"/>
              </a:rPr>
              <a:t>)</a:t>
            </a:r>
            <a:r>
              <a:rPr lang="en-US" altLang="ms-MY" sz="2800" i="1" baseline="30000">
                <a:sym typeface="Symbol" panose="05050102010706020507" pitchFamily="18" charset="2"/>
              </a:rPr>
              <a:t>j</a:t>
            </a:r>
            <a:r>
              <a:rPr lang="en-US" altLang="ms-MY" sz="2800" baseline="30000">
                <a:sym typeface="Symbol" panose="05050102010706020507" pitchFamily="18" charset="2"/>
              </a:rPr>
              <a:t> </a:t>
            </a:r>
            <a:r>
              <a:rPr lang="en-US" altLang="ms-MY" sz="2800">
                <a:sym typeface="Symbol" panose="05050102010706020507" pitchFamily="18" charset="2"/>
              </a:rPr>
              <a:t> </a:t>
            </a:r>
            <a:r>
              <a:rPr lang="en-US" altLang="ms-MY" sz="2800" i="1">
                <a:sym typeface="Symbol" panose="05050102010706020507" pitchFamily="18" charset="2"/>
              </a:rPr>
              <a:t>t</a:t>
            </a:r>
            <a:r>
              <a:rPr lang="en-US" altLang="ms-MY" sz="2800" i="1" baseline="-25000">
                <a:sym typeface="Symbol" panose="05050102010706020507" pitchFamily="18" charset="2"/>
              </a:rPr>
              <a:t>n</a:t>
            </a:r>
            <a:r>
              <a:rPr lang="en-US" altLang="ms-MY" sz="2800">
                <a:sym typeface="Symbol" panose="05050102010706020507" pitchFamily="18" charset="2"/>
              </a:rPr>
              <a:t> </a:t>
            </a:r>
            <a:r>
              <a:rPr lang="en-US" altLang="ms-MY" sz="2800" baseline="-25000">
                <a:sym typeface="Symbol" panose="05050102010706020507" pitchFamily="18" charset="2"/>
              </a:rPr>
              <a:t>-</a:t>
            </a:r>
            <a:r>
              <a:rPr lang="en-US" altLang="ms-MY" sz="2800" i="1" baseline="-25000">
                <a:sym typeface="Symbol" panose="05050102010706020507" pitchFamily="18" charset="2"/>
              </a:rPr>
              <a:t>j</a:t>
            </a:r>
            <a:r>
              <a:rPr lang="en-US" altLang="ms-MY" sz="2800" i="1">
                <a:sym typeface="Symbol" panose="05050102010706020507" pitchFamily="18" charset="2"/>
              </a:rPr>
              <a:t> </a:t>
            </a:r>
            <a:r>
              <a:rPr lang="en-US" altLang="ms-MY" sz="2800">
                <a:sym typeface="Symbol" panose="05050102010706020507" pitchFamily="18" charset="2"/>
              </a:rPr>
              <a:t>+ …</a:t>
            </a:r>
          </a:p>
          <a:p>
            <a:pPr lvl="2">
              <a:lnSpc>
                <a:spcPct val="90000"/>
              </a:lnSpc>
              <a:buFont typeface="Webdings" panose="05030102010509060703" pitchFamily="18" charset="2"/>
              <a:buNone/>
            </a:pPr>
            <a:r>
              <a:rPr lang="en-US" altLang="ms-MY" sz="2800">
                <a:sym typeface="Symbol" panose="05050102010706020507" pitchFamily="18" charset="2"/>
              </a:rPr>
              <a:t>            </a:t>
            </a:r>
            <a:r>
              <a:rPr lang="en-US" altLang="ms-MY" sz="2800" i="1">
                <a:sym typeface="Symbol" panose="05050102010706020507" pitchFamily="18" charset="2"/>
              </a:rPr>
              <a:t>+(</a:t>
            </a:r>
            <a:r>
              <a:rPr lang="en-US" altLang="ms-MY" sz="2800">
                <a:sym typeface="Symbol" panose="05050102010706020507" pitchFamily="18" charset="2"/>
              </a:rPr>
              <a:t>1 -  </a:t>
            </a:r>
            <a:r>
              <a:rPr lang="en-US" altLang="ms-MY" sz="2800" i="1">
                <a:sym typeface="Symbol" panose="05050102010706020507" pitchFamily="18" charset="2"/>
              </a:rPr>
              <a:t>)</a:t>
            </a:r>
            <a:r>
              <a:rPr lang="en-US" altLang="ms-MY" sz="2800" i="1" baseline="30000">
                <a:sym typeface="Symbol" panose="05050102010706020507" pitchFamily="18" charset="2"/>
              </a:rPr>
              <a:t>n</a:t>
            </a:r>
            <a:r>
              <a:rPr lang="en-US" altLang="ms-MY" sz="2800" baseline="30000">
                <a:sym typeface="Symbol" panose="05050102010706020507" pitchFamily="18" charset="2"/>
              </a:rPr>
              <a:t> +1 </a:t>
            </a:r>
            <a:r>
              <a:rPr lang="en-US" altLang="ms-MY" sz="2800">
                <a:sym typeface="Symbol" panose="05050102010706020507" pitchFamily="18" charset="2"/>
              </a:rPr>
              <a:t></a:t>
            </a:r>
            <a:r>
              <a:rPr lang="en-US" altLang="ms-MY" sz="2800" baseline="-25000">
                <a:sym typeface="Symbol" panose="05050102010706020507" pitchFamily="18" charset="2"/>
              </a:rPr>
              <a:t>0</a:t>
            </a:r>
            <a:br>
              <a:rPr lang="en-US" altLang="ms-MY" sz="2800" baseline="-25000">
                <a:sym typeface="Symbol" panose="05050102010706020507" pitchFamily="18" charset="2"/>
              </a:rPr>
            </a:br>
            <a:endParaRPr lang="en-US" altLang="ms-MY" sz="2800" baseline="-25000">
              <a:sym typeface="Symbol" panose="05050102010706020507" pitchFamily="18" charset="2"/>
            </a:endParaRPr>
          </a:p>
          <a:p>
            <a:pPr>
              <a:lnSpc>
                <a:spcPct val="90000"/>
              </a:lnSpc>
            </a:pPr>
            <a:r>
              <a:rPr lang="en-US" altLang="ms-MY" sz="2800">
                <a:sym typeface="Symbol" panose="05050102010706020507" pitchFamily="18" charset="2"/>
              </a:rPr>
              <a:t>Since both  and (1 - ) are less than or equal to 1, each successive term has less weight than its predecessor</a:t>
            </a:r>
          </a:p>
          <a:p>
            <a:pPr>
              <a:lnSpc>
                <a:spcPct val="90000"/>
              </a:lnSpc>
              <a:buFont typeface="Monotype Sorts" pitchFamily="-84" charset="2"/>
              <a:buNone/>
            </a:pPr>
            <a:endParaRPr lang="en-US" altLang="ms-MY" sz="2800">
              <a:sym typeface="Symbol" panose="05050102010706020507"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EB7C494-88BB-822B-BE54-A31A6ED50BF6}"/>
              </a:ext>
            </a:extLst>
          </p:cNvPr>
          <p:cNvSpPr>
            <a:spLocks noGrp="1" noChangeArrowheads="1"/>
          </p:cNvSpPr>
          <p:nvPr>
            <p:ph type="title"/>
          </p:nvPr>
        </p:nvSpPr>
        <p:spPr>
          <a:xfrm>
            <a:off x="2109788" y="369888"/>
            <a:ext cx="10706100" cy="768350"/>
          </a:xfrm>
        </p:spPr>
        <p:txBody>
          <a:bodyPr/>
          <a:lstStyle/>
          <a:p>
            <a:pPr eaLnBrk="1" hangingPunct="1"/>
            <a:r>
              <a:rPr lang="en-US" altLang="ms-MY" sz="4000"/>
              <a:t>Shortest-remaining-time-first</a:t>
            </a:r>
          </a:p>
        </p:txBody>
      </p:sp>
      <p:sp>
        <p:nvSpPr>
          <p:cNvPr id="39939" name="Rectangle 36">
            <a:extLst>
              <a:ext uri="{FF2B5EF4-FFF2-40B4-BE49-F238E27FC236}">
                <a16:creationId xmlns:a16="http://schemas.microsoft.com/office/drawing/2014/main" id="{CD61C688-81D2-4390-997E-624C92FD8ACA}"/>
              </a:ext>
            </a:extLst>
          </p:cNvPr>
          <p:cNvSpPr>
            <a:spLocks noGrp="1" noChangeArrowheads="1"/>
          </p:cNvSpPr>
          <p:nvPr>
            <p:ph type="body" idx="1"/>
          </p:nvPr>
        </p:nvSpPr>
        <p:spPr>
          <a:xfrm>
            <a:off x="685800" y="1543050"/>
            <a:ext cx="12344400" cy="6040438"/>
          </a:xfrm>
          <a:noFill/>
        </p:spPr>
        <p:txBody>
          <a:bodyPr/>
          <a:lstStyle/>
          <a:p>
            <a:pPr>
              <a:lnSpc>
                <a:spcPct val="200000"/>
              </a:lnSpc>
              <a:tabLst>
                <a:tab pos="2287588" algn="ctr"/>
                <a:tab pos="4646613" algn="ctr"/>
                <a:tab pos="7345363" algn="ctr"/>
              </a:tabLst>
            </a:pPr>
            <a:r>
              <a:rPr lang="en-MY" altLang="ms-MY"/>
              <a:t>The </a:t>
            </a:r>
            <a:r>
              <a:rPr lang="en-MY" altLang="ms-MY" b="1">
                <a:solidFill>
                  <a:srgbClr val="FF0000"/>
                </a:solidFill>
              </a:rPr>
              <a:t>SJF algorithm </a:t>
            </a:r>
            <a:r>
              <a:rPr lang="en-MY" altLang="ms-MY"/>
              <a:t>can be either </a:t>
            </a:r>
            <a:r>
              <a:rPr lang="en-MY" altLang="ms-MY" b="1"/>
              <a:t>preemptive</a:t>
            </a:r>
            <a:r>
              <a:rPr lang="en-MY" altLang="ms-MY"/>
              <a:t> or </a:t>
            </a:r>
            <a:r>
              <a:rPr lang="en-MY" altLang="ms-MY" b="1"/>
              <a:t>nonpreemptive</a:t>
            </a:r>
            <a:r>
              <a:rPr lang="en-MY" altLang="ms-MY"/>
              <a:t>.</a:t>
            </a:r>
          </a:p>
          <a:p>
            <a:pPr>
              <a:lnSpc>
                <a:spcPct val="200000"/>
              </a:lnSpc>
              <a:tabLst>
                <a:tab pos="2287588" algn="ctr"/>
                <a:tab pos="4646613" algn="ctr"/>
                <a:tab pos="7345363" algn="ctr"/>
              </a:tabLst>
            </a:pPr>
            <a:r>
              <a:rPr lang="en-MY" altLang="ms-MY"/>
              <a:t>The choice arises when a new process arrives at the ready queue while a previous process is still executing. </a:t>
            </a:r>
          </a:p>
          <a:p>
            <a:pPr>
              <a:lnSpc>
                <a:spcPct val="200000"/>
              </a:lnSpc>
              <a:tabLst>
                <a:tab pos="2287588" algn="ctr"/>
                <a:tab pos="4646613" algn="ctr"/>
                <a:tab pos="7345363" algn="ctr"/>
              </a:tabLst>
            </a:pPr>
            <a:r>
              <a:rPr lang="en-MY" altLang="ms-MY"/>
              <a:t>The next CPU burst of the newly arrived process may be </a:t>
            </a:r>
            <a:r>
              <a:rPr lang="en-MY" altLang="ms-MY" b="1"/>
              <a:t>shorter.</a:t>
            </a:r>
          </a:p>
          <a:p>
            <a:pPr>
              <a:lnSpc>
                <a:spcPct val="200000"/>
              </a:lnSpc>
              <a:tabLst>
                <a:tab pos="2287588" algn="ctr"/>
                <a:tab pos="4646613" algn="ctr"/>
                <a:tab pos="7345363" algn="ctr"/>
              </a:tabLst>
            </a:pPr>
            <a:r>
              <a:rPr lang="en-MY" altLang="ms-MY"/>
              <a:t>Than what is left of the currently executing process. </a:t>
            </a:r>
          </a:p>
          <a:p>
            <a:pPr>
              <a:tabLst>
                <a:tab pos="2287588" algn="ctr"/>
                <a:tab pos="4646613" algn="ctr"/>
                <a:tab pos="7345363" algn="ctr"/>
              </a:tabLst>
            </a:pPr>
            <a:r>
              <a:rPr lang="en-MY" altLang="ms-MY"/>
              <a:t>A preemptive SJF algorithm will preempt the currently executing process, whereas a nonpreemptive SJF algorithm will allow the currently running process to finish its CPU burst.</a:t>
            </a:r>
          </a:p>
          <a:p>
            <a:pPr>
              <a:tabLst>
                <a:tab pos="2287588" algn="ctr"/>
                <a:tab pos="4646613" algn="ctr"/>
                <a:tab pos="7345363" algn="ctr"/>
              </a:tabLst>
            </a:pPr>
            <a:endParaRPr lang="en-MY" altLang="ms-MY"/>
          </a:p>
          <a:p>
            <a:pPr>
              <a:tabLst>
                <a:tab pos="2287588" algn="ctr"/>
                <a:tab pos="4646613" algn="ctr"/>
                <a:tab pos="7345363" algn="ctr"/>
              </a:tabLst>
            </a:pPr>
            <a:r>
              <a:rPr lang="en-MY" altLang="ms-MY"/>
              <a:t>Preemptive SJF scheduling is sometimes called </a:t>
            </a:r>
            <a:r>
              <a:rPr lang="en-MY" altLang="ms-MY" b="1">
                <a:solidFill>
                  <a:srgbClr val="FF0000"/>
                </a:solidFill>
              </a:rPr>
              <a:t>shortest-remaining-time-first </a:t>
            </a:r>
            <a:r>
              <a:rPr lang="en-MY" altLang="ms-MY"/>
              <a:t>scheduling. </a:t>
            </a:r>
            <a:br>
              <a:rPr lang="en-MY" altLang="ms-MY"/>
            </a:br>
            <a:endParaRPr lang="en-US" altLang="ms-MY"/>
          </a:p>
          <a:p>
            <a:pPr>
              <a:buFont typeface="Monotype Sorts" pitchFamily="-84" charset="2"/>
              <a:buNone/>
              <a:tabLst>
                <a:tab pos="2287588" algn="ctr"/>
                <a:tab pos="4646613" algn="ctr"/>
                <a:tab pos="7345363" algn="ctr"/>
              </a:tabLst>
            </a:pPr>
            <a:endParaRPr lang="en-US" altLang="ms-MY" i="1" baseline="-25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6E5BB95-1C6F-A9B2-0C10-73E204A8B577}"/>
              </a:ext>
            </a:extLst>
          </p:cNvPr>
          <p:cNvSpPr>
            <a:spLocks noGrp="1" noChangeArrowheads="1"/>
          </p:cNvSpPr>
          <p:nvPr>
            <p:ph type="title"/>
          </p:nvPr>
        </p:nvSpPr>
        <p:spPr>
          <a:xfrm>
            <a:off x="2109788" y="369888"/>
            <a:ext cx="10920412" cy="768350"/>
          </a:xfrm>
        </p:spPr>
        <p:txBody>
          <a:bodyPr/>
          <a:lstStyle/>
          <a:p>
            <a:pPr eaLnBrk="1" hangingPunct="1"/>
            <a:r>
              <a:rPr lang="en-US" altLang="ms-MY" sz="4000"/>
              <a:t>Example of Shortest-remaining-time-first</a:t>
            </a:r>
          </a:p>
        </p:txBody>
      </p:sp>
      <p:sp>
        <p:nvSpPr>
          <p:cNvPr id="41987" name="Rectangle 36">
            <a:extLst>
              <a:ext uri="{FF2B5EF4-FFF2-40B4-BE49-F238E27FC236}">
                <a16:creationId xmlns:a16="http://schemas.microsoft.com/office/drawing/2014/main" id="{2F8DC549-C887-D5A0-8360-D9712BECF951}"/>
              </a:ext>
            </a:extLst>
          </p:cNvPr>
          <p:cNvSpPr>
            <a:spLocks noGrp="1" noChangeArrowheads="1"/>
          </p:cNvSpPr>
          <p:nvPr>
            <p:ph type="body" idx="1"/>
          </p:nvPr>
        </p:nvSpPr>
        <p:spPr>
          <a:xfrm>
            <a:off x="685800" y="1306513"/>
            <a:ext cx="12841288" cy="7038975"/>
          </a:xfrm>
          <a:noFill/>
        </p:spPr>
        <p:txBody>
          <a:bodyPr/>
          <a:lstStyle/>
          <a:p>
            <a:pPr>
              <a:tabLst>
                <a:tab pos="2287588" algn="ctr"/>
                <a:tab pos="4646613" algn="ctr"/>
                <a:tab pos="7345363" algn="ctr"/>
              </a:tabLst>
            </a:pPr>
            <a:r>
              <a:rPr lang="en-US" altLang="ms-MY"/>
              <a:t>Now we add the concepts of </a:t>
            </a:r>
            <a:r>
              <a:rPr lang="en-US" altLang="ms-MY" b="1">
                <a:solidFill>
                  <a:srgbClr val="FF0000"/>
                </a:solidFill>
              </a:rPr>
              <a:t>varying arrival times </a:t>
            </a:r>
            <a:r>
              <a:rPr lang="en-US" altLang="ms-MY"/>
              <a:t>and </a:t>
            </a:r>
            <a:r>
              <a:rPr lang="en-US" altLang="ms-MY" b="1">
                <a:solidFill>
                  <a:srgbClr val="FF0000"/>
                </a:solidFill>
              </a:rPr>
              <a:t>preemption</a:t>
            </a:r>
            <a:r>
              <a:rPr lang="en-US" altLang="ms-MY">
                <a:solidFill>
                  <a:srgbClr val="FF0000"/>
                </a:solidFill>
              </a:rPr>
              <a:t> </a:t>
            </a:r>
            <a:r>
              <a:rPr lang="en-US" altLang="ms-MY"/>
              <a:t>to the analysis</a:t>
            </a:r>
          </a:p>
          <a:p>
            <a:pPr>
              <a:buFont typeface="Monotype Sorts" pitchFamily="-84" charset="2"/>
              <a:buNone/>
              <a:tabLst>
                <a:tab pos="2287588" algn="ctr"/>
                <a:tab pos="4646613" algn="ctr"/>
                <a:tab pos="7345363" algn="ctr"/>
              </a:tabLst>
            </a:pPr>
            <a:endParaRPr lang="en-US" altLang="ms-MY"/>
          </a:p>
          <a:p>
            <a:pPr>
              <a:buFont typeface="Monotype Sorts" pitchFamily="-84" charset="2"/>
              <a:buNone/>
              <a:tabLst>
                <a:tab pos="2287588" algn="ctr"/>
                <a:tab pos="4646613" algn="ctr"/>
                <a:tab pos="7345363" algn="ctr"/>
              </a:tabLst>
            </a:pPr>
            <a:r>
              <a:rPr lang="en-US" altLang="ms-MY"/>
              <a:t>		         </a:t>
            </a:r>
            <a:r>
              <a:rPr lang="en-US" altLang="ms-MY" b="1" u="sng"/>
              <a:t>Process</a:t>
            </a:r>
            <a:r>
              <a:rPr lang="en-US" altLang="ms-MY" b="1" u="sng">
                <a:solidFill>
                  <a:schemeClr val="bg1"/>
                </a:solidFill>
              </a:rPr>
              <a:t>A	arri </a:t>
            </a:r>
            <a:r>
              <a:rPr lang="en-US" altLang="ms-MY" b="1" i="1" u="sng"/>
              <a:t>Arrival </a:t>
            </a:r>
            <a:r>
              <a:rPr lang="en-US" altLang="ms-MY" b="1" u="sng"/>
              <a:t>Time</a:t>
            </a:r>
            <a:r>
              <a:rPr lang="en-US" altLang="ms-MY" b="1" u="sng">
                <a:solidFill>
                  <a:schemeClr val="bg1"/>
                </a:solidFill>
              </a:rPr>
              <a:t>T</a:t>
            </a:r>
            <a:r>
              <a:rPr lang="en-US" altLang="ms-MY" b="1"/>
              <a:t>	</a:t>
            </a:r>
            <a:r>
              <a:rPr lang="en-US" altLang="ms-MY" b="1" u="sng"/>
              <a:t>Burst Time</a:t>
            </a:r>
            <a:endParaRPr lang="en-US" altLang="ms-MY" b="1"/>
          </a:p>
          <a:p>
            <a:pPr>
              <a:buFont typeface="Monotype Sorts" pitchFamily="-84" charset="2"/>
              <a:buNone/>
              <a:tabLst>
                <a:tab pos="2287588" algn="ctr"/>
                <a:tab pos="4646613" algn="ctr"/>
                <a:tab pos="7345363" algn="ctr"/>
              </a:tabLst>
            </a:pPr>
            <a:r>
              <a:rPr lang="en-US" altLang="ms-MY"/>
              <a:t>		 </a:t>
            </a:r>
            <a:r>
              <a:rPr lang="en-US" altLang="ms-MY" i="1"/>
              <a:t>P</a:t>
            </a:r>
            <a:r>
              <a:rPr lang="en-US" altLang="ms-MY" i="1" baseline="-25000"/>
              <a:t>1</a:t>
            </a:r>
            <a:r>
              <a:rPr lang="en-US" altLang="ms-MY"/>
              <a:t>	</a:t>
            </a:r>
            <a:r>
              <a:rPr lang="en-US" altLang="ms-MY">
                <a:solidFill>
                  <a:srgbClr val="000000"/>
                </a:solidFill>
              </a:rPr>
              <a:t>0</a:t>
            </a:r>
            <a:r>
              <a:rPr lang="en-US" altLang="ms-MY"/>
              <a:t>	8</a:t>
            </a:r>
          </a:p>
          <a:p>
            <a:pPr>
              <a:buFont typeface="Monotype Sorts" pitchFamily="-84" charset="2"/>
              <a:buNone/>
              <a:tabLst>
                <a:tab pos="2287588" algn="ctr"/>
                <a:tab pos="4646613" algn="ctr"/>
                <a:tab pos="7345363" algn="ctr"/>
              </a:tabLst>
            </a:pPr>
            <a:r>
              <a:rPr lang="en-US" altLang="ms-MY"/>
              <a:t>		 </a:t>
            </a:r>
            <a:r>
              <a:rPr lang="en-US" altLang="ms-MY" i="1"/>
              <a:t>P</a:t>
            </a:r>
            <a:r>
              <a:rPr lang="en-US" altLang="ms-MY" i="1" baseline="-25000"/>
              <a:t>2 	</a:t>
            </a:r>
            <a:r>
              <a:rPr lang="en-US" altLang="ms-MY">
                <a:solidFill>
                  <a:srgbClr val="000000"/>
                </a:solidFill>
              </a:rPr>
              <a:t>1</a:t>
            </a:r>
            <a:r>
              <a:rPr lang="en-US" altLang="ms-MY"/>
              <a:t>	4</a:t>
            </a:r>
          </a:p>
          <a:p>
            <a:pPr>
              <a:buFont typeface="Monotype Sorts" pitchFamily="-84" charset="2"/>
              <a:buNone/>
              <a:tabLst>
                <a:tab pos="2287588" algn="ctr"/>
                <a:tab pos="4646613" algn="ctr"/>
                <a:tab pos="7345363" algn="ctr"/>
              </a:tabLst>
            </a:pPr>
            <a:r>
              <a:rPr lang="en-US" altLang="ms-MY"/>
              <a:t>		 </a:t>
            </a:r>
            <a:r>
              <a:rPr lang="en-US" altLang="ms-MY" i="1"/>
              <a:t>P</a:t>
            </a:r>
            <a:r>
              <a:rPr lang="en-US" altLang="ms-MY" i="1" baseline="-25000"/>
              <a:t>3</a:t>
            </a:r>
            <a:r>
              <a:rPr lang="en-US" altLang="ms-MY"/>
              <a:t>	</a:t>
            </a:r>
            <a:r>
              <a:rPr lang="en-US" altLang="ms-MY">
                <a:solidFill>
                  <a:srgbClr val="000000"/>
                </a:solidFill>
              </a:rPr>
              <a:t>2</a:t>
            </a:r>
            <a:r>
              <a:rPr lang="en-US" altLang="ms-MY"/>
              <a:t>	9</a:t>
            </a:r>
          </a:p>
          <a:p>
            <a:pPr>
              <a:buFont typeface="Monotype Sorts" pitchFamily="-84" charset="2"/>
              <a:buNone/>
              <a:tabLst>
                <a:tab pos="2287588" algn="ctr"/>
                <a:tab pos="4646613" algn="ctr"/>
                <a:tab pos="7345363" algn="ctr"/>
              </a:tabLst>
            </a:pPr>
            <a:r>
              <a:rPr lang="en-US" altLang="ms-MY"/>
              <a:t>		 </a:t>
            </a:r>
            <a:r>
              <a:rPr lang="en-US" altLang="ms-MY" i="1"/>
              <a:t>P</a:t>
            </a:r>
            <a:r>
              <a:rPr lang="en-US" altLang="ms-MY" i="1" baseline="-25000"/>
              <a:t>4</a:t>
            </a:r>
            <a:r>
              <a:rPr lang="en-US" altLang="ms-MY"/>
              <a:t>	</a:t>
            </a:r>
            <a:r>
              <a:rPr lang="en-US" altLang="ms-MY">
                <a:solidFill>
                  <a:srgbClr val="000000"/>
                </a:solidFill>
              </a:rPr>
              <a:t>3</a:t>
            </a:r>
            <a:r>
              <a:rPr lang="en-US" altLang="ms-MY"/>
              <a:t>	5</a:t>
            </a:r>
          </a:p>
          <a:p>
            <a:pPr>
              <a:tabLst>
                <a:tab pos="2287588" algn="ctr"/>
                <a:tab pos="4646613" algn="ctr"/>
                <a:tab pos="7345363" algn="ctr"/>
              </a:tabLst>
            </a:pPr>
            <a:r>
              <a:rPr lang="en-MY" altLang="ms-MY"/>
              <a:t>If the processes arrive at the ready queue at the times shown and need the indicated burst times, then the resulting preemptive SJF schedule is as depicted in the following Gantt chart:</a:t>
            </a:r>
            <a:endParaRPr lang="en-US" altLang="ms-MY"/>
          </a:p>
          <a:p>
            <a:pPr>
              <a:tabLst>
                <a:tab pos="2287588" algn="ctr"/>
                <a:tab pos="4646613" algn="ctr"/>
                <a:tab pos="7345363" algn="ctr"/>
              </a:tabLst>
            </a:pPr>
            <a:endParaRPr lang="en-US" altLang="ms-MY"/>
          </a:p>
          <a:p>
            <a:pPr>
              <a:tabLst>
                <a:tab pos="2287588" algn="ctr"/>
                <a:tab pos="4646613" algn="ctr"/>
                <a:tab pos="7345363" algn="ctr"/>
              </a:tabLst>
            </a:pPr>
            <a:endParaRPr lang="en-US" altLang="ms-MY"/>
          </a:p>
          <a:p>
            <a:pPr>
              <a:tabLst>
                <a:tab pos="2287588" algn="ctr"/>
                <a:tab pos="4646613" algn="ctr"/>
                <a:tab pos="7345363" algn="ctr"/>
              </a:tabLst>
            </a:pPr>
            <a:endParaRPr lang="en-US" altLang="ms-MY"/>
          </a:p>
          <a:p>
            <a:pPr>
              <a:tabLst>
                <a:tab pos="2287588" algn="ctr"/>
                <a:tab pos="4646613" algn="ctr"/>
                <a:tab pos="7345363" algn="ctr"/>
              </a:tabLst>
            </a:pPr>
            <a:endParaRPr lang="en-US" altLang="ms-MY"/>
          </a:p>
          <a:p>
            <a:pPr>
              <a:tabLst>
                <a:tab pos="2287588" algn="ctr"/>
                <a:tab pos="4646613" algn="ctr"/>
                <a:tab pos="7345363" algn="ctr"/>
              </a:tabLst>
            </a:pPr>
            <a:endParaRPr lang="en-US" altLang="ms-MY"/>
          </a:p>
          <a:p>
            <a:pPr>
              <a:tabLst>
                <a:tab pos="2287588" algn="ctr"/>
                <a:tab pos="4646613" algn="ctr"/>
                <a:tab pos="7345363" algn="ctr"/>
              </a:tabLst>
            </a:pPr>
            <a:r>
              <a:rPr lang="en-MY" altLang="ms-MY"/>
              <a:t>Process </a:t>
            </a:r>
            <a:r>
              <a:rPr lang="en-MY" altLang="ms-MY" i="1"/>
              <a:t>P</a:t>
            </a:r>
            <a:r>
              <a:rPr lang="en-MY" altLang="ms-MY"/>
              <a:t>1 is started at time 0, since it is the only process in the queue. Process </a:t>
            </a:r>
            <a:r>
              <a:rPr lang="en-MY" altLang="ms-MY" i="1"/>
              <a:t>P</a:t>
            </a:r>
            <a:r>
              <a:rPr lang="en-MY" altLang="ms-MY"/>
              <a:t>2 arrives at time 1. The remaining time for process </a:t>
            </a:r>
            <a:r>
              <a:rPr lang="en-MY" altLang="ms-MY" i="1"/>
              <a:t>P</a:t>
            </a:r>
            <a:r>
              <a:rPr lang="en-MY" altLang="ms-MY"/>
              <a:t>1 (7 milliseconds) is larger than the time required by process </a:t>
            </a:r>
            <a:r>
              <a:rPr lang="en-MY" altLang="ms-MY" i="1"/>
              <a:t>P</a:t>
            </a:r>
            <a:r>
              <a:rPr lang="en-MY" altLang="ms-MY"/>
              <a:t>2 (4 milliseconds), so process </a:t>
            </a:r>
            <a:r>
              <a:rPr lang="en-MY" altLang="ms-MY" i="1"/>
              <a:t>P</a:t>
            </a:r>
            <a:r>
              <a:rPr lang="en-MY" altLang="ms-MY"/>
              <a:t>1 is</a:t>
            </a:r>
            <a:br>
              <a:rPr lang="en-MY" altLang="ms-MY"/>
            </a:br>
            <a:r>
              <a:rPr lang="en-MY" altLang="ms-MY"/>
              <a:t>preempted, and process </a:t>
            </a:r>
            <a:r>
              <a:rPr lang="en-MY" altLang="ms-MY" i="1"/>
              <a:t>P</a:t>
            </a:r>
            <a:r>
              <a:rPr lang="en-MY" altLang="ms-MY"/>
              <a:t>2 is scheduled. </a:t>
            </a:r>
            <a:br>
              <a:rPr lang="en-MY" altLang="ms-MY"/>
            </a:br>
            <a:endParaRPr lang="en-US" altLang="ms-MY"/>
          </a:p>
          <a:p>
            <a:pPr>
              <a:tabLst>
                <a:tab pos="2287588" algn="ctr"/>
                <a:tab pos="4646613" algn="ctr"/>
                <a:tab pos="7345363" algn="ctr"/>
              </a:tabLst>
            </a:pPr>
            <a:r>
              <a:rPr lang="en-US" altLang="ms-MY"/>
              <a:t>Average waiting time </a:t>
            </a:r>
            <a:r>
              <a:rPr lang="en-US" altLang="ms-MY">
                <a:sym typeface="Wingdings" panose="05000000000000000000" pitchFamily="2" charset="2"/>
              </a:rPr>
              <a:t></a:t>
            </a:r>
            <a:r>
              <a:rPr lang="en-US" altLang="ms-MY"/>
              <a:t> </a:t>
            </a:r>
            <a:r>
              <a:rPr lang="en-US" altLang="ms-MY" b="1"/>
              <a:t>[(10-1)+(1-1)+(17-2)+(5-3)]/4 </a:t>
            </a:r>
            <a:r>
              <a:rPr lang="en-US" altLang="ms-MY"/>
              <a:t>= </a:t>
            </a:r>
            <a:r>
              <a:rPr lang="en-US" altLang="ms-MY" b="1"/>
              <a:t>26/4</a:t>
            </a:r>
            <a:r>
              <a:rPr lang="en-US" altLang="ms-MY"/>
              <a:t> = </a:t>
            </a:r>
            <a:r>
              <a:rPr lang="en-US" altLang="ms-MY" b="1"/>
              <a:t>6.5</a:t>
            </a:r>
            <a:r>
              <a:rPr lang="en-US" altLang="ms-MY"/>
              <a:t> </a:t>
            </a:r>
            <a:r>
              <a:rPr lang="en-MY" altLang="ms-MY"/>
              <a:t>milliseconds.</a:t>
            </a:r>
            <a:endParaRPr lang="en-US" altLang="ms-MY"/>
          </a:p>
          <a:p>
            <a:pPr>
              <a:tabLst>
                <a:tab pos="2287588" algn="ctr"/>
                <a:tab pos="4646613" algn="ctr"/>
                <a:tab pos="7345363" algn="ctr"/>
              </a:tabLst>
            </a:pPr>
            <a:r>
              <a:rPr lang="en-MY" altLang="ms-MY"/>
              <a:t>Nonpreemptive SJF scheduling would result in an average waiting time of </a:t>
            </a:r>
            <a:r>
              <a:rPr lang="en-MY" altLang="ms-MY" b="1"/>
              <a:t>7.5</a:t>
            </a:r>
            <a:r>
              <a:rPr lang="en-MY" altLang="ms-MY"/>
              <a:t> milliseconds. </a:t>
            </a:r>
            <a:br>
              <a:rPr lang="en-MY" altLang="ms-MY"/>
            </a:br>
            <a:endParaRPr lang="en-US" altLang="ms-MY"/>
          </a:p>
          <a:p>
            <a:pPr>
              <a:tabLst>
                <a:tab pos="2287588" algn="ctr"/>
                <a:tab pos="4646613" algn="ctr"/>
                <a:tab pos="7345363" algn="ctr"/>
              </a:tabLst>
            </a:pPr>
            <a:endParaRPr lang="en-US" altLang="ms-MY" i="1" baseline="-25000"/>
          </a:p>
          <a:p>
            <a:pPr>
              <a:buFont typeface="Monotype Sorts" pitchFamily="-84" charset="2"/>
              <a:buNone/>
              <a:tabLst>
                <a:tab pos="2287588" algn="ctr"/>
                <a:tab pos="4646613" algn="ctr"/>
                <a:tab pos="7345363" algn="ctr"/>
              </a:tabLst>
            </a:pPr>
            <a:endParaRPr lang="en-US" altLang="ms-MY" i="1" baseline="-25000"/>
          </a:p>
        </p:txBody>
      </p:sp>
      <p:grpSp>
        <p:nvGrpSpPr>
          <p:cNvPr id="41988" name="Group 74">
            <a:extLst>
              <a:ext uri="{FF2B5EF4-FFF2-40B4-BE49-F238E27FC236}">
                <a16:creationId xmlns:a16="http://schemas.microsoft.com/office/drawing/2014/main" id="{267AE067-1D42-E859-CC76-7FAA8C35F1FC}"/>
              </a:ext>
            </a:extLst>
          </p:cNvPr>
          <p:cNvGrpSpPr>
            <a:grpSpLocks/>
          </p:cNvGrpSpPr>
          <p:nvPr/>
        </p:nvGrpSpPr>
        <p:grpSpPr bwMode="auto">
          <a:xfrm>
            <a:off x="2581275" y="4746625"/>
            <a:ext cx="8715375" cy="1392238"/>
            <a:chOff x="899" y="2366"/>
            <a:chExt cx="3660" cy="658"/>
          </a:xfrm>
        </p:grpSpPr>
        <p:sp>
          <p:nvSpPr>
            <p:cNvPr id="41989" name="Rectangle 37">
              <a:extLst>
                <a:ext uri="{FF2B5EF4-FFF2-40B4-BE49-F238E27FC236}">
                  <a16:creationId xmlns:a16="http://schemas.microsoft.com/office/drawing/2014/main" id="{AEDBCA1C-F7D7-2304-D75A-989761DB2706}"/>
                </a:ext>
              </a:extLst>
            </p:cNvPr>
            <p:cNvSpPr>
              <a:spLocks noChangeArrowheads="1"/>
            </p:cNvSpPr>
            <p:nvPr/>
          </p:nvSpPr>
          <p:spPr bwMode="auto">
            <a:xfrm flipH="1">
              <a:off x="960" y="2373"/>
              <a:ext cx="3504" cy="384"/>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41990" name="Text Box 38">
              <a:extLst>
                <a:ext uri="{FF2B5EF4-FFF2-40B4-BE49-F238E27FC236}">
                  <a16:creationId xmlns:a16="http://schemas.microsoft.com/office/drawing/2014/main" id="{3C964CCB-F7EE-A30E-3340-C288367555FB}"/>
                </a:ext>
              </a:extLst>
            </p:cNvPr>
            <p:cNvSpPr txBox="1">
              <a:spLocks noChangeArrowheads="1"/>
            </p:cNvSpPr>
            <p:nvPr/>
          </p:nvSpPr>
          <p:spPr bwMode="auto">
            <a:xfrm flipH="1">
              <a:off x="1049" y="2437"/>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1</a:t>
              </a:r>
              <a:endParaRPr lang="en-US" altLang="ms-MY" sz="1900">
                <a:latin typeface="Helvetica" panose="020B0604020202020204" pitchFamily="34" charset="0"/>
              </a:endParaRPr>
            </a:p>
          </p:txBody>
        </p:sp>
        <p:sp>
          <p:nvSpPr>
            <p:cNvPr id="41991" name="Text Box 39">
              <a:extLst>
                <a:ext uri="{FF2B5EF4-FFF2-40B4-BE49-F238E27FC236}">
                  <a16:creationId xmlns:a16="http://schemas.microsoft.com/office/drawing/2014/main" id="{9EF3BA2F-3AE3-774E-591B-4CC547C7C9AC}"/>
                </a:ext>
              </a:extLst>
            </p:cNvPr>
            <p:cNvSpPr txBox="1">
              <a:spLocks noChangeArrowheads="1"/>
            </p:cNvSpPr>
            <p:nvPr/>
          </p:nvSpPr>
          <p:spPr bwMode="auto">
            <a:xfrm flipH="1">
              <a:off x="3016" y="2424"/>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1</a:t>
              </a:r>
              <a:endParaRPr lang="en-US" altLang="ms-MY" sz="1900">
                <a:latin typeface="Helvetica" panose="020B0604020202020204" pitchFamily="34" charset="0"/>
              </a:endParaRPr>
            </a:p>
          </p:txBody>
        </p:sp>
        <p:sp>
          <p:nvSpPr>
            <p:cNvPr id="41992" name="Text Box 40">
              <a:extLst>
                <a:ext uri="{FF2B5EF4-FFF2-40B4-BE49-F238E27FC236}">
                  <a16:creationId xmlns:a16="http://schemas.microsoft.com/office/drawing/2014/main" id="{DF9DB787-D8FF-5C78-B63F-2711830F65EC}"/>
                </a:ext>
              </a:extLst>
            </p:cNvPr>
            <p:cNvSpPr txBox="1">
              <a:spLocks noChangeArrowheads="1"/>
            </p:cNvSpPr>
            <p:nvPr/>
          </p:nvSpPr>
          <p:spPr bwMode="auto">
            <a:xfrm flipH="1">
              <a:off x="1495" y="2435"/>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2</a:t>
              </a:r>
              <a:endParaRPr lang="en-US" altLang="ms-MY" sz="1900">
                <a:latin typeface="Helvetica" panose="020B0604020202020204" pitchFamily="34" charset="0"/>
              </a:endParaRPr>
            </a:p>
          </p:txBody>
        </p:sp>
        <p:sp>
          <p:nvSpPr>
            <p:cNvPr id="41993" name="Line 43">
              <a:extLst>
                <a:ext uri="{FF2B5EF4-FFF2-40B4-BE49-F238E27FC236}">
                  <a16:creationId xmlns:a16="http://schemas.microsoft.com/office/drawing/2014/main" id="{7EA4E410-F41E-CF51-5CB6-22CB333DD68A}"/>
                </a:ext>
              </a:extLst>
            </p:cNvPr>
            <p:cNvSpPr>
              <a:spLocks noChangeShapeType="1"/>
            </p:cNvSpPr>
            <p:nvPr/>
          </p:nvSpPr>
          <p:spPr bwMode="auto">
            <a:xfrm flipH="1">
              <a:off x="2688"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4" name="Text Box 48">
              <a:extLst>
                <a:ext uri="{FF2B5EF4-FFF2-40B4-BE49-F238E27FC236}">
                  <a16:creationId xmlns:a16="http://schemas.microsoft.com/office/drawing/2014/main" id="{389D8467-4423-8E96-97CE-32BDAC2B024A}"/>
                </a:ext>
              </a:extLst>
            </p:cNvPr>
            <p:cNvSpPr txBox="1">
              <a:spLocks noChangeArrowheads="1"/>
            </p:cNvSpPr>
            <p:nvPr/>
          </p:nvSpPr>
          <p:spPr bwMode="auto">
            <a:xfrm flipH="1">
              <a:off x="1242" y="2841"/>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a:t>
              </a:r>
            </a:p>
          </p:txBody>
        </p:sp>
        <p:sp>
          <p:nvSpPr>
            <p:cNvPr id="41995" name="Text Box 49">
              <a:extLst>
                <a:ext uri="{FF2B5EF4-FFF2-40B4-BE49-F238E27FC236}">
                  <a16:creationId xmlns:a16="http://schemas.microsoft.com/office/drawing/2014/main" id="{6D8606B1-BE08-88E5-C1F2-8781592F12FC}"/>
                </a:ext>
              </a:extLst>
            </p:cNvPr>
            <p:cNvSpPr txBox="1">
              <a:spLocks noChangeArrowheads="1"/>
            </p:cNvSpPr>
            <p:nvPr/>
          </p:nvSpPr>
          <p:spPr bwMode="auto">
            <a:xfrm flipH="1">
              <a:off x="3350" y="2842"/>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17</a:t>
              </a:r>
            </a:p>
          </p:txBody>
        </p:sp>
        <p:sp>
          <p:nvSpPr>
            <p:cNvPr id="41996" name="Text Box 50">
              <a:extLst>
                <a:ext uri="{FF2B5EF4-FFF2-40B4-BE49-F238E27FC236}">
                  <a16:creationId xmlns:a16="http://schemas.microsoft.com/office/drawing/2014/main" id="{709F9C7F-AF9B-55BD-4E7A-46A8F9D96EEB}"/>
                </a:ext>
              </a:extLst>
            </p:cNvPr>
            <p:cNvSpPr txBox="1">
              <a:spLocks noChangeArrowheads="1"/>
            </p:cNvSpPr>
            <p:nvPr/>
          </p:nvSpPr>
          <p:spPr bwMode="auto">
            <a:xfrm flipH="1">
              <a:off x="899" y="2839"/>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0</a:t>
              </a:r>
            </a:p>
          </p:txBody>
        </p:sp>
        <p:sp>
          <p:nvSpPr>
            <p:cNvPr id="41997" name="Line 52">
              <a:extLst>
                <a:ext uri="{FF2B5EF4-FFF2-40B4-BE49-F238E27FC236}">
                  <a16:creationId xmlns:a16="http://schemas.microsoft.com/office/drawing/2014/main" id="{7045C2A4-4C48-8933-B6B9-DD277AE77BF9}"/>
                </a:ext>
              </a:extLst>
            </p:cNvPr>
            <p:cNvSpPr>
              <a:spLocks noChangeShapeType="1"/>
            </p:cNvSpPr>
            <p:nvPr/>
          </p:nvSpPr>
          <p:spPr bwMode="auto">
            <a:xfrm flipH="1">
              <a:off x="3456"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8" name="Text Box 64">
              <a:extLst>
                <a:ext uri="{FF2B5EF4-FFF2-40B4-BE49-F238E27FC236}">
                  <a16:creationId xmlns:a16="http://schemas.microsoft.com/office/drawing/2014/main" id="{0C48A00F-BA0D-087D-652F-01280A353106}"/>
                </a:ext>
              </a:extLst>
            </p:cNvPr>
            <p:cNvSpPr txBox="1">
              <a:spLocks noChangeArrowheads="1"/>
            </p:cNvSpPr>
            <p:nvPr/>
          </p:nvSpPr>
          <p:spPr bwMode="auto">
            <a:xfrm flipH="1">
              <a:off x="2594" y="2841"/>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10</a:t>
              </a:r>
            </a:p>
          </p:txBody>
        </p:sp>
        <p:sp>
          <p:nvSpPr>
            <p:cNvPr id="41999" name="Line 69">
              <a:extLst>
                <a:ext uri="{FF2B5EF4-FFF2-40B4-BE49-F238E27FC236}">
                  <a16:creationId xmlns:a16="http://schemas.microsoft.com/office/drawing/2014/main" id="{DACA7526-9864-D723-EA8B-F688CAC744F3}"/>
                </a:ext>
              </a:extLst>
            </p:cNvPr>
            <p:cNvSpPr>
              <a:spLocks noChangeShapeType="1"/>
            </p:cNvSpPr>
            <p:nvPr/>
          </p:nvSpPr>
          <p:spPr bwMode="auto">
            <a:xfrm>
              <a:off x="1318" y="2374"/>
              <a:ext cx="4" cy="3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0" name="Text Box 70">
              <a:extLst>
                <a:ext uri="{FF2B5EF4-FFF2-40B4-BE49-F238E27FC236}">
                  <a16:creationId xmlns:a16="http://schemas.microsoft.com/office/drawing/2014/main" id="{A8068A2D-B49D-9EE9-F5B1-B53D9B524FED}"/>
                </a:ext>
              </a:extLst>
            </p:cNvPr>
            <p:cNvSpPr txBox="1">
              <a:spLocks noChangeArrowheads="1"/>
            </p:cNvSpPr>
            <p:nvPr/>
          </p:nvSpPr>
          <p:spPr bwMode="auto">
            <a:xfrm flipH="1">
              <a:off x="3784" y="2424"/>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3</a:t>
              </a:r>
              <a:endParaRPr lang="en-US" altLang="ms-MY" sz="1900">
                <a:latin typeface="Helvetica" panose="020B0604020202020204" pitchFamily="34" charset="0"/>
              </a:endParaRPr>
            </a:p>
          </p:txBody>
        </p:sp>
        <p:sp>
          <p:nvSpPr>
            <p:cNvPr id="42001" name="Text Box 73">
              <a:extLst>
                <a:ext uri="{FF2B5EF4-FFF2-40B4-BE49-F238E27FC236}">
                  <a16:creationId xmlns:a16="http://schemas.microsoft.com/office/drawing/2014/main" id="{6EC2438F-5825-80EB-BC15-D90D7609B31D}"/>
                </a:ext>
              </a:extLst>
            </p:cNvPr>
            <p:cNvSpPr txBox="1">
              <a:spLocks noChangeArrowheads="1"/>
            </p:cNvSpPr>
            <p:nvPr/>
          </p:nvSpPr>
          <p:spPr bwMode="auto">
            <a:xfrm flipH="1">
              <a:off x="4368" y="2842"/>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26</a:t>
              </a:r>
            </a:p>
          </p:txBody>
        </p:sp>
        <p:sp>
          <p:nvSpPr>
            <p:cNvPr id="42002" name="Line 43">
              <a:extLst>
                <a:ext uri="{FF2B5EF4-FFF2-40B4-BE49-F238E27FC236}">
                  <a16:creationId xmlns:a16="http://schemas.microsoft.com/office/drawing/2014/main" id="{49EE0D49-1306-33E4-61BA-E0E723FCBAEB}"/>
                </a:ext>
              </a:extLst>
            </p:cNvPr>
            <p:cNvSpPr>
              <a:spLocks noChangeShapeType="1"/>
            </p:cNvSpPr>
            <p:nvPr/>
          </p:nvSpPr>
          <p:spPr bwMode="auto">
            <a:xfrm flipH="1">
              <a:off x="1925" y="236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Text Box 64">
              <a:extLst>
                <a:ext uri="{FF2B5EF4-FFF2-40B4-BE49-F238E27FC236}">
                  <a16:creationId xmlns:a16="http://schemas.microsoft.com/office/drawing/2014/main" id="{CE6D66D7-158A-FE12-0F48-1D19F870EB14}"/>
                </a:ext>
              </a:extLst>
            </p:cNvPr>
            <p:cNvSpPr txBox="1">
              <a:spLocks noChangeArrowheads="1"/>
            </p:cNvSpPr>
            <p:nvPr/>
          </p:nvSpPr>
          <p:spPr bwMode="auto">
            <a:xfrm flipH="1">
              <a:off x="1859" y="2839"/>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5</a:t>
              </a:r>
            </a:p>
          </p:txBody>
        </p:sp>
        <p:sp>
          <p:nvSpPr>
            <p:cNvPr id="42004" name="Text Box 39">
              <a:extLst>
                <a:ext uri="{FF2B5EF4-FFF2-40B4-BE49-F238E27FC236}">
                  <a16:creationId xmlns:a16="http://schemas.microsoft.com/office/drawing/2014/main" id="{6F8A2C5C-81AE-7057-015C-8380C251AE3D}"/>
                </a:ext>
              </a:extLst>
            </p:cNvPr>
            <p:cNvSpPr txBox="1">
              <a:spLocks noChangeArrowheads="1"/>
            </p:cNvSpPr>
            <p:nvPr/>
          </p:nvSpPr>
          <p:spPr bwMode="auto">
            <a:xfrm flipH="1">
              <a:off x="2182" y="2434"/>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4</a:t>
              </a:r>
              <a:endParaRPr lang="en-US" altLang="ms-MY" sz="1900">
                <a:latin typeface="Helvetica"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E9D861-9CE0-1306-C301-9DA789E78D87}"/>
              </a:ext>
            </a:extLst>
          </p:cNvPr>
          <p:cNvSpPr>
            <a:spLocks noGrp="1" noChangeArrowheads="1"/>
          </p:cNvSpPr>
          <p:nvPr>
            <p:ph type="title"/>
          </p:nvPr>
        </p:nvSpPr>
        <p:spPr>
          <a:xfrm>
            <a:off x="1371600" y="369888"/>
            <a:ext cx="11658600" cy="768350"/>
          </a:xfrm>
        </p:spPr>
        <p:txBody>
          <a:bodyPr/>
          <a:lstStyle/>
          <a:p>
            <a:pPr eaLnBrk="1" hangingPunct="1"/>
            <a:r>
              <a:rPr lang="en-US" altLang="ms-MY"/>
              <a:t>Process Scheduling</a:t>
            </a:r>
          </a:p>
        </p:txBody>
      </p:sp>
      <p:sp>
        <p:nvSpPr>
          <p:cNvPr id="7171" name="Rectangle 3">
            <a:extLst>
              <a:ext uri="{FF2B5EF4-FFF2-40B4-BE49-F238E27FC236}">
                <a16:creationId xmlns:a16="http://schemas.microsoft.com/office/drawing/2014/main" id="{6CAB59CA-2E46-96DC-7FE4-99E992BE5181}"/>
              </a:ext>
            </a:extLst>
          </p:cNvPr>
          <p:cNvSpPr>
            <a:spLocks noGrp="1" noChangeArrowheads="1"/>
          </p:cNvSpPr>
          <p:nvPr>
            <p:ph type="body" idx="1"/>
          </p:nvPr>
        </p:nvSpPr>
        <p:spPr>
          <a:xfrm>
            <a:off x="1371600" y="1662113"/>
            <a:ext cx="11004550" cy="4024312"/>
          </a:xfrm>
        </p:spPr>
        <p:txBody>
          <a:bodyPr/>
          <a:lstStyle/>
          <a:p>
            <a:pPr>
              <a:lnSpc>
                <a:spcPct val="150000"/>
              </a:lnSpc>
              <a:spcBef>
                <a:spcPts val="2400"/>
              </a:spcBef>
              <a:defRPr/>
            </a:pPr>
            <a:r>
              <a:rPr lang="en-US" sz="2800" dirty="0"/>
              <a:t>Basic Concepts</a:t>
            </a:r>
          </a:p>
          <a:p>
            <a:pPr>
              <a:lnSpc>
                <a:spcPct val="150000"/>
              </a:lnSpc>
              <a:spcBef>
                <a:spcPts val="2400"/>
              </a:spcBef>
              <a:defRPr/>
            </a:pPr>
            <a:r>
              <a:rPr lang="en-US" sz="2800" dirty="0"/>
              <a:t>Scheduling Criteria </a:t>
            </a:r>
          </a:p>
          <a:p>
            <a:pPr>
              <a:lnSpc>
                <a:spcPct val="150000"/>
              </a:lnSpc>
              <a:spcBef>
                <a:spcPts val="2400"/>
              </a:spcBef>
              <a:defRPr/>
            </a:pPr>
            <a:r>
              <a:rPr lang="en-US" sz="2800" dirty="0"/>
              <a:t>Scheduling Algorithms</a:t>
            </a:r>
          </a:p>
          <a:p>
            <a:pPr>
              <a:lnSpc>
                <a:spcPct val="150000"/>
              </a:lnSpc>
              <a:spcBef>
                <a:spcPts val="2400"/>
              </a:spcBef>
              <a:defRPr/>
            </a:pPr>
            <a:r>
              <a:rPr lang="en-US" sz="2800" dirty="0"/>
              <a:t>Algorithm Evaluation</a:t>
            </a:r>
          </a:p>
          <a:p>
            <a:pPr marL="0" indent="0">
              <a:lnSpc>
                <a:spcPct val="150000"/>
              </a:lnSpc>
              <a:spcBef>
                <a:spcPts val="2400"/>
              </a:spcBef>
              <a:buFont typeface="Monotype Sorts" pitchFamily="-84" charset="2"/>
              <a:buNone/>
              <a:defRPr/>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E9C52DC-C4C4-AAC4-3BF3-5DCF157D2698}"/>
              </a:ext>
            </a:extLst>
          </p:cNvPr>
          <p:cNvSpPr>
            <a:spLocks noGrp="1" noChangeArrowheads="1"/>
          </p:cNvSpPr>
          <p:nvPr>
            <p:ph type="title"/>
          </p:nvPr>
        </p:nvSpPr>
        <p:spPr>
          <a:xfrm>
            <a:off x="1446213" y="369888"/>
            <a:ext cx="11583987" cy="768350"/>
          </a:xfrm>
        </p:spPr>
        <p:txBody>
          <a:bodyPr/>
          <a:lstStyle/>
          <a:p>
            <a:pPr eaLnBrk="1" hangingPunct="1"/>
            <a:r>
              <a:rPr lang="en-US" altLang="ms-MY"/>
              <a:t>Priority Scheduling</a:t>
            </a:r>
          </a:p>
        </p:txBody>
      </p:sp>
      <p:sp>
        <p:nvSpPr>
          <p:cNvPr id="44035" name="Rectangle 3">
            <a:extLst>
              <a:ext uri="{FF2B5EF4-FFF2-40B4-BE49-F238E27FC236}">
                <a16:creationId xmlns:a16="http://schemas.microsoft.com/office/drawing/2014/main" id="{00603C41-49D3-FB9F-627F-CCCCE66E3EA9}"/>
              </a:ext>
            </a:extLst>
          </p:cNvPr>
          <p:cNvSpPr>
            <a:spLocks noGrp="1" noChangeArrowheads="1"/>
          </p:cNvSpPr>
          <p:nvPr>
            <p:ph type="body" idx="1"/>
          </p:nvPr>
        </p:nvSpPr>
        <p:spPr>
          <a:xfrm>
            <a:off x="520700" y="1138238"/>
            <a:ext cx="12687300" cy="7739062"/>
          </a:xfrm>
        </p:spPr>
        <p:txBody>
          <a:bodyPr/>
          <a:lstStyle/>
          <a:p>
            <a:r>
              <a:rPr lang="en-MY" altLang="ms-MY"/>
              <a:t>The SJF algorithm is a special case of the general </a:t>
            </a:r>
            <a:r>
              <a:rPr lang="en-MY" altLang="ms-MY" b="1">
                <a:solidFill>
                  <a:srgbClr val="FF0000"/>
                </a:solidFill>
              </a:rPr>
              <a:t>priority-scheduling</a:t>
            </a:r>
            <a:r>
              <a:rPr lang="en-MY" altLang="ms-MY" b="1"/>
              <a:t> </a:t>
            </a:r>
            <a:r>
              <a:rPr lang="en-MY" altLang="ms-MY"/>
              <a:t>algorithm. </a:t>
            </a:r>
            <a:br>
              <a:rPr lang="en-MY" altLang="ms-MY"/>
            </a:br>
            <a:endParaRPr lang="en-US" altLang="ms-MY"/>
          </a:p>
          <a:p>
            <a:r>
              <a:rPr lang="en-US" altLang="ms-MY"/>
              <a:t>A priority number (</a:t>
            </a:r>
            <a:r>
              <a:rPr lang="en-US" altLang="ms-MY" b="1"/>
              <a:t>integer</a:t>
            </a:r>
            <a:r>
              <a:rPr lang="en-US" altLang="ms-MY"/>
              <a:t>) is associated with each process</a:t>
            </a:r>
          </a:p>
          <a:p>
            <a:endParaRPr lang="en-US" altLang="ms-MY" sz="1100"/>
          </a:p>
          <a:p>
            <a:r>
              <a:rPr lang="en-US" altLang="ms-MY"/>
              <a:t>The CPU is allocated to the process with the highest priority (</a:t>
            </a:r>
            <a:r>
              <a:rPr lang="en-US" altLang="ms-MY" b="1"/>
              <a:t>smallest integer </a:t>
            </a:r>
            <a:r>
              <a:rPr lang="en-US" altLang="ms-MY" b="1">
                <a:sym typeface="Wingdings" panose="05000000000000000000" pitchFamily="2" charset="2"/>
              </a:rPr>
              <a:t> </a:t>
            </a:r>
            <a:r>
              <a:rPr lang="en-US" altLang="ms-MY" b="1">
                <a:sym typeface="Symbol" panose="05050102010706020507" pitchFamily="18" charset="2"/>
              </a:rPr>
              <a:t>highest priority</a:t>
            </a:r>
            <a:r>
              <a:rPr lang="en-US" altLang="ms-MY">
                <a:sym typeface="Symbol" panose="05050102010706020507" pitchFamily="18" charset="2"/>
              </a:rPr>
              <a:t>)</a:t>
            </a:r>
          </a:p>
          <a:p>
            <a:pPr lvl="1"/>
            <a:r>
              <a:rPr lang="en-MY" altLang="ms-MY"/>
              <a:t>Priority scheduling can be either </a:t>
            </a:r>
            <a:r>
              <a:rPr lang="en-MY" altLang="ms-MY" b="1">
                <a:solidFill>
                  <a:srgbClr val="FF0000"/>
                </a:solidFill>
              </a:rPr>
              <a:t>preemptive</a:t>
            </a:r>
            <a:r>
              <a:rPr lang="en-MY" altLang="ms-MY">
                <a:solidFill>
                  <a:srgbClr val="FF0000"/>
                </a:solidFill>
              </a:rPr>
              <a:t> </a:t>
            </a:r>
            <a:r>
              <a:rPr lang="en-MY" altLang="ms-MY"/>
              <a:t>or </a:t>
            </a:r>
            <a:r>
              <a:rPr lang="en-MY" altLang="ms-MY" b="1">
                <a:solidFill>
                  <a:srgbClr val="FF0000"/>
                </a:solidFill>
              </a:rPr>
              <a:t>nonpreemptive</a:t>
            </a:r>
            <a:br>
              <a:rPr lang="en-MY" altLang="ms-MY"/>
            </a:br>
            <a:endParaRPr lang="en-US" altLang="ms-MY"/>
          </a:p>
          <a:p>
            <a:r>
              <a:rPr lang="en-MY" altLang="ms-MY" b="1">
                <a:solidFill>
                  <a:srgbClr val="FF0000"/>
                </a:solidFill>
              </a:rPr>
              <a:t>Equal-priority</a:t>
            </a:r>
            <a:r>
              <a:rPr lang="en-MY" altLang="ms-MY"/>
              <a:t> processes are scheduled in </a:t>
            </a:r>
            <a:r>
              <a:rPr lang="en-MY" altLang="ms-MY" b="1"/>
              <a:t>FCFS</a:t>
            </a:r>
            <a:r>
              <a:rPr lang="en-MY" altLang="ms-MY"/>
              <a:t> order. </a:t>
            </a:r>
            <a:endParaRPr lang="en-US" altLang="ms-MY"/>
          </a:p>
          <a:p>
            <a:r>
              <a:rPr lang="en-MY" altLang="ms-MY"/>
              <a:t>An SJF algorithm is simply a priority algorithm where the priority (</a:t>
            </a:r>
            <a:r>
              <a:rPr lang="en-MY" altLang="ms-MY" i="1"/>
              <a:t>p</a:t>
            </a:r>
            <a:r>
              <a:rPr lang="en-MY" altLang="ms-MY"/>
              <a:t>) is the inverse of the (predicted) next CPU burst. </a:t>
            </a:r>
          </a:p>
          <a:p>
            <a:r>
              <a:rPr lang="en-MY" altLang="ms-MY"/>
              <a:t>The larger the CPU burst, the lower the priority, and vice versa. </a:t>
            </a:r>
            <a:endParaRPr lang="en-US" altLang="ms-MY" sz="1100"/>
          </a:p>
          <a:p>
            <a:pPr lvl="1"/>
            <a:r>
              <a:rPr lang="en-US" altLang="ms-MY"/>
              <a:t>Problem </a:t>
            </a:r>
            <a:r>
              <a:rPr lang="en-US" altLang="ms-MY">
                <a:sym typeface="Wingdings" panose="05000000000000000000" pitchFamily="2" charset="2"/>
              </a:rPr>
              <a:t></a:t>
            </a:r>
            <a:r>
              <a:rPr lang="en-US" altLang="ms-MY">
                <a:sym typeface="Symbol" panose="05050102010706020507" pitchFamily="18" charset="2"/>
              </a:rPr>
              <a:t> </a:t>
            </a:r>
            <a:r>
              <a:rPr lang="en-MY" altLang="ms-MY">
                <a:solidFill>
                  <a:srgbClr val="FF0000"/>
                </a:solidFill>
              </a:rPr>
              <a:t>Indefinite blocking </a:t>
            </a:r>
            <a:r>
              <a:rPr lang="en-MY" altLang="ms-MY"/>
              <a:t>or </a:t>
            </a:r>
            <a:r>
              <a:rPr lang="en-US" altLang="ms-MY">
                <a:solidFill>
                  <a:srgbClr val="FF0000"/>
                </a:solidFill>
                <a:sym typeface="Symbol" panose="05050102010706020507" pitchFamily="18" charset="2"/>
              </a:rPr>
              <a:t>Starvation</a:t>
            </a:r>
            <a:r>
              <a:rPr lang="en-US" altLang="ms-MY" b="1">
                <a:solidFill>
                  <a:srgbClr val="FF0000"/>
                </a:solidFill>
                <a:sym typeface="Symbol" panose="05050102010706020507" pitchFamily="18" charset="2"/>
              </a:rPr>
              <a:t> </a:t>
            </a:r>
            <a:r>
              <a:rPr lang="en-US" altLang="ms-MY">
                <a:sym typeface="Wingdings" panose="05000000000000000000" pitchFamily="2" charset="2"/>
              </a:rPr>
              <a:t></a:t>
            </a:r>
            <a:r>
              <a:rPr lang="en-US" altLang="ms-MY">
                <a:sym typeface="Symbol" panose="05050102010706020507" pitchFamily="18" charset="2"/>
              </a:rPr>
              <a:t> Low priority processes may never execute.</a:t>
            </a:r>
            <a:endParaRPr lang="en-US" altLang="ms-MY" sz="1100">
              <a:sym typeface="Symbol" panose="05050102010706020507" pitchFamily="18" charset="2"/>
            </a:endParaRPr>
          </a:p>
          <a:p>
            <a:pPr lvl="1"/>
            <a:r>
              <a:rPr lang="en-US" altLang="ms-MY">
                <a:sym typeface="Symbol" panose="05050102010706020507" pitchFamily="18" charset="2"/>
              </a:rPr>
              <a:t>Solution </a:t>
            </a:r>
            <a:r>
              <a:rPr lang="en-US" altLang="ms-MY">
                <a:sym typeface="Wingdings" panose="05000000000000000000" pitchFamily="2" charset="2"/>
              </a:rPr>
              <a:t></a:t>
            </a:r>
            <a:r>
              <a:rPr lang="en-US" altLang="ms-MY">
                <a:sym typeface="Symbol" panose="05050102010706020507" pitchFamily="18" charset="2"/>
              </a:rPr>
              <a:t> </a:t>
            </a:r>
            <a:r>
              <a:rPr lang="en-US" altLang="ms-MY">
                <a:solidFill>
                  <a:srgbClr val="FF0000"/>
                </a:solidFill>
                <a:sym typeface="Symbol" panose="05050102010706020507" pitchFamily="18" charset="2"/>
              </a:rPr>
              <a:t>Aging</a:t>
            </a:r>
            <a:r>
              <a:rPr lang="en-US" altLang="ms-MY" b="1">
                <a:solidFill>
                  <a:srgbClr val="FF0000"/>
                </a:solidFill>
                <a:sym typeface="Symbol" panose="05050102010706020507" pitchFamily="18" charset="2"/>
              </a:rPr>
              <a:t> </a:t>
            </a:r>
            <a:r>
              <a:rPr lang="en-US" altLang="ms-MY">
                <a:sym typeface="Wingdings" panose="05000000000000000000" pitchFamily="2" charset="2"/>
              </a:rPr>
              <a:t> </a:t>
            </a:r>
            <a:r>
              <a:rPr lang="en-MY" altLang="ms-MY">
                <a:sym typeface="Symbol" panose="05050102010706020507" pitchFamily="18" charset="2"/>
              </a:rPr>
              <a:t>Gradually increasing the priority of processes that wait in the system for a long time.</a:t>
            </a:r>
          </a:p>
          <a:p>
            <a:pPr lvl="1"/>
            <a:endParaRPr lang="en-MY" altLang="ms-MY">
              <a:sym typeface="Symbol" panose="05050102010706020507" pitchFamily="18" charset="2"/>
            </a:endParaRPr>
          </a:p>
          <a:p>
            <a:r>
              <a:rPr lang="en-MY" altLang="ms-MY">
                <a:sym typeface="Symbol" panose="05050102010706020507" pitchFamily="18" charset="2"/>
              </a:rPr>
              <a:t>Priorities can be defined either </a:t>
            </a:r>
            <a:r>
              <a:rPr lang="en-MY" altLang="ms-MY" b="1">
                <a:solidFill>
                  <a:srgbClr val="FF0000"/>
                </a:solidFill>
                <a:sym typeface="Symbol" panose="05050102010706020507" pitchFamily="18" charset="2"/>
              </a:rPr>
              <a:t>internally</a:t>
            </a:r>
            <a:r>
              <a:rPr lang="en-MY" altLang="ms-MY">
                <a:solidFill>
                  <a:srgbClr val="FF0000"/>
                </a:solidFill>
                <a:sym typeface="Symbol" panose="05050102010706020507" pitchFamily="18" charset="2"/>
              </a:rPr>
              <a:t> </a:t>
            </a:r>
            <a:r>
              <a:rPr lang="en-MY" altLang="ms-MY">
                <a:sym typeface="Symbol" panose="05050102010706020507" pitchFamily="18" charset="2"/>
              </a:rPr>
              <a:t>or </a:t>
            </a:r>
            <a:r>
              <a:rPr lang="en-MY" altLang="ms-MY" b="1">
                <a:solidFill>
                  <a:srgbClr val="FF0000"/>
                </a:solidFill>
                <a:sym typeface="Symbol" panose="05050102010706020507" pitchFamily="18" charset="2"/>
              </a:rPr>
              <a:t>externally</a:t>
            </a:r>
            <a:r>
              <a:rPr lang="en-MY" altLang="ms-MY">
                <a:sym typeface="Symbol" panose="05050102010706020507" pitchFamily="18" charset="2"/>
              </a:rPr>
              <a:t>.</a:t>
            </a:r>
          </a:p>
          <a:p>
            <a:r>
              <a:rPr lang="en-MY" altLang="ms-MY" b="1">
                <a:solidFill>
                  <a:srgbClr val="FF0000"/>
                </a:solidFill>
                <a:sym typeface="Symbol" panose="05050102010706020507" pitchFamily="18" charset="2"/>
              </a:rPr>
              <a:t>Internally</a:t>
            </a:r>
            <a:r>
              <a:rPr lang="en-MY" altLang="ms-MY">
                <a:sym typeface="Symbol" panose="05050102010706020507" pitchFamily="18" charset="2"/>
              </a:rPr>
              <a:t> </a:t>
            </a:r>
            <a:r>
              <a:rPr lang="en-MY" altLang="ms-MY" b="1">
                <a:solidFill>
                  <a:srgbClr val="FF0000"/>
                </a:solidFill>
                <a:sym typeface="Symbol" panose="05050102010706020507" pitchFamily="18" charset="2"/>
              </a:rPr>
              <a:t>priorities</a:t>
            </a:r>
            <a:r>
              <a:rPr lang="en-MY" altLang="ms-MY">
                <a:solidFill>
                  <a:srgbClr val="FF0000"/>
                </a:solidFill>
                <a:sym typeface="Symbol" panose="05050102010706020507" pitchFamily="18" charset="2"/>
              </a:rPr>
              <a:t> </a:t>
            </a:r>
            <a:r>
              <a:rPr lang="en-MY" altLang="ms-MY">
                <a:sym typeface="Symbol" panose="05050102010706020507" pitchFamily="18" charset="2"/>
              </a:rPr>
              <a:t>defined priorities use some measurable quantity or quantities to compute the priority of a process.</a:t>
            </a:r>
          </a:p>
          <a:p>
            <a:pPr lvl="1"/>
            <a:r>
              <a:rPr lang="en-MY" altLang="ms-MY" b="1">
                <a:sym typeface="Symbol" panose="05050102010706020507" pitchFamily="18" charset="2"/>
              </a:rPr>
              <a:t>For example</a:t>
            </a:r>
            <a:r>
              <a:rPr lang="en-MY" altLang="ms-MY">
                <a:sym typeface="Symbol" panose="05050102010706020507" pitchFamily="18" charset="2"/>
              </a:rPr>
              <a:t>, time limits, memory requirements, the number of open files, and the ratio of average I/O burst to average CPU burst have been used in computing priorities. </a:t>
            </a:r>
          </a:p>
          <a:p>
            <a:r>
              <a:rPr lang="en-MY" altLang="ms-MY" b="1">
                <a:solidFill>
                  <a:srgbClr val="FF0000"/>
                </a:solidFill>
                <a:sym typeface="Symbol" panose="05050102010706020507" pitchFamily="18" charset="2"/>
              </a:rPr>
              <a:t>External</a:t>
            </a:r>
            <a:r>
              <a:rPr lang="en-MY" altLang="ms-MY">
                <a:solidFill>
                  <a:srgbClr val="FF0000"/>
                </a:solidFill>
                <a:sym typeface="Symbol" panose="05050102010706020507" pitchFamily="18" charset="2"/>
              </a:rPr>
              <a:t> </a:t>
            </a:r>
            <a:r>
              <a:rPr lang="en-MY" altLang="ms-MY" b="1">
                <a:solidFill>
                  <a:srgbClr val="FF0000"/>
                </a:solidFill>
                <a:sym typeface="Symbol" panose="05050102010706020507" pitchFamily="18" charset="2"/>
              </a:rPr>
              <a:t>priorities</a:t>
            </a:r>
            <a:r>
              <a:rPr lang="en-MY" altLang="ms-MY">
                <a:solidFill>
                  <a:srgbClr val="FF0000"/>
                </a:solidFill>
                <a:sym typeface="Symbol" panose="05050102010706020507" pitchFamily="18" charset="2"/>
              </a:rPr>
              <a:t> </a:t>
            </a:r>
            <a:r>
              <a:rPr lang="en-MY" altLang="ms-MY">
                <a:sym typeface="Symbol" panose="05050102010706020507" pitchFamily="18" charset="2"/>
              </a:rPr>
              <a:t>are set by criteria outside the operating system.</a:t>
            </a:r>
          </a:p>
          <a:p>
            <a:pPr lvl="1"/>
            <a:r>
              <a:rPr lang="en-MY" altLang="ms-MY" b="1">
                <a:sym typeface="Symbol" panose="05050102010706020507" pitchFamily="18" charset="2"/>
              </a:rPr>
              <a:t>For example</a:t>
            </a:r>
            <a:r>
              <a:rPr lang="en-MY" altLang="ms-MY">
                <a:sym typeface="Symbol" panose="05050102010706020507" pitchFamily="18" charset="2"/>
              </a:rPr>
              <a:t>, the importance of the process, the type and amount of funds being paid for computer use, the department sponsoring the work, and other, often political, factors.</a:t>
            </a:r>
            <a:endParaRPr lang="en-US" altLang="ms-MY">
              <a:sym typeface="Symbol" panose="05050102010706020507" pitchFamily="18" charset="2"/>
            </a:endParaRPr>
          </a:p>
          <a:p>
            <a:pPr>
              <a:buFont typeface="Monotype Sorts" pitchFamily="-84" charset="2"/>
              <a:buNone/>
            </a:pPr>
            <a:endParaRPr lang="en-US" altLang="ms-MY" b="1">
              <a:solidFill>
                <a:srgbClr val="3366FF"/>
              </a:solidFill>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51869C4-10DB-3084-29CC-CA3C853A4D04}"/>
              </a:ext>
            </a:extLst>
          </p:cNvPr>
          <p:cNvSpPr>
            <a:spLocks noGrp="1" noChangeArrowheads="1"/>
          </p:cNvSpPr>
          <p:nvPr>
            <p:ph type="title"/>
          </p:nvPr>
        </p:nvSpPr>
        <p:spPr>
          <a:xfrm>
            <a:off x="2109788" y="369888"/>
            <a:ext cx="10920412" cy="768350"/>
          </a:xfrm>
        </p:spPr>
        <p:txBody>
          <a:bodyPr/>
          <a:lstStyle/>
          <a:p>
            <a:pPr eaLnBrk="1" hangingPunct="1"/>
            <a:r>
              <a:rPr lang="en-US" altLang="ms-MY" sz="4000"/>
              <a:t>Example of Priority Scheduling</a:t>
            </a:r>
          </a:p>
        </p:txBody>
      </p:sp>
      <p:sp>
        <p:nvSpPr>
          <p:cNvPr id="46083" name="Rectangle 36">
            <a:extLst>
              <a:ext uri="{FF2B5EF4-FFF2-40B4-BE49-F238E27FC236}">
                <a16:creationId xmlns:a16="http://schemas.microsoft.com/office/drawing/2014/main" id="{688A1F4A-0E7F-E923-DFA8-C959DC0078D5}"/>
              </a:ext>
            </a:extLst>
          </p:cNvPr>
          <p:cNvSpPr>
            <a:spLocks noGrp="1" noChangeArrowheads="1"/>
          </p:cNvSpPr>
          <p:nvPr>
            <p:ph type="body" idx="1"/>
          </p:nvPr>
        </p:nvSpPr>
        <p:spPr>
          <a:xfrm>
            <a:off x="442913" y="1644650"/>
            <a:ext cx="12344400" cy="6862763"/>
          </a:xfrm>
          <a:noFill/>
        </p:spPr>
        <p:txBody>
          <a:bodyPr/>
          <a:lstStyle/>
          <a:p>
            <a:pPr>
              <a:buFont typeface="Monotype Sorts" pitchFamily="-84" charset="2"/>
              <a:buNone/>
              <a:tabLst>
                <a:tab pos="2287588" algn="ctr"/>
                <a:tab pos="4646613" algn="ctr"/>
                <a:tab pos="7345363" algn="ctr"/>
              </a:tabLst>
            </a:pPr>
            <a:r>
              <a:rPr lang="en-US" altLang="ms-MY" b="1">
                <a:solidFill>
                  <a:srgbClr val="FF0000"/>
                </a:solidFill>
              </a:rPr>
              <a:t>		</a:t>
            </a:r>
            <a:r>
              <a:rPr lang="en-US" altLang="ms-MY" b="1" u="sng">
                <a:solidFill>
                  <a:srgbClr val="FF0000"/>
                </a:solidFill>
              </a:rPr>
              <a:t>Process</a:t>
            </a:r>
            <a:r>
              <a:rPr lang="en-US" altLang="ms-MY" b="1">
                <a:solidFill>
                  <a:srgbClr val="FF0000"/>
                </a:solidFill>
              </a:rPr>
              <a:t>	</a:t>
            </a:r>
            <a:r>
              <a:rPr lang="en-US" altLang="ms-MY" b="1" u="sng">
                <a:solidFill>
                  <a:srgbClr val="FF0000"/>
                </a:solidFill>
              </a:rPr>
              <a:t> Burst Time</a:t>
            </a:r>
            <a:r>
              <a:rPr lang="en-US" altLang="ms-MY" b="1">
                <a:solidFill>
                  <a:srgbClr val="FF0000"/>
                </a:solidFill>
              </a:rPr>
              <a:t>	</a:t>
            </a:r>
            <a:r>
              <a:rPr lang="en-US" altLang="ms-MY" b="1" u="sng">
                <a:solidFill>
                  <a:srgbClr val="FF0000"/>
                </a:solidFill>
              </a:rPr>
              <a:t>Priority</a:t>
            </a:r>
            <a:endParaRPr lang="en-US" altLang="ms-MY" b="1">
              <a:solidFill>
                <a:srgbClr val="FF0000"/>
              </a:solidFill>
            </a:endParaRPr>
          </a:p>
          <a:p>
            <a:pPr>
              <a:buFont typeface="Monotype Sorts" pitchFamily="-84" charset="2"/>
              <a:buNone/>
              <a:tabLst>
                <a:tab pos="2287588" algn="ctr"/>
                <a:tab pos="4646613" algn="ctr"/>
                <a:tab pos="7345363" algn="ctr"/>
              </a:tabLst>
            </a:pPr>
            <a:r>
              <a:rPr lang="en-US" altLang="ms-MY"/>
              <a:t>		 </a:t>
            </a:r>
            <a:r>
              <a:rPr lang="en-US" altLang="ms-MY" i="1"/>
              <a:t>P</a:t>
            </a:r>
            <a:r>
              <a:rPr lang="en-US" altLang="ms-MY" i="1" baseline="-25000"/>
              <a:t>1</a:t>
            </a:r>
            <a:r>
              <a:rPr lang="en-US" altLang="ms-MY"/>
              <a:t>	1</a:t>
            </a:r>
            <a:r>
              <a:rPr lang="en-US" altLang="ms-MY">
                <a:solidFill>
                  <a:srgbClr val="000000"/>
                </a:solidFill>
              </a:rPr>
              <a:t>0</a:t>
            </a:r>
            <a:r>
              <a:rPr lang="en-US" altLang="ms-MY"/>
              <a:t>	3</a:t>
            </a:r>
          </a:p>
          <a:p>
            <a:pPr>
              <a:buFont typeface="Monotype Sorts" pitchFamily="-84" charset="2"/>
              <a:buNone/>
              <a:tabLst>
                <a:tab pos="2287588" algn="ctr"/>
                <a:tab pos="4646613" algn="ctr"/>
                <a:tab pos="7345363" algn="ctr"/>
              </a:tabLst>
            </a:pPr>
            <a:r>
              <a:rPr lang="en-US" altLang="ms-MY"/>
              <a:t>		 </a:t>
            </a:r>
            <a:r>
              <a:rPr lang="en-US" altLang="ms-MY" i="1"/>
              <a:t>P</a:t>
            </a:r>
            <a:r>
              <a:rPr lang="en-US" altLang="ms-MY" i="1" baseline="-25000"/>
              <a:t>2 	</a:t>
            </a:r>
            <a:r>
              <a:rPr lang="en-US" altLang="ms-MY">
                <a:solidFill>
                  <a:srgbClr val="000000"/>
                </a:solidFill>
              </a:rPr>
              <a:t>1</a:t>
            </a:r>
            <a:r>
              <a:rPr lang="en-US" altLang="ms-MY"/>
              <a:t>	1</a:t>
            </a:r>
          </a:p>
          <a:p>
            <a:pPr>
              <a:buFont typeface="Monotype Sorts" pitchFamily="-84" charset="2"/>
              <a:buNone/>
              <a:tabLst>
                <a:tab pos="2287588" algn="ctr"/>
                <a:tab pos="4646613" algn="ctr"/>
                <a:tab pos="7345363" algn="ctr"/>
              </a:tabLst>
            </a:pPr>
            <a:r>
              <a:rPr lang="en-US" altLang="ms-MY"/>
              <a:t>		 </a:t>
            </a:r>
            <a:r>
              <a:rPr lang="en-US" altLang="ms-MY" i="1"/>
              <a:t>P</a:t>
            </a:r>
            <a:r>
              <a:rPr lang="en-US" altLang="ms-MY" i="1" baseline="-25000"/>
              <a:t>3</a:t>
            </a:r>
            <a:r>
              <a:rPr lang="en-US" altLang="ms-MY"/>
              <a:t>	</a:t>
            </a:r>
            <a:r>
              <a:rPr lang="en-US" altLang="ms-MY">
                <a:solidFill>
                  <a:srgbClr val="000000"/>
                </a:solidFill>
              </a:rPr>
              <a:t>2</a:t>
            </a:r>
            <a:r>
              <a:rPr lang="en-US" altLang="ms-MY"/>
              <a:t>	4</a:t>
            </a:r>
          </a:p>
          <a:p>
            <a:pPr>
              <a:buFont typeface="Monotype Sorts" pitchFamily="-84" charset="2"/>
              <a:buNone/>
              <a:tabLst>
                <a:tab pos="2287588" algn="ctr"/>
                <a:tab pos="4646613" algn="ctr"/>
                <a:tab pos="7345363" algn="ctr"/>
              </a:tabLst>
            </a:pPr>
            <a:r>
              <a:rPr lang="en-US" altLang="ms-MY"/>
              <a:t>		 </a:t>
            </a:r>
            <a:r>
              <a:rPr lang="en-US" altLang="ms-MY" i="1"/>
              <a:t>P</a:t>
            </a:r>
            <a:r>
              <a:rPr lang="en-US" altLang="ms-MY" i="1" baseline="-25000"/>
              <a:t>4</a:t>
            </a:r>
            <a:r>
              <a:rPr lang="en-US" altLang="ms-MY"/>
              <a:t>	</a:t>
            </a:r>
            <a:r>
              <a:rPr lang="en-US" altLang="ms-MY">
                <a:solidFill>
                  <a:srgbClr val="000000"/>
                </a:solidFill>
              </a:rPr>
              <a:t>1</a:t>
            </a:r>
            <a:r>
              <a:rPr lang="en-US" altLang="ms-MY"/>
              <a:t>	5</a:t>
            </a:r>
          </a:p>
          <a:p>
            <a:pPr>
              <a:buFont typeface="Monotype Sorts" pitchFamily="-84" charset="2"/>
              <a:buNone/>
              <a:tabLst>
                <a:tab pos="2287588" algn="ctr"/>
                <a:tab pos="4646613" algn="ctr"/>
                <a:tab pos="7345363" algn="ctr"/>
              </a:tabLst>
            </a:pPr>
            <a:r>
              <a:rPr lang="en-US" altLang="ms-MY"/>
              <a:t>		</a:t>
            </a:r>
            <a:r>
              <a:rPr lang="en-US" altLang="ms-MY" i="1"/>
              <a:t>P</a:t>
            </a:r>
            <a:r>
              <a:rPr lang="en-US" altLang="ms-MY" i="1" baseline="-25000"/>
              <a:t>5	</a:t>
            </a:r>
            <a:r>
              <a:rPr lang="en-US" altLang="ms-MY"/>
              <a:t>5	2</a:t>
            </a:r>
            <a:endParaRPr lang="en-US" altLang="ms-MY" baseline="-25000"/>
          </a:p>
          <a:p>
            <a:pPr>
              <a:tabLst>
                <a:tab pos="2287588" algn="ctr"/>
                <a:tab pos="4646613" algn="ctr"/>
                <a:tab pos="7345363" algn="ctr"/>
              </a:tabLst>
            </a:pPr>
            <a:r>
              <a:rPr lang="en-US" altLang="ms-MY"/>
              <a:t>Priority scheduling Gantt Chart</a:t>
            </a:r>
          </a:p>
          <a:p>
            <a:pPr>
              <a:tabLst>
                <a:tab pos="2287588" algn="ctr"/>
                <a:tab pos="4646613" algn="ctr"/>
                <a:tab pos="7345363" algn="ctr"/>
              </a:tabLst>
            </a:pPr>
            <a:endParaRPr lang="en-US" altLang="ms-MY"/>
          </a:p>
          <a:p>
            <a:pPr>
              <a:tabLst>
                <a:tab pos="2287588" algn="ctr"/>
                <a:tab pos="4646613" algn="ctr"/>
                <a:tab pos="7345363" algn="ctr"/>
              </a:tabLst>
            </a:pPr>
            <a:endParaRPr lang="en-US" altLang="ms-MY"/>
          </a:p>
          <a:p>
            <a:pPr>
              <a:tabLst>
                <a:tab pos="2287588" algn="ctr"/>
                <a:tab pos="4646613" algn="ctr"/>
                <a:tab pos="7345363" algn="ctr"/>
              </a:tabLst>
            </a:pPr>
            <a:endParaRPr lang="en-US" altLang="ms-MY"/>
          </a:p>
          <a:p>
            <a:pPr>
              <a:tabLst>
                <a:tab pos="2287588" algn="ctr"/>
                <a:tab pos="4646613" algn="ctr"/>
                <a:tab pos="7345363" algn="ctr"/>
              </a:tabLst>
            </a:pPr>
            <a:endParaRPr lang="en-US" altLang="ms-MY"/>
          </a:p>
          <a:p>
            <a:pPr>
              <a:tabLst>
                <a:tab pos="2287588" algn="ctr"/>
                <a:tab pos="4646613" algn="ctr"/>
                <a:tab pos="7345363" algn="ctr"/>
              </a:tabLst>
            </a:pPr>
            <a:r>
              <a:rPr lang="en-MY" altLang="en-US"/>
              <a:t>The </a:t>
            </a:r>
            <a:r>
              <a:rPr lang="en-MY" altLang="en-US" b="1"/>
              <a:t>waiting time </a:t>
            </a:r>
            <a:r>
              <a:rPr lang="en-MY" altLang="en-US"/>
              <a:t>is </a:t>
            </a:r>
          </a:p>
          <a:p>
            <a:pPr lvl="2">
              <a:spcBef>
                <a:spcPct val="0"/>
              </a:spcBef>
              <a:tabLst>
                <a:tab pos="2287588" algn="ctr"/>
                <a:tab pos="4646613" algn="ctr"/>
                <a:tab pos="7345363" algn="ctr"/>
              </a:tabLst>
            </a:pPr>
            <a:r>
              <a:rPr lang="en-MY" altLang="en-US" b="1">
                <a:solidFill>
                  <a:srgbClr val="FF0000"/>
                </a:solidFill>
              </a:rPr>
              <a:t>6</a:t>
            </a:r>
            <a:r>
              <a:rPr lang="en-MY" altLang="en-US"/>
              <a:t>   milliseconds for process </a:t>
            </a:r>
            <a:r>
              <a:rPr lang="en-MY" altLang="en-US" b="1" i="1">
                <a:solidFill>
                  <a:srgbClr val="FF0000"/>
                </a:solidFill>
              </a:rPr>
              <a:t>P</a:t>
            </a:r>
            <a:r>
              <a:rPr lang="en-MY" altLang="en-US" b="1">
                <a:solidFill>
                  <a:srgbClr val="FF0000"/>
                </a:solidFill>
              </a:rPr>
              <a:t>1</a:t>
            </a:r>
            <a:r>
              <a:rPr lang="en-MY" altLang="en-US"/>
              <a:t>, </a:t>
            </a:r>
          </a:p>
          <a:p>
            <a:pPr lvl="2">
              <a:spcBef>
                <a:spcPct val="0"/>
              </a:spcBef>
              <a:tabLst>
                <a:tab pos="2287588" algn="ctr"/>
                <a:tab pos="4646613" algn="ctr"/>
                <a:tab pos="7345363" algn="ctr"/>
              </a:tabLst>
            </a:pPr>
            <a:r>
              <a:rPr lang="en-MY" altLang="en-US" b="1">
                <a:solidFill>
                  <a:srgbClr val="FF0000"/>
                </a:solidFill>
              </a:rPr>
              <a:t>0	   </a:t>
            </a:r>
            <a:r>
              <a:rPr lang="en-MY" altLang="en-US"/>
              <a:t>milliseconds for process </a:t>
            </a:r>
            <a:r>
              <a:rPr lang="en-MY" altLang="en-US" b="1" i="1">
                <a:solidFill>
                  <a:srgbClr val="FF0000"/>
                </a:solidFill>
              </a:rPr>
              <a:t>P</a:t>
            </a:r>
            <a:r>
              <a:rPr lang="en-MY" altLang="en-US" b="1">
                <a:solidFill>
                  <a:srgbClr val="FF0000"/>
                </a:solidFill>
              </a:rPr>
              <a:t>2</a:t>
            </a:r>
            <a:r>
              <a:rPr lang="en-MY" altLang="en-US"/>
              <a:t>, </a:t>
            </a:r>
          </a:p>
          <a:p>
            <a:pPr lvl="2">
              <a:spcBef>
                <a:spcPct val="0"/>
              </a:spcBef>
              <a:tabLst>
                <a:tab pos="2287588" algn="ctr"/>
                <a:tab pos="4646613" algn="ctr"/>
                <a:tab pos="7345363" algn="ctr"/>
              </a:tabLst>
            </a:pPr>
            <a:r>
              <a:rPr lang="en-MY" altLang="en-US" b="1">
                <a:solidFill>
                  <a:srgbClr val="FF0000"/>
                </a:solidFill>
              </a:rPr>
              <a:t>16</a:t>
            </a:r>
            <a:r>
              <a:rPr lang="en-MY" altLang="en-US"/>
              <a:t> milliseconds for process </a:t>
            </a:r>
            <a:r>
              <a:rPr lang="en-MY" altLang="en-US" b="1" i="1">
                <a:solidFill>
                  <a:srgbClr val="FF0000"/>
                </a:solidFill>
              </a:rPr>
              <a:t>P</a:t>
            </a:r>
            <a:r>
              <a:rPr lang="en-MY" altLang="en-US" b="1">
                <a:solidFill>
                  <a:srgbClr val="FF0000"/>
                </a:solidFill>
              </a:rPr>
              <a:t>3</a:t>
            </a:r>
            <a:r>
              <a:rPr lang="en-MY" altLang="en-US"/>
              <a:t>, </a:t>
            </a:r>
          </a:p>
          <a:p>
            <a:pPr lvl="2">
              <a:spcBef>
                <a:spcPct val="0"/>
              </a:spcBef>
              <a:tabLst>
                <a:tab pos="2287588" algn="ctr"/>
                <a:tab pos="4646613" algn="ctr"/>
                <a:tab pos="7345363" algn="ctr"/>
              </a:tabLst>
            </a:pPr>
            <a:r>
              <a:rPr lang="en-MY" altLang="en-US" b="1">
                <a:solidFill>
                  <a:srgbClr val="FF0000"/>
                </a:solidFill>
              </a:rPr>
              <a:t>18</a:t>
            </a:r>
            <a:r>
              <a:rPr lang="en-MY" altLang="en-US"/>
              <a:t> milliseconds for process </a:t>
            </a:r>
            <a:r>
              <a:rPr lang="en-MY" altLang="en-US" b="1" i="1">
                <a:solidFill>
                  <a:srgbClr val="FF0000"/>
                </a:solidFill>
              </a:rPr>
              <a:t>P</a:t>
            </a:r>
            <a:r>
              <a:rPr lang="en-MY" altLang="en-US" b="1">
                <a:solidFill>
                  <a:srgbClr val="FF0000"/>
                </a:solidFill>
              </a:rPr>
              <a:t>4</a:t>
            </a:r>
          </a:p>
          <a:p>
            <a:pPr lvl="2">
              <a:spcBef>
                <a:spcPct val="0"/>
              </a:spcBef>
              <a:tabLst>
                <a:tab pos="2287588" algn="ctr"/>
                <a:tab pos="4646613" algn="ctr"/>
                <a:tab pos="7345363" algn="ctr"/>
              </a:tabLst>
            </a:pPr>
            <a:r>
              <a:rPr lang="en-MY" altLang="en-US" b="1">
                <a:solidFill>
                  <a:srgbClr val="FF0000"/>
                </a:solidFill>
              </a:rPr>
              <a:t>1</a:t>
            </a:r>
            <a:r>
              <a:rPr lang="en-MY" altLang="en-US"/>
              <a:t>   milliseconds for process </a:t>
            </a:r>
            <a:r>
              <a:rPr lang="en-MY" altLang="en-US" b="1" i="1">
                <a:solidFill>
                  <a:srgbClr val="FF0000"/>
                </a:solidFill>
              </a:rPr>
              <a:t>P5</a:t>
            </a:r>
            <a:r>
              <a:rPr lang="en-MY" altLang="en-US"/>
              <a:t>. </a:t>
            </a:r>
            <a:endParaRPr lang="en-US" altLang="ms-MY"/>
          </a:p>
          <a:p>
            <a:pPr>
              <a:tabLst>
                <a:tab pos="2287588" algn="ctr"/>
                <a:tab pos="4646613" algn="ctr"/>
                <a:tab pos="7345363" algn="ctr"/>
              </a:tabLst>
            </a:pPr>
            <a:r>
              <a:rPr lang="en-US" altLang="ms-MY" b="1"/>
              <a:t>Average waiting time</a:t>
            </a:r>
            <a:r>
              <a:rPr lang="en-US" altLang="ms-MY"/>
              <a:t> = </a:t>
            </a:r>
            <a:r>
              <a:rPr lang="en-US" altLang="ms-MY" b="1"/>
              <a:t>[6+0+16+18+1] </a:t>
            </a:r>
            <a:r>
              <a:rPr lang="en-US" altLang="ms-MY"/>
              <a:t>= </a:t>
            </a:r>
            <a:r>
              <a:rPr lang="en-US" altLang="ms-MY" b="1"/>
              <a:t>41/5</a:t>
            </a:r>
            <a:r>
              <a:rPr lang="en-US" altLang="ms-MY"/>
              <a:t> = </a:t>
            </a:r>
            <a:r>
              <a:rPr lang="en-US" altLang="ms-MY" b="1"/>
              <a:t>8.2 </a:t>
            </a:r>
            <a:r>
              <a:rPr lang="en-MY" altLang="ms-MY" b="1"/>
              <a:t>milliseconds.</a:t>
            </a:r>
            <a:endParaRPr lang="en-US" altLang="ms-MY" b="1" i="1" baseline="-25000"/>
          </a:p>
        </p:txBody>
      </p:sp>
      <p:grpSp>
        <p:nvGrpSpPr>
          <p:cNvPr id="46084" name="Group 74">
            <a:extLst>
              <a:ext uri="{FF2B5EF4-FFF2-40B4-BE49-F238E27FC236}">
                <a16:creationId xmlns:a16="http://schemas.microsoft.com/office/drawing/2014/main" id="{7C50A484-0CDF-EA51-B901-747D02C12182}"/>
              </a:ext>
            </a:extLst>
          </p:cNvPr>
          <p:cNvGrpSpPr>
            <a:grpSpLocks/>
          </p:cNvGrpSpPr>
          <p:nvPr/>
        </p:nvGrpSpPr>
        <p:grpSpPr bwMode="auto">
          <a:xfrm>
            <a:off x="1962150" y="4392613"/>
            <a:ext cx="7570788" cy="1392237"/>
            <a:chOff x="899" y="2366"/>
            <a:chExt cx="3179" cy="658"/>
          </a:xfrm>
        </p:grpSpPr>
        <p:sp>
          <p:nvSpPr>
            <p:cNvPr id="46085" name="Rectangle 37">
              <a:extLst>
                <a:ext uri="{FF2B5EF4-FFF2-40B4-BE49-F238E27FC236}">
                  <a16:creationId xmlns:a16="http://schemas.microsoft.com/office/drawing/2014/main" id="{0D9CC5E5-1D32-BC8B-1E29-53BBE10F1FB7}"/>
                </a:ext>
              </a:extLst>
            </p:cNvPr>
            <p:cNvSpPr>
              <a:spLocks noChangeArrowheads="1"/>
            </p:cNvSpPr>
            <p:nvPr/>
          </p:nvSpPr>
          <p:spPr bwMode="auto">
            <a:xfrm flipH="1">
              <a:off x="960" y="2373"/>
              <a:ext cx="3024" cy="384"/>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ms-MY" altLang="ms-MY"/>
            </a:p>
          </p:txBody>
        </p:sp>
        <p:sp>
          <p:nvSpPr>
            <p:cNvPr id="46086" name="Text Box 38">
              <a:extLst>
                <a:ext uri="{FF2B5EF4-FFF2-40B4-BE49-F238E27FC236}">
                  <a16:creationId xmlns:a16="http://schemas.microsoft.com/office/drawing/2014/main" id="{E5C0921B-9438-66CB-856F-6EE0941DDB19}"/>
                </a:ext>
              </a:extLst>
            </p:cNvPr>
            <p:cNvSpPr txBox="1">
              <a:spLocks noChangeArrowheads="1"/>
            </p:cNvSpPr>
            <p:nvPr/>
          </p:nvSpPr>
          <p:spPr bwMode="auto">
            <a:xfrm flipH="1">
              <a:off x="1049" y="2437"/>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2</a:t>
              </a:r>
              <a:endParaRPr lang="en-US" altLang="ms-MY" sz="1900">
                <a:latin typeface="Helvetica" panose="020B0604020202020204" pitchFamily="34" charset="0"/>
              </a:endParaRPr>
            </a:p>
          </p:txBody>
        </p:sp>
        <p:sp>
          <p:nvSpPr>
            <p:cNvPr id="46087" name="Text Box 39">
              <a:extLst>
                <a:ext uri="{FF2B5EF4-FFF2-40B4-BE49-F238E27FC236}">
                  <a16:creationId xmlns:a16="http://schemas.microsoft.com/office/drawing/2014/main" id="{4969D710-2B52-B0F9-6EE7-522CAB32664E}"/>
                </a:ext>
              </a:extLst>
            </p:cNvPr>
            <p:cNvSpPr txBox="1">
              <a:spLocks noChangeArrowheads="1"/>
            </p:cNvSpPr>
            <p:nvPr/>
          </p:nvSpPr>
          <p:spPr bwMode="auto">
            <a:xfrm flipH="1">
              <a:off x="3232" y="2435"/>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3</a:t>
              </a:r>
              <a:endParaRPr lang="en-US" altLang="ms-MY" sz="1900">
                <a:latin typeface="Helvetica" panose="020B0604020202020204" pitchFamily="34" charset="0"/>
              </a:endParaRPr>
            </a:p>
          </p:txBody>
        </p:sp>
        <p:sp>
          <p:nvSpPr>
            <p:cNvPr id="46088" name="Text Box 40">
              <a:extLst>
                <a:ext uri="{FF2B5EF4-FFF2-40B4-BE49-F238E27FC236}">
                  <a16:creationId xmlns:a16="http://schemas.microsoft.com/office/drawing/2014/main" id="{61F0DAFC-0398-25C7-58CF-8F476ED7AE13}"/>
                </a:ext>
              </a:extLst>
            </p:cNvPr>
            <p:cNvSpPr txBox="1">
              <a:spLocks noChangeArrowheads="1"/>
            </p:cNvSpPr>
            <p:nvPr/>
          </p:nvSpPr>
          <p:spPr bwMode="auto">
            <a:xfrm flipH="1">
              <a:off x="1495" y="2435"/>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5</a:t>
              </a:r>
              <a:endParaRPr lang="en-US" altLang="ms-MY" sz="1900">
                <a:latin typeface="Helvetica" panose="020B0604020202020204" pitchFamily="34" charset="0"/>
              </a:endParaRPr>
            </a:p>
          </p:txBody>
        </p:sp>
        <p:sp>
          <p:nvSpPr>
            <p:cNvPr id="46089" name="Line 43">
              <a:extLst>
                <a:ext uri="{FF2B5EF4-FFF2-40B4-BE49-F238E27FC236}">
                  <a16:creationId xmlns:a16="http://schemas.microsoft.com/office/drawing/2014/main" id="{28E1D63F-CFC7-42D3-BC22-29A919CE4EBF}"/>
                </a:ext>
              </a:extLst>
            </p:cNvPr>
            <p:cNvSpPr>
              <a:spLocks noChangeShapeType="1"/>
            </p:cNvSpPr>
            <p:nvPr/>
          </p:nvSpPr>
          <p:spPr bwMode="auto">
            <a:xfrm flipH="1">
              <a:off x="3174" y="237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0" name="Text Box 48">
              <a:extLst>
                <a:ext uri="{FF2B5EF4-FFF2-40B4-BE49-F238E27FC236}">
                  <a16:creationId xmlns:a16="http://schemas.microsoft.com/office/drawing/2014/main" id="{255A8ADF-5766-414A-3E91-11AC23485A24}"/>
                </a:ext>
              </a:extLst>
            </p:cNvPr>
            <p:cNvSpPr txBox="1">
              <a:spLocks noChangeArrowheads="1"/>
            </p:cNvSpPr>
            <p:nvPr/>
          </p:nvSpPr>
          <p:spPr bwMode="auto">
            <a:xfrm flipH="1">
              <a:off x="1242" y="2841"/>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a:t>
              </a:r>
            </a:p>
          </p:txBody>
        </p:sp>
        <p:sp>
          <p:nvSpPr>
            <p:cNvPr id="46091" name="Text Box 49">
              <a:extLst>
                <a:ext uri="{FF2B5EF4-FFF2-40B4-BE49-F238E27FC236}">
                  <a16:creationId xmlns:a16="http://schemas.microsoft.com/office/drawing/2014/main" id="{A89138C7-5A89-2F79-617F-B48107B02F35}"/>
                </a:ext>
              </a:extLst>
            </p:cNvPr>
            <p:cNvSpPr txBox="1">
              <a:spLocks noChangeArrowheads="1"/>
            </p:cNvSpPr>
            <p:nvPr/>
          </p:nvSpPr>
          <p:spPr bwMode="auto">
            <a:xfrm flipH="1">
              <a:off x="3577" y="2842"/>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18</a:t>
              </a:r>
            </a:p>
          </p:txBody>
        </p:sp>
        <p:sp>
          <p:nvSpPr>
            <p:cNvPr id="46092" name="Text Box 50">
              <a:extLst>
                <a:ext uri="{FF2B5EF4-FFF2-40B4-BE49-F238E27FC236}">
                  <a16:creationId xmlns:a16="http://schemas.microsoft.com/office/drawing/2014/main" id="{93A25E05-E52E-8849-1B36-8E154F94E06C}"/>
                </a:ext>
              </a:extLst>
            </p:cNvPr>
            <p:cNvSpPr txBox="1">
              <a:spLocks noChangeArrowheads="1"/>
            </p:cNvSpPr>
            <p:nvPr/>
          </p:nvSpPr>
          <p:spPr bwMode="auto">
            <a:xfrm flipH="1">
              <a:off x="899" y="2839"/>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0</a:t>
              </a:r>
            </a:p>
          </p:txBody>
        </p:sp>
        <p:sp>
          <p:nvSpPr>
            <p:cNvPr id="46093" name="Line 52">
              <a:extLst>
                <a:ext uri="{FF2B5EF4-FFF2-40B4-BE49-F238E27FC236}">
                  <a16:creationId xmlns:a16="http://schemas.microsoft.com/office/drawing/2014/main" id="{0692D773-0625-D7EB-6740-55A8D8973092}"/>
                </a:ext>
              </a:extLst>
            </p:cNvPr>
            <p:cNvSpPr>
              <a:spLocks noChangeShapeType="1"/>
            </p:cNvSpPr>
            <p:nvPr/>
          </p:nvSpPr>
          <p:spPr bwMode="auto">
            <a:xfrm flipH="1">
              <a:off x="3683"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4" name="Text Box 64">
              <a:extLst>
                <a:ext uri="{FF2B5EF4-FFF2-40B4-BE49-F238E27FC236}">
                  <a16:creationId xmlns:a16="http://schemas.microsoft.com/office/drawing/2014/main" id="{95DE5B39-3CEB-0E2B-8E6D-98F483A8F4C4}"/>
                </a:ext>
              </a:extLst>
            </p:cNvPr>
            <p:cNvSpPr txBox="1">
              <a:spLocks noChangeArrowheads="1"/>
            </p:cNvSpPr>
            <p:nvPr/>
          </p:nvSpPr>
          <p:spPr bwMode="auto">
            <a:xfrm flipH="1">
              <a:off x="3086" y="2841"/>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16</a:t>
              </a:r>
            </a:p>
          </p:txBody>
        </p:sp>
        <p:sp>
          <p:nvSpPr>
            <p:cNvPr id="46095" name="Line 69">
              <a:extLst>
                <a:ext uri="{FF2B5EF4-FFF2-40B4-BE49-F238E27FC236}">
                  <a16:creationId xmlns:a16="http://schemas.microsoft.com/office/drawing/2014/main" id="{F82DE51F-62F9-21D7-D5EB-988780A99F13}"/>
                </a:ext>
              </a:extLst>
            </p:cNvPr>
            <p:cNvSpPr>
              <a:spLocks noChangeShapeType="1"/>
            </p:cNvSpPr>
            <p:nvPr/>
          </p:nvSpPr>
          <p:spPr bwMode="auto">
            <a:xfrm>
              <a:off x="1318" y="2374"/>
              <a:ext cx="4" cy="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Text Box 70">
              <a:extLst>
                <a:ext uri="{FF2B5EF4-FFF2-40B4-BE49-F238E27FC236}">
                  <a16:creationId xmlns:a16="http://schemas.microsoft.com/office/drawing/2014/main" id="{BA66E24C-04F6-69EB-BAC0-28E743378D93}"/>
                </a:ext>
              </a:extLst>
            </p:cNvPr>
            <p:cNvSpPr txBox="1">
              <a:spLocks noChangeArrowheads="1"/>
            </p:cNvSpPr>
            <p:nvPr/>
          </p:nvSpPr>
          <p:spPr bwMode="auto">
            <a:xfrm flipH="1">
              <a:off x="3719" y="2435"/>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4</a:t>
              </a:r>
              <a:endParaRPr lang="en-US" altLang="ms-MY" sz="1900">
                <a:latin typeface="Helvetica" panose="020B0604020202020204" pitchFamily="34" charset="0"/>
              </a:endParaRPr>
            </a:p>
          </p:txBody>
        </p:sp>
        <p:sp>
          <p:nvSpPr>
            <p:cNvPr id="46097" name="Text Box 73">
              <a:extLst>
                <a:ext uri="{FF2B5EF4-FFF2-40B4-BE49-F238E27FC236}">
                  <a16:creationId xmlns:a16="http://schemas.microsoft.com/office/drawing/2014/main" id="{6D74B700-9281-1BB0-20AC-2568DE6B9ABA}"/>
                </a:ext>
              </a:extLst>
            </p:cNvPr>
            <p:cNvSpPr txBox="1">
              <a:spLocks noChangeArrowheads="1"/>
            </p:cNvSpPr>
            <p:nvPr/>
          </p:nvSpPr>
          <p:spPr bwMode="auto">
            <a:xfrm flipH="1">
              <a:off x="3887" y="2842"/>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19</a:t>
              </a:r>
            </a:p>
          </p:txBody>
        </p:sp>
        <p:sp>
          <p:nvSpPr>
            <p:cNvPr id="46098" name="Line 43">
              <a:extLst>
                <a:ext uri="{FF2B5EF4-FFF2-40B4-BE49-F238E27FC236}">
                  <a16:creationId xmlns:a16="http://schemas.microsoft.com/office/drawing/2014/main" id="{5F924C12-935B-F438-2AB2-BA42BC71BB4D}"/>
                </a:ext>
              </a:extLst>
            </p:cNvPr>
            <p:cNvSpPr>
              <a:spLocks noChangeShapeType="1"/>
            </p:cNvSpPr>
            <p:nvPr/>
          </p:nvSpPr>
          <p:spPr bwMode="auto">
            <a:xfrm flipH="1">
              <a:off x="1925" y="236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9" name="Text Box 64">
              <a:extLst>
                <a:ext uri="{FF2B5EF4-FFF2-40B4-BE49-F238E27FC236}">
                  <a16:creationId xmlns:a16="http://schemas.microsoft.com/office/drawing/2014/main" id="{EFE8A552-37AF-DD90-505A-5CD17D4825F3}"/>
                </a:ext>
              </a:extLst>
            </p:cNvPr>
            <p:cNvSpPr txBox="1">
              <a:spLocks noChangeArrowheads="1"/>
            </p:cNvSpPr>
            <p:nvPr/>
          </p:nvSpPr>
          <p:spPr bwMode="auto">
            <a:xfrm flipH="1">
              <a:off x="1859" y="2839"/>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6</a:t>
              </a:r>
            </a:p>
          </p:txBody>
        </p:sp>
        <p:sp>
          <p:nvSpPr>
            <p:cNvPr id="46100" name="Text Box 39">
              <a:extLst>
                <a:ext uri="{FF2B5EF4-FFF2-40B4-BE49-F238E27FC236}">
                  <a16:creationId xmlns:a16="http://schemas.microsoft.com/office/drawing/2014/main" id="{23DE37D8-4F75-A414-AC90-2DE74CE11A7F}"/>
                </a:ext>
              </a:extLst>
            </p:cNvPr>
            <p:cNvSpPr txBox="1">
              <a:spLocks noChangeArrowheads="1"/>
            </p:cNvSpPr>
            <p:nvPr/>
          </p:nvSpPr>
          <p:spPr bwMode="auto">
            <a:xfrm flipH="1">
              <a:off x="2566" y="2434"/>
              <a:ext cx="1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a:latin typeface="Helvetica" panose="020B0604020202020204" pitchFamily="34" charset="0"/>
                </a:rPr>
                <a:t>P</a:t>
              </a:r>
              <a:r>
                <a:rPr lang="en-US" altLang="ms-MY" sz="1900" baseline="-25000">
                  <a:latin typeface="Helvetica" panose="020B0604020202020204" pitchFamily="34" charset="0"/>
                </a:rPr>
                <a:t>1</a:t>
              </a:r>
              <a:endParaRPr lang="en-US" altLang="ms-MY" sz="1900">
                <a:latin typeface="Helvetica" panose="020B0604020202020204"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A51CD80-B4EF-2812-F0A6-96A1610C76A7}"/>
              </a:ext>
            </a:extLst>
          </p:cNvPr>
          <p:cNvSpPr>
            <a:spLocks noGrp="1" noChangeArrowheads="1"/>
          </p:cNvSpPr>
          <p:nvPr>
            <p:ph type="title"/>
          </p:nvPr>
        </p:nvSpPr>
        <p:spPr/>
        <p:txBody>
          <a:bodyPr/>
          <a:lstStyle/>
          <a:p>
            <a:pPr eaLnBrk="1" hangingPunct="1"/>
            <a:r>
              <a:rPr lang="en-US" altLang="ms-MY"/>
              <a:t>Round Robin (RR)</a:t>
            </a:r>
          </a:p>
        </p:txBody>
      </p:sp>
      <p:sp>
        <p:nvSpPr>
          <p:cNvPr id="48131" name="Rectangle 3">
            <a:extLst>
              <a:ext uri="{FF2B5EF4-FFF2-40B4-BE49-F238E27FC236}">
                <a16:creationId xmlns:a16="http://schemas.microsoft.com/office/drawing/2014/main" id="{E1C375EA-9E09-DC7A-BC88-A04F760D3213}"/>
              </a:ext>
            </a:extLst>
          </p:cNvPr>
          <p:cNvSpPr>
            <a:spLocks noGrp="1" noChangeArrowheads="1"/>
          </p:cNvSpPr>
          <p:nvPr>
            <p:ph type="body" idx="1"/>
          </p:nvPr>
        </p:nvSpPr>
        <p:spPr>
          <a:xfrm>
            <a:off x="685800" y="1138238"/>
            <a:ext cx="12026900" cy="7751762"/>
          </a:xfrm>
        </p:spPr>
        <p:txBody>
          <a:bodyPr/>
          <a:lstStyle/>
          <a:p>
            <a:r>
              <a:rPr lang="en-MY" altLang="ms-MY"/>
              <a:t>The </a:t>
            </a:r>
            <a:r>
              <a:rPr lang="en-MY" altLang="ms-MY" b="1">
                <a:solidFill>
                  <a:srgbClr val="FF0000"/>
                </a:solidFill>
              </a:rPr>
              <a:t>round-robin (RR) </a:t>
            </a:r>
            <a:r>
              <a:rPr lang="en-MY" altLang="ms-MY"/>
              <a:t>scheduling algorithm is designed especially for </a:t>
            </a:r>
            <a:r>
              <a:rPr lang="en-MY" altLang="ms-MY">
                <a:solidFill>
                  <a:srgbClr val="FF0000"/>
                </a:solidFill>
              </a:rPr>
              <a:t>timesharing systems</a:t>
            </a:r>
            <a:r>
              <a:rPr lang="en-MY" altLang="ms-MY"/>
              <a:t>. </a:t>
            </a:r>
          </a:p>
          <a:p>
            <a:r>
              <a:rPr lang="en-MY" altLang="ms-MY"/>
              <a:t>It is similar to </a:t>
            </a:r>
            <a:r>
              <a:rPr lang="en-MY" altLang="ms-MY" b="1"/>
              <a:t>FCFS scheduling</a:t>
            </a:r>
            <a:r>
              <a:rPr lang="en-MY" altLang="ms-MY"/>
              <a:t>, but </a:t>
            </a:r>
            <a:r>
              <a:rPr lang="en-MY" altLang="ms-MY">
                <a:solidFill>
                  <a:srgbClr val="FF0000"/>
                </a:solidFill>
              </a:rPr>
              <a:t>preemption </a:t>
            </a:r>
            <a:r>
              <a:rPr lang="en-MY" altLang="ms-MY"/>
              <a:t>is added to enable the system to switch between processes .</a:t>
            </a:r>
          </a:p>
          <a:p>
            <a:r>
              <a:rPr lang="en-MY" altLang="ms-MY"/>
              <a:t>A small unit of time, called a </a:t>
            </a:r>
            <a:r>
              <a:rPr lang="en-MY" altLang="ms-MY" b="1">
                <a:solidFill>
                  <a:srgbClr val="FF0000"/>
                </a:solidFill>
              </a:rPr>
              <a:t>time quantum</a:t>
            </a:r>
            <a:r>
              <a:rPr lang="en-MY" altLang="ms-MY" b="1"/>
              <a:t> </a:t>
            </a:r>
            <a:r>
              <a:rPr lang="en-MY" altLang="ms-MY"/>
              <a:t>or </a:t>
            </a:r>
            <a:r>
              <a:rPr lang="en-MY" altLang="ms-MY" b="1">
                <a:solidFill>
                  <a:srgbClr val="FF0000"/>
                </a:solidFill>
              </a:rPr>
              <a:t>time slice</a:t>
            </a:r>
            <a:r>
              <a:rPr lang="en-MY" altLang="ms-MY"/>
              <a:t>, is defined. </a:t>
            </a:r>
          </a:p>
          <a:p>
            <a:pPr lvl="2"/>
            <a:r>
              <a:rPr lang="en-MY" altLang="ms-MY"/>
              <a:t>A time quantum is generally from 10 to 100 milliseconds in length. </a:t>
            </a:r>
            <a:endParaRPr lang="en-US" altLang="ms-MY"/>
          </a:p>
          <a:p>
            <a:r>
              <a:rPr lang="en-MY" altLang="ms-MY"/>
              <a:t>The </a:t>
            </a:r>
            <a:r>
              <a:rPr lang="en-MY" altLang="ms-MY" b="1"/>
              <a:t>ready queue </a:t>
            </a:r>
            <a:r>
              <a:rPr lang="en-MY" altLang="ms-MY"/>
              <a:t>is treated as a </a:t>
            </a:r>
            <a:r>
              <a:rPr lang="en-MY" altLang="ms-MY" b="1">
                <a:solidFill>
                  <a:srgbClr val="FF0000"/>
                </a:solidFill>
              </a:rPr>
              <a:t>circular queue</a:t>
            </a:r>
            <a:r>
              <a:rPr lang="en-MY" altLang="ms-MY"/>
              <a:t>. </a:t>
            </a:r>
          </a:p>
          <a:p>
            <a:pPr lvl="2"/>
            <a:r>
              <a:rPr lang="en-MY" altLang="ms-MY"/>
              <a:t>New processes are added to the tail of the ready queue.</a:t>
            </a:r>
          </a:p>
          <a:p>
            <a:r>
              <a:rPr lang="en-MY" altLang="ms-MY"/>
              <a:t>The CPU scheduler goes around the </a:t>
            </a:r>
            <a:r>
              <a:rPr lang="en-MY" altLang="ms-MY" b="1"/>
              <a:t>ready</a:t>
            </a:r>
            <a:r>
              <a:rPr lang="en-MY" altLang="ms-MY"/>
              <a:t> </a:t>
            </a:r>
            <a:r>
              <a:rPr lang="en-MY" altLang="ms-MY" b="1"/>
              <a:t>queue</a:t>
            </a:r>
            <a:r>
              <a:rPr lang="en-MY" altLang="ms-MY"/>
              <a:t>, allocating the CPU to each process for </a:t>
            </a:r>
            <a:r>
              <a:rPr lang="en-MY" altLang="ms-MY">
                <a:solidFill>
                  <a:srgbClr val="FF0000"/>
                </a:solidFill>
              </a:rPr>
              <a:t>a time interval </a:t>
            </a:r>
            <a:r>
              <a:rPr lang="en-MY" altLang="ms-MY"/>
              <a:t>of up to 1 </a:t>
            </a:r>
            <a:r>
              <a:rPr lang="en-MY" altLang="ms-MY">
                <a:solidFill>
                  <a:srgbClr val="FF0000"/>
                </a:solidFill>
              </a:rPr>
              <a:t>time quantum</a:t>
            </a:r>
            <a:r>
              <a:rPr lang="en-MY" altLang="ms-MY"/>
              <a:t>. </a:t>
            </a:r>
          </a:p>
          <a:p>
            <a:r>
              <a:rPr lang="en-MY" altLang="ms-MY"/>
              <a:t>The CPU scheduler picks the first process from the </a:t>
            </a:r>
            <a:r>
              <a:rPr lang="en-MY" altLang="ms-MY" b="1"/>
              <a:t>ready queue</a:t>
            </a:r>
            <a:r>
              <a:rPr lang="en-MY" altLang="ms-MY"/>
              <a:t>, sets a timer to interrupt after </a:t>
            </a:r>
            <a:r>
              <a:rPr lang="en-MY" altLang="ms-MY">
                <a:solidFill>
                  <a:srgbClr val="FF0000"/>
                </a:solidFill>
              </a:rPr>
              <a:t>1 time quantum</a:t>
            </a:r>
            <a:r>
              <a:rPr lang="en-MY" altLang="ms-MY"/>
              <a:t>, and </a:t>
            </a:r>
            <a:r>
              <a:rPr lang="en-MY" altLang="ms-MY" b="1"/>
              <a:t>dispatches</a:t>
            </a:r>
            <a:r>
              <a:rPr lang="en-MY" altLang="ms-MY"/>
              <a:t> the process.</a:t>
            </a:r>
            <a:br>
              <a:rPr lang="en-MY" altLang="ms-MY"/>
            </a:br>
            <a:endParaRPr lang="en-US" altLang="ms-MY"/>
          </a:p>
          <a:p>
            <a:r>
              <a:rPr lang="en-US" altLang="ms-MY"/>
              <a:t>Each process gets a small unit of CPU time (</a:t>
            </a:r>
            <a:r>
              <a:rPr lang="en-US" altLang="ms-MY" b="1">
                <a:solidFill>
                  <a:srgbClr val="3366FF"/>
                </a:solidFill>
              </a:rPr>
              <a:t>time</a:t>
            </a:r>
            <a:r>
              <a:rPr lang="en-US" altLang="ms-MY" b="1"/>
              <a:t> </a:t>
            </a:r>
            <a:r>
              <a:rPr lang="en-US" altLang="ms-MY" b="1">
                <a:solidFill>
                  <a:srgbClr val="3366FF"/>
                </a:solidFill>
              </a:rPr>
              <a:t>quantum</a:t>
            </a:r>
            <a:r>
              <a:rPr lang="en-US" altLang="ms-MY" b="1"/>
              <a:t> </a:t>
            </a:r>
            <a:r>
              <a:rPr lang="en-US" altLang="ms-MY" i="1"/>
              <a:t>q</a:t>
            </a:r>
            <a:r>
              <a:rPr lang="en-US" altLang="ms-MY"/>
              <a:t>), usually 10-100 milliseconds.  </a:t>
            </a:r>
          </a:p>
          <a:p>
            <a:r>
              <a:rPr lang="en-US" altLang="ms-MY"/>
              <a:t>After this time has elapsed, the process is preempted and added to the end of the ready queue.</a:t>
            </a:r>
          </a:p>
          <a:p>
            <a:r>
              <a:rPr lang="en-US" altLang="ms-MY"/>
              <a:t>If there are </a:t>
            </a:r>
            <a:r>
              <a:rPr lang="en-US" altLang="ms-MY" i="1"/>
              <a:t>n</a:t>
            </a:r>
            <a:r>
              <a:rPr lang="en-US" altLang="ms-MY"/>
              <a:t> processes in the ready queue and the time quantum is </a:t>
            </a:r>
            <a:r>
              <a:rPr lang="en-US" altLang="ms-MY" i="1"/>
              <a:t>q</a:t>
            </a:r>
            <a:r>
              <a:rPr lang="en-US" altLang="ms-MY"/>
              <a:t>, then each process gets 1/</a:t>
            </a:r>
            <a:r>
              <a:rPr lang="en-US" altLang="ms-MY" i="1"/>
              <a:t>n</a:t>
            </a:r>
            <a:r>
              <a:rPr lang="en-US" altLang="ms-MY"/>
              <a:t> of the CPU time in chunks of at most </a:t>
            </a:r>
            <a:r>
              <a:rPr lang="en-US" altLang="ms-MY" i="1"/>
              <a:t>q</a:t>
            </a:r>
            <a:r>
              <a:rPr lang="en-US" altLang="ms-MY"/>
              <a:t> time units at once.  </a:t>
            </a:r>
          </a:p>
          <a:p>
            <a:pPr lvl="2"/>
            <a:r>
              <a:rPr lang="en-US" altLang="ms-MY"/>
              <a:t>No process waits more than (</a:t>
            </a:r>
            <a:r>
              <a:rPr lang="en-US" altLang="ms-MY" i="1"/>
              <a:t>n</a:t>
            </a:r>
            <a:r>
              <a:rPr lang="en-US" altLang="ms-MY"/>
              <a:t>-1)</a:t>
            </a:r>
            <a:r>
              <a:rPr lang="en-US" altLang="ms-MY" i="1"/>
              <a:t>q </a:t>
            </a:r>
            <a:r>
              <a:rPr lang="en-US" altLang="ms-MY"/>
              <a:t>time units.</a:t>
            </a:r>
          </a:p>
          <a:p>
            <a:r>
              <a:rPr lang="en-US" altLang="ms-MY"/>
              <a:t>Timer interrupts every quantum to schedule next process</a:t>
            </a:r>
          </a:p>
          <a:p>
            <a:r>
              <a:rPr lang="en-US" altLang="ms-MY"/>
              <a:t>Performance</a:t>
            </a:r>
          </a:p>
          <a:p>
            <a:pPr lvl="1"/>
            <a:r>
              <a:rPr lang="en-US" altLang="ms-MY" i="1"/>
              <a:t>q</a:t>
            </a:r>
            <a:r>
              <a:rPr lang="en-US" altLang="ms-MY"/>
              <a:t> large </a:t>
            </a:r>
            <a:r>
              <a:rPr lang="en-US" altLang="ms-MY">
                <a:sym typeface="Wingdings" panose="05000000000000000000" pitchFamily="2" charset="2"/>
              </a:rPr>
              <a:t></a:t>
            </a:r>
            <a:r>
              <a:rPr lang="en-US" altLang="ms-MY">
                <a:sym typeface="Symbol" panose="05050102010706020507" pitchFamily="18" charset="2"/>
              </a:rPr>
              <a:t> FIFO</a:t>
            </a:r>
          </a:p>
          <a:p>
            <a:pPr lvl="1"/>
            <a:r>
              <a:rPr lang="en-US" altLang="ms-MY" i="1">
                <a:sym typeface="Symbol" panose="05050102010706020507" pitchFamily="18" charset="2"/>
              </a:rPr>
              <a:t>q </a:t>
            </a:r>
            <a:r>
              <a:rPr lang="en-US" altLang="ms-MY">
                <a:sym typeface="Symbol" panose="05050102010706020507" pitchFamily="18" charset="2"/>
              </a:rPr>
              <a:t>small </a:t>
            </a:r>
            <a:r>
              <a:rPr lang="en-US" altLang="ms-MY">
                <a:sym typeface="Wingdings" panose="05000000000000000000" pitchFamily="2" charset="2"/>
              </a:rPr>
              <a:t></a:t>
            </a:r>
            <a:r>
              <a:rPr lang="en-US" altLang="ms-MY">
                <a:sym typeface="Symbol" panose="05050102010706020507" pitchFamily="18" charset="2"/>
              </a:rPr>
              <a:t> </a:t>
            </a:r>
            <a:r>
              <a:rPr lang="en-US" altLang="ms-MY" i="1">
                <a:sym typeface="Symbol" panose="05050102010706020507" pitchFamily="18" charset="2"/>
              </a:rPr>
              <a:t>q </a:t>
            </a:r>
            <a:r>
              <a:rPr lang="en-US" altLang="ms-MY">
                <a:sym typeface="Symbol" panose="05050102010706020507" pitchFamily="18" charset="2"/>
              </a:rPr>
              <a:t>must be large with respect to context switch, otherwise overhead is too high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430EF1E-8901-06EB-2CEE-DEE7B42BBB48}"/>
              </a:ext>
            </a:extLst>
          </p:cNvPr>
          <p:cNvSpPr>
            <a:spLocks noGrp="1" noChangeArrowheads="1"/>
          </p:cNvSpPr>
          <p:nvPr>
            <p:ph type="title"/>
          </p:nvPr>
        </p:nvSpPr>
        <p:spPr>
          <a:xfrm>
            <a:off x="1371600" y="25400"/>
            <a:ext cx="12082463" cy="1125538"/>
          </a:xfrm>
        </p:spPr>
        <p:txBody>
          <a:bodyPr/>
          <a:lstStyle/>
          <a:p>
            <a:pPr eaLnBrk="1" hangingPunct="1"/>
            <a:r>
              <a:rPr lang="en-US" altLang="ms-MY"/>
              <a:t>Example of RR with Time Quantum = 4</a:t>
            </a:r>
          </a:p>
        </p:txBody>
      </p:sp>
      <p:sp>
        <p:nvSpPr>
          <p:cNvPr id="50179" name="Rectangle 3">
            <a:extLst>
              <a:ext uri="{FF2B5EF4-FFF2-40B4-BE49-F238E27FC236}">
                <a16:creationId xmlns:a16="http://schemas.microsoft.com/office/drawing/2014/main" id="{CAA3FAD8-D6AC-33B9-55F1-1536312CD80C}"/>
              </a:ext>
            </a:extLst>
          </p:cNvPr>
          <p:cNvSpPr>
            <a:spLocks noGrp="1" noChangeArrowheads="1"/>
          </p:cNvSpPr>
          <p:nvPr>
            <p:ph type="body" idx="1"/>
          </p:nvPr>
        </p:nvSpPr>
        <p:spPr>
          <a:xfrm>
            <a:off x="677863" y="1335088"/>
            <a:ext cx="12115800" cy="6983412"/>
          </a:xfrm>
        </p:spPr>
        <p:txBody>
          <a:bodyPr/>
          <a:lstStyle/>
          <a:p>
            <a:pPr>
              <a:lnSpc>
                <a:spcPct val="90000"/>
              </a:lnSpc>
              <a:buFont typeface="Monotype Sorts" pitchFamily="-84" charset="2"/>
              <a:buNone/>
              <a:tabLst>
                <a:tab pos="3171825" algn="ctr"/>
                <a:tab pos="5707063" algn="ctr"/>
              </a:tabLst>
              <a:defRPr/>
            </a:pPr>
            <a:r>
              <a:rPr lang="en-US" b="1" dirty="0">
                <a:solidFill>
                  <a:srgbClr val="FF0000"/>
                </a:solidFill>
              </a:rPr>
              <a:t>		</a:t>
            </a:r>
            <a:r>
              <a:rPr lang="en-US" b="1" u="sng" dirty="0">
                <a:solidFill>
                  <a:srgbClr val="FF0000"/>
                </a:solidFill>
              </a:rPr>
              <a:t>Process</a:t>
            </a:r>
            <a:r>
              <a:rPr lang="en-US" b="1" dirty="0">
                <a:solidFill>
                  <a:srgbClr val="FF0000"/>
                </a:solidFill>
              </a:rPr>
              <a:t>	</a:t>
            </a:r>
            <a:r>
              <a:rPr lang="en-US" b="1" u="sng" dirty="0">
                <a:solidFill>
                  <a:srgbClr val="FF0000"/>
                </a:solidFill>
              </a:rPr>
              <a:t>Burst Time</a:t>
            </a:r>
          </a:p>
          <a:p>
            <a:pPr>
              <a:lnSpc>
                <a:spcPct val="90000"/>
              </a:lnSpc>
              <a:buFont typeface="Monotype Sorts" pitchFamily="-84" charset="2"/>
              <a:buNone/>
              <a:tabLst>
                <a:tab pos="3171825" algn="ctr"/>
                <a:tab pos="5707063" algn="ctr"/>
              </a:tabLst>
              <a:defRPr/>
            </a:pPr>
            <a:r>
              <a:rPr lang="en-US" i="1" dirty="0"/>
              <a:t>		  P</a:t>
            </a:r>
            <a:r>
              <a:rPr lang="en-US" i="1" baseline="-25000" dirty="0"/>
              <a:t>1	</a:t>
            </a:r>
            <a:r>
              <a:rPr lang="en-US" dirty="0"/>
              <a:t>24</a:t>
            </a:r>
          </a:p>
          <a:p>
            <a:pPr>
              <a:lnSpc>
                <a:spcPct val="90000"/>
              </a:lnSpc>
              <a:buFont typeface="Monotype Sorts" pitchFamily="-84" charset="2"/>
              <a:buNone/>
              <a:tabLst>
                <a:tab pos="3171825" algn="ctr"/>
                <a:tab pos="5707063" algn="ctr"/>
              </a:tabLst>
              <a:defRPr/>
            </a:pPr>
            <a:r>
              <a:rPr lang="en-US" dirty="0"/>
              <a:t>		 </a:t>
            </a:r>
            <a:r>
              <a:rPr lang="en-US" i="1" dirty="0"/>
              <a:t>P</a:t>
            </a:r>
            <a:r>
              <a:rPr lang="en-US" i="1" baseline="-25000" dirty="0"/>
              <a:t>2	 </a:t>
            </a:r>
            <a:r>
              <a:rPr lang="en-US" dirty="0"/>
              <a:t>3</a:t>
            </a:r>
          </a:p>
          <a:p>
            <a:pPr>
              <a:lnSpc>
                <a:spcPct val="90000"/>
              </a:lnSpc>
              <a:buFont typeface="Monotype Sorts" pitchFamily="-84" charset="2"/>
              <a:buNone/>
              <a:tabLst>
                <a:tab pos="3171825" algn="ctr"/>
                <a:tab pos="5707063" algn="ctr"/>
              </a:tabLst>
              <a:defRPr/>
            </a:pPr>
            <a:r>
              <a:rPr lang="en-US" dirty="0"/>
              <a:t>		 </a:t>
            </a:r>
            <a:r>
              <a:rPr lang="en-US" i="1" dirty="0"/>
              <a:t>P</a:t>
            </a:r>
            <a:r>
              <a:rPr lang="en-US" i="1" baseline="-25000" dirty="0"/>
              <a:t>3	</a:t>
            </a:r>
            <a:r>
              <a:rPr lang="en-US" dirty="0"/>
              <a:t>3</a:t>
            </a:r>
          </a:p>
          <a:p>
            <a:pPr>
              <a:lnSpc>
                <a:spcPct val="90000"/>
              </a:lnSpc>
              <a:buFont typeface="Monotype Sorts" pitchFamily="-84" charset="2"/>
              <a:buNone/>
              <a:tabLst>
                <a:tab pos="3171825" algn="ctr"/>
                <a:tab pos="5707063" algn="ctr"/>
              </a:tabLst>
              <a:defRPr/>
            </a:pPr>
            <a:r>
              <a:rPr lang="en-US" dirty="0"/>
              <a:t>		</a:t>
            </a:r>
          </a:p>
          <a:p>
            <a:pPr>
              <a:lnSpc>
                <a:spcPct val="90000"/>
              </a:lnSpc>
              <a:tabLst>
                <a:tab pos="3171825" algn="ctr"/>
                <a:tab pos="5707063" algn="ctr"/>
              </a:tabLst>
              <a:defRPr/>
            </a:pPr>
            <a:r>
              <a:rPr lang="en-US" dirty="0"/>
              <a:t>The Gantt chart is: </a:t>
            </a:r>
            <a:br>
              <a:rPr lang="en-US" dirty="0"/>
            </a:br>
            <a:br>
              <a:rPr lang="en-US" dirty="0"/>
            </a:br>
            <a:br>
              <a:rPr lang="en-US" dirty="0"/>
            </a:br>
            <a:br>
              <a:rPr lang="en-US" dirty="0"/>
            </a:br>
            <a:br>
              <a:rPr lang="en-US" dirty="0"/>
            </a:br>
            <a:br>
              <a:rPr lang="en-US" dirty="0"/>
            </a:br>
            <a:endParaRPr lang="en-US" dirty="0"/>
          </a:p>
          <a:p>
            <a:pPr>
              <a:lnSpc>
                <a:spcPct val="90000"/>
              </a:lnSpc>
              <a:tabLst>
                <a:tab pos="3171825" algn="ctr"/>
                <a:tab pos="5707063" algn="ctr"/>
              </a:tabLst>
              <a:defRPr/>
            </a:pPr>
            <a:r>
              <a:rPr lang="en-US" dirty="0"/>
              <a:t>Typically, higher average turnaround than SJF, but better </a:t>
            </a:r>
            <a:r>
              <a:rPr lang="en-US" b="1" i="1" dirty="0"/>
              <a:t>response</a:t>
            </a:r>
          </a:p>
          <a:p>
            <a:pPr>
              <a:lnSpc>
                <a:spcPct val="90000"/>
              </a:lnSpc>
              <a:tabLst>
                <a:tab pos="3171825" algn="ctr"/>
                <a:tab pos="5707063" algn="ctr"/>
              </a:tabLst>
              <a:defRPr/>
            </a:pPr>
            <a:r>
              <a:rPr lang="en-US" dirty="0"/>
              <a:t>q should be large compared to context switch time</a:t>
            </a:r>
          </a:p>
          <a:p>
            <a:pPr>
              <a:lnSpc>
                <a:spcPct val="90000"/>
              </a:lnSpc>
              <a:tabLst>
                <a:tab pos="3171825" algn="ctr"/>
                <a:tab pos="5707063" algn="ctr"/>
              </a:tabLst>
              <a:defRPr/>
            </a:pPr>
            <a:r>
              <a:rPr lang="en-US" dirty="0"/>
              <a:t>q usually 10ms to 100ms, context switch &lt; 10 </a:t>
            </a:r>
            <a:r>
              <a:rPr lang="en-US" dirty="0" err="1"/>
              <a:t>microSeconds</a:t>
            </a:r>
            <a:r>
              <a:rPr lang="en-US" dirty="0"/>
              <a:t>.</a:t>
            </a:r>
          </a:p>
          <a:p>
            <a:pPr>
              <a:lnSpc>
                <a:spcPct val="90000"/>
              </a:lnSpc>
              <a:tabLst>
                <a:tab pos="3171825" algn="ctr"/>
                <a:tab pos="5707063" algn="ctr"/>
              </a:tabLst>
              <a:defRPr/>
            </a:pPr>
            <a:r>
              <a:rPr lang="en-MY" dirty="0"/>
              <a:t>Let’s calculate the average waiting time for this schedule. </a:t>
            </a:r>
          </a:p>
          <a:p>
            <a:pPr lvl="2">
              <a:lnSpc>
                <a:spcPct val="90000"/>
              </a:lnSpc>
              <a:tabLst>
                <a:tab pos="3171825" algn="ctr"/>
                <a:tab pos="5707063" algn="ctr"/>
              </a:tabLst>
              <a:defRPr/>
            </a:pPr>
            <a:r>
              <a:rPr lang="en-MY" b="1" dirty="0">
                <a:solidFill>
                  <a:srgbClr val="FF0000"/>
                </a:solidFill>
              </a:rPr>
              <a:t>P1</a:t>
            </a:r>
            <a:r>
              <a:rPr lang="en-MY" dirty="0">
                <a:solidFill>
                  <a:srgbClr val="FF0000"/>
                </a:solidFill>
              </a:rPr>
              <a:t> </a:t>
            </a:r>
            <a:r>
              <a:rPr lang="en-MY" dirty="0"/>
              <a:t>waits for </a:t>
            </a:r>
            <a:r>
              <a:rPr lang="en-MY" b="1" dirty="0">
                <a:solidFill>
                  <a:srgbClr val="FF0000"/>
                </a:solidFill>
              </a:rPr>
              <a:t>6</a:t>
            </a:r>
            <a:r>
              <a:rPr lang="en-MY" dirty="0"/>
              <a:t> milliseconds </a:t>
            </a:r>
            <a:r>
              <a:rPr lang="en-MY" b="1" dirty="0">
                <a:solidFill>
                  <a:srgbClr val="FF0000"/>
                </a:solidFill>
              </a:rPr>
              <a:t>(10 - 4)</a:t>
            </a:r>
            <a:r>
              <a:rPr lang="en-MY" dirty="0"/>
              <a:t>.</a:t>
            </a:r>
          </a:p>
          <a:p>
            <a:pPr lvl="2">
              <a:lnSpc>
                <a:spcPct val="90000"/>
              </a:lnSpc>
              <a:tabLst>
                <a:tab pos="3171825" algn="ctr"/>
                <a:tab pos="5707063" algn="ctr"/>
              </a:tabLst>
              <a:defRPr/>
            </a:pPr>
            <a:r>
              <a:rPr lang="en-MY" b="1" dirty="0">
                <a:solidFill>
                  <a:srgbClr val="FF0000"/>
                </a:solidFill>
              </a:rPr>
              <a:t>P2</a:t>
            </a:r>
            <a:r>
              <a:rPr lang="en-MY" dirty="0">
                <a:solidFill>
                  <a:srgbClr val="FF0000"/>
                </a:solidFill>
              </a:rPr>
              <a:t> </a:t>
            </a:r>
            <a:r>
              <a:rPr lang="en-MY" dirty="0"/>
              <a:t>waits for </a:t>
            </a:r>
            <a:r>
              <a:rPr lang="en-MY" b="1" dirty="0">
                <a:solidFill>
                  <a:srgbClr val="FF0000"/>
                </a:solidFill>
              </a:rPr>
              <a:t>4 </a:t>
            </a:r>
            <a:r>
              <a:rPr lang="en-MY" dirty="0"/>
              <a:t>milliseconds</a:t>
            </a:r>
          </a:p>
          <a:p>
            <a:pPr lvl="2">
              <a:lnSpc>
                <a:spcPct val="90000"/>
              </a:lnSpc>
              <a:tabLst>
                <a:tab pos="3171825" algn="ctr"/>
                <a:tab pos="5707063" algn="ctr"/>
              </a:tabLst>
              <a:defRPr/>
            </a:pPr>
            <a:r>
              <a:rPr lang="en-MY" b="1" dirty="0">
                <a:solidFill>
                  <a:srgbClr val="FF0000"/>
                </a:solidFill>
              </a:rPr>
              <a:t>P3</a:t>
            </a:r>
            <a:r>
              <a:rPr lang="en-MY" dirty="0">
                <a:solidFill>
                  <a:srgbClr val="FF0000"/>
                </a:solidFill>
              </a:rPr>
              <a:t> </a:t>
            </a:r>
            <a:r>
              <a:rPr lang="en-MY" dirty="0"/>
              <a:t>waits for </a:t>
            </a:r>
            <a:r>
              <a:rPr lang="en-MY" b="1" dirty="0">
                <a:solidFill>
                  <a:srgbClr val="FF0000"/>
                </a:solidFill>
              </a:rPr>
              <a:t>7 </a:t>
            </a:r>
            <a:r>
              <a:rPr lang="en-MY" dirty="0"/>
              <a:t>milliseconds.</a:t>
            </a:r>
            <a:br>
              <a:rPr lang="en-MY" dirty="0"/>
            </a:br>
            <a:endParaRPr lang="en-MY" dirty="0"/>
          </a:p>
          <a:p>
            <a:pPr marL="1225550" lvl="2" indent="0">
              <a:lnSpc>
                <a:spcPct val="90000"/>
              </a:lnSpc>
              <a:buFont typeface="Webdings" panose="05030102010509060703" pitchFamily="18" charset="2"/>
              <a:buNone/>
              <a:tabLst>
                <a:tab pos="3171825" algn="ctr"/>
                <a:tab pos="5707063" algn="ctr"/>
              </a:tabLst>
              <a:defRPr/>
            </a:pPr>
            <a:r>
              <a:rPr lang="en-MY" dirty="0"/>
              <a:t>		</a:t>
            </a:r>
            <a:r>
              <a:rPr lang="en-MY" b="1" dirty="0"/>
              <a:t>Thus, the average waiting time is 17/3 = 5.66 milliseconds</a:t>
            </a:r>
            <a:r>
              <a:rPr lang="en-MY" dirty="0"/>
              <a:t>. </a:t>
            </a:r>
            <a:br>
              <a:rPr lang="en-MY" dirty="0"/>
            </a:br>
            <a:endParaRPr lang="en-US" dirty="0"/>
          </a:p>
        </p:txBody>
      </p:sp>
      <p:grpSp>
        <p:nvGrpSpPr>
          <p:cNvPr id="50180" name="Group 27">
            <a:extLst>
              <a:ext uri="{FF2B5EF4-FFF2-40B4-BE49-F238E27FC236}">
                <a16:creationId xmlns:a16="http://schemas.microsoft.com/office/drawing/2014/main" id="{5E126BE6-08A0-80CD-630C-DB4656B8FFD3}"/>
              </a:ext>
            </a:extLst>
          </p:cNvPr>
          <p:cNvGrpSpPr>
            <a:grpSpLocks/>
          </p:cNvGrpSpPr>
          <p:nvPr/>
        </p:nvGrpSpPr>
        <p:grpSpPr bwMode="auto">
          <a:xfrm>
            <a:off x="3216275" y="3511550"/>
            <a:ext cx="7180263" cy="1266825"/>
            <a:chOff x="1086" y="2640"/>
            <a:chExt cx="3015" cy="598"/>
          </a:xfrm>
        </p:grpSpPr>
        <p:grpSp>
          <p:nvGrpSpPr>
            <p:cNvPr id="50181" name="Group 14">
              <a:extLst>
                <a:ext uri="{FF2B5EF4-FFF2-40B4-BE49-F238E27FC236}">
                  <a16:creationId xmlns:a16="http://schemas.microsoft.com/office/drawing/2014/main" id="{A9862094-9F84-ECCE-6485-DACFEAF22282}"/>
                </a:ext>
              </a:extLst>
            </p:cNvPr>
            <p:cNvGrpSpPr>
              <a:grpSpLocks/>
            </p:cNvGrpSpPr>
            <p:nvPr/>
          </p:nvGrpSpPr>
          <p:grpSpPr bwMode="auto">
            <a:xfrm>
              <a:off x="1152" y="2640"/>
              <a:ext cx="2842" cy="384"/>
              <a:chOff x="1152" y="2736"/>
              <a:chExt cx="2304" cy="288"/>
            </a:xfrm>
          </p:grpSpPr>
          <p:sp>
            <p:nvSpPr>
              <p:cNvPr id="50191" name="Rectangle 4">
                <a:extLst>
                  <a:ext uri="{FF2B5EF4-FFF2-40B4-BE49-F238E27FC236}">
                    <a16:creationId xmlns:a16="http://schemas.microsoft.com/office/drawing/2014/main" id="{C00B5CE7-66F3-83EC-BA83-219268D42FFF}"/>
                  </a:ext>
                </a:extLst>
              </p:cNvPr>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P</a:t>
                </a:r>
                <a:r>
                  <a:rPr lang="en-US" altLang="ms-MY" baseline="-25000">
                    <a:latin typeface="Helvetica" panose="020B0604020202020204" pitchFamily="34" charset="0"/>
                  </a:rPr>
                  <a:t>1</a:t>
                </a:r>
                <a:endParaRPr lang="en-US" altLang="ms-MY">
                  <a:latin typeface="Helvetica" panose="020B0604020202020204" pitchFamily="34" charset="0"/>
                </a:endParaRPr>
              </a:p>
            </p:txBody>
          </p:sp>
          <p:sp>
            <p:nvSpPr>
              <p:cNvPr id="50192" name="Rectangle 5">
                <a:extLst>
                  <a:ext uri="{FF2B5EF4-FFF2-40B4-BE49-F238E27FC236}">
                    <a16:creationId xmlns:a16="http://schemas.microsoft.com/office/drawing/2014/main" id="{B00A8AE2-EFAC-3CB3-70B6-E8255D33B365}"/>
                  </a:ext>
                </a:extLst>
              </p:cNvPr>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P</a:t>
                </a:r>
                <a:r>
                  <a:rPr lang="en-US" altLang="ms-MY" baseline="-25000">
                    <a:latin typeface="Helvetica" panose="020B0604020202020204" pitchFamily="34" charset="0"/>
                  </a:rPr>
                  <a:t>2</a:t>
                </a:r>
              </a:p>
            </p:txBody>
          </p:sp>
          <p:sp>
            <p:nvSpPr>
              <p:cNvPr id="50193" name="Rectangle 6">
                <a:extLst>
                  <a:ext uri="{FF2B5EF4-FFF2-40B4-BE49-F238E27FC236}">
                    <a16:creationId xmlns:a16="http://schemas.microsoft.com/office/drawing/2014/main" id="{4F9C621D-B02C-83A9-3C16-69B5617EE2C0}"/>
                  </a:ext>
                </a:extLst>
              </p:cNvPr>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P</a:t>
                </a:r>
                <a:r>
                  <a:rPr lang="en-US" altLang="ms-MY" baseline="-25000">
                    <a:latin typeface="Helvetica" panose="020B0604020202020204" pitchFamily="34" charset="0"/>
                  </a:rPr>
                  <a:t>3</a:t>
                </a:r>
              </a:p>
            </p:txBody>
          </p:sp>
          <p:sp>
            <p:nvSpPr>
              <p:cNvPr id="50194" name="Rectangle 7">
                <a:extLst>
                  <a:ext uri="{FF2B5EF4-FFF2-40B4-BE49-F238E27FC236}">
                    <a16:creationId xmlns:a16="http://schemas.microsoft.com/office/drawing/2014/main" id="{41D26609-3D3C-FC71-0718-89C1E3FFB84C}"/>
                  </a:ext>
                </a:extLst>
              </p:cNvPr>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P</a:t>
                </a:r>
                <a:r>
                  <a:rPr lang="en-US" altLang="ms-MY" baseline="-25000">
                    <a:latin typeface="Helvetica" panose="020B0604020202020204" pitchFamily="34" charset="0"/>
                  </a:rPr>
                  <a:t>1</a:t>
                </a:r>
              </a:p>
            </p:txBody>
          </p:sp>
          <p:sp>
            <p:nvSpPr>
              <p:cNvPr id="50195" name="Rectangle 8">
                <a:extLst>
                  <a:ext uri="{FF2B5EF4-FFF2-40B4-BE49-F238E27FC236}">
                    <a16:creationId xmlns:a16="http://schemas.microsoft.com/office/drawing/2014/main" id="{EA79D895-E271-E3C9-9971-B137FC396C7A}"/>
                  </a:ext>
                </a:extLst>
              </p:cNvPr>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P</a:t>
                </a:r>
                <a:r>
                  <a:rPr lang="en-US" altLang="ms-MY" baseline="-25000">
                    <a:latin typeface="Helvetica" panose="020B0604020202020204" pitchFamily="34" charset="0"/>
                  </a:rPr>
                  <a:t>1</a:t>
                </a:r>
              </a:p>
            </p:txBody>
          </p:sp>
          <p:sp>
            <p:nvSpPr>
              <p:cNvPr id="50196" name="Rectangle 9">
                <a:extLst>
                  <a:ext uri="{FF2B5EF4-FFF2-40B4-BE49-F238E27FC236}">
                    <a16:creationId xmlns:a16="http://schemas.microsoft.com/office/drawing/2014/main" id="{7FAF07D6-5642-B6FB-11CF-F8D89F48C99C}"/>
                  </a:ext>
                </a:extLst>
              </p:cNvPr>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P</a:t>
                </a:r>
                <a:r>
                  <a:rPr lang="en-US" altLang="ms-MY" baseline="-25000">
                    <a:latin typeface="Helvetica" panose="020B0604020202020204" pitchFamily="34" charset="0"/>
                  </a:rPr>
                  <a:t>1</a:t>
                </a:r>
              </a:p>
            </p:txBody>
          </p:sp>
          <p:sp>
            <p:nvSpPr>
              <p:cNvPr id="50197" name="Rectangle 10">
                <a:extLst>
                  <a:ext uri="{FF2B5EF4-FFF2-40B4-BE49-F238E27FC236}">
                    <a16:creationId xmlns:a16="http://schemas.microsoft.com/office/drawing/2014/main" id="{5B4EF2EC-7835-EE98-AF7F-5750ED4C7B68}"/>
                  </a:ext>
                </a:extLst>
              </p:cNvPr>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P</a:t>
                </a:r>
                <a:r>
                  <a:rPr lang="en-US" altLang="ms-MY" baseline="-25000">
                    <a:latin typeface="Helvetica" panose="020B0604020202020204" pitchFamily="34" charset="0"/>
                  </a:rPr>
                  <a:t>1</a:t>
                </a:r>
              </a:p>
            </p:txBody>
          </p:sp>
          <p:sp>
            <p:nvSpPr>
              <p:cNvPr id="50198" name="Rectangle 11">
                <a:extLst>
                  <a:ext uri="{FF2B5EF4-FFF2-40B4-BE49-F238E27FC236}">
                    <a16:creationId xmlns:a16="http://schemas.microsoft.com/office/drawing/2014/main" id="{A6582FB7-A34C-F0AD-9964-960EA6B8326B}"/>
                  </a:ext>
                </a:extLst>
              </p:cNvPr>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ms-MY">
                    <a:latin typeface="Helvetica" panose="020B0604020202020204" pitchFamily="34" charset="0"/>
                  </a:rPr>
                  <a:t>P</a:t>
                </a:r>
                <a:r>
                  <a:rPr lang="en-US" altLang="ms-MY" baseline="-25000">
                    <a:latin typeface="Helvetica" panose="020B0604020202020204" pitchFamily="34" charset="0"/>
                  </a:rPr>
                  <a:t>1</a:t>
                </a:r>
              </a:p>
            </p:txBody>
          </p:sp>
        </p:grpSp>
        <p:sp>
          <p:nvSpPr>
            <p:cNvPr id="50182" name="Text Box 15">
              <a:extLst>
                <a:ext uri="{FF2B5EF4-FFF2-40B4-BE49-F238E27FC236}">
                  <a16:creationId xmlns:a16="http://schemas.microsoft.com/office/drawing/2014/main" id="{413653CB-68F4-F035-AD99-ADE3F7AFD8A9}"/>
                </a:ext>
              </a:extLst>
            </p:cNvPr>
            <p:cNvSpPr txBox="1">
              <a:spLocks noChangeArrowheads="1"/>
            </p:cNvSpPr>
            <p:nvPr/>
          </p:nvSpPr>
          <p:spPr bwMode="auto">
            <a:xfrm>
              <a:off x="1086" y="3048"/>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0</a:t>
              </a:r>
            </a:p>
          </p:txBody>
        </p:sp>
        <p:sp>
          <p:nvSpPr>
            <p:cNvPr id="50183" name="Text Box 16">
              <a:extLst>
                <a:ext uri="{FF2B5EF4-FFF2-40B4-BE49-F238E27FC236}">
                  <a16:creationId xmlns:a16="http://schemas.microsoft.com/office/drawing/2014/main" id="{CA4E430A-6BA0-2325-4DFA-535E0AB8B43B}"/>
                </a:ext>
              </a:extLst>
            </p:cNvPr>
            <p:cNvSpPr txBox="1">
              <a:spLocks noChangeArrowheads="1"/>
            </p:cNvSpPr>
            <p:nvPr/>
          </p:nvSpPr>
          <p:spPr bwMode="auto">
            <a:xfrm>
              <a:off x="1386" y="3054"/>
              <a:ext cx="19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4</a:t>
              </a:r>
            </a:p>
          </p:txBody>
        </p:sp>
        <p:sp>
          <p:nvSpPr>
            <p:cNvPr id="50184" name="Text Box 17">
              <a:extLst>
                <a:ext uri="{FF2B5EF4-FFF2-40B4-BE49-F238E27FC236}">
                  <a16:creationId xmlns:a16="http://schemas.microsoft.com/office/drawing/2014/main" id="{C1EE0996-C085-F8BD-DBD2-66FBB3E46308}"/>
                </a:ext>
              </a:extLst>
            </p:cNvPr>
            <p:cNvSpPr txBox="1">
              <a:spLocks noChangeArrowheads="1"/>
            </p:cNvSpPr>
            <p:nvPr/>
          </p:nvSpPr>
          <p:spPr bwMode="auto">
            <a:xfrm>
              <a:off x="1801" y="3055"/>
              <a:ext cx="1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7</a:t>
              </a:r>
            </a:p>
          </p:txBody>
        </p:sp>
        <p:sp>
          <p:nvSpPr>
            <p:cNvPr id="50185" name="Text Box 18">
              <a:extLst>
                <a:ext uri="{FF2B5EF4-FFF2-40B4-BE49-F238E27FC236}">
                  <a16:creationId xmlns:a16="http://schemas.microsoft.com/office/drawing/2014/main" id="{808ABB48-81BB-96A2-D292-F35246F678DA}"/>
                </a:ext>
              </a:extLst>
            </p:cNvPr>
            <p:cNvSpPr txBox="1">
              <a:spLocks noChangeArrowheads="1"/>
            </p:cNvSpPr>
            <p:nvPr/>
          </p:nvSpPr>
          <p:spPr bwMode="auto">
            <a:xfrm>
              <a:off x="2111" y="3049"/>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10</a:t>
              </a:r>
            </a:p>
          </p:txBody>
        </p:sp>
        <p:sp>
          <p:nvSpPr>
            <p:cNvPr id="50186" name="Text Box 19">
              <a:extLst>
                <a:ext uri="{FF2B5EF4-FFF2-40B4-BE49-F238E27FC236}">
                  <a16:creationId xmlns:a16="http://schemas.microsoft.com/office/drawing/2014/main" id="{2C91A7AA-BD44-5328-C8D8-D52191858898}"/>
                </a:ext>
              </a:extLst>
            </p:cNvPr>
            <p:cNvSpPr txBox="1">
              <a:spLocks noChangeArrowheads="1"/>
            </p:cNvSpPr>
            <p:nvPr/>
          </p:nvSpPr>
          <p:spPr bwMode="auto">
            <a:xfrm>
              <a:off x="2499" y="3049"/>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14</a:t>
              </a:r>
            </a:p>
          </p:txBody>
        </p:sp>
        <p:sp>
          <p:nvSpPr>
            <p:cNvPr id="50187" name="Text Box 20">
              <a:extLst>
                <a:ext uri="{FF2B5EF4-FFF2-40B4-BE49-F238E27FC236}">
                  <a16:creationId xmlns:a16="http://schemas.microsoft.com/office/drawing/2014/main" id="{95FA1793-E6B4-5C9A-AACA-C0C99CE50907}"/>
                </a:ext>
              </a:extLst>
            </p:cNvPr>
            <p:cNvSpPr txBox="1">
              <a:spLocks noChangeArrowheads="1"/>
            </p:cNvSpPr>
            <p:nvPr/>
          </p:nvSpPr>
          <p:spPr bwMode="auto">
            <a:xfrm>
              <a:off x="2835" y="3049"/>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18</a:t>
              </a:r>
            </a:p>
          </p:txBody>
        </p:sp>
        <p:sp>
          <p:nvSpPr>
            <p:cNvPr id="50188" name="Text Box 21">
              <a:extLst>
                <a:ext uri="{FF2B5EF4-FFF2-40B4-BE49-F238E27FC236}">
                  <a16:creationId xmlns:a16="http://schemas.microsoft.com/office/drawing/2014/main" id="{685DCD90-471C-507D-D7B9-A12CE19F0198}"/>
                </a:ext>
              </a:extLst>
            </p:cNvPr>
            <p:cNvSpPr txBox="1">
              <a:spLocks noChangeArrowheads="1"/>
            </p:cNvSpPr>
            <p:nvPr/>
          </p:nvSpPr>
          <p:spPr bwMode="auto">
            <a:xfrm>
              <a:off x="3195" y="3043"/>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22</a:t>
              </a:r>
            </a:p>
          </p:txBody>
        </p:sp>
        <p:sp>
          <p:nvSpPr>
            <p:cNvPr id="50189" name="Text Box 22">
              <a:extLst>
                <a:ext uri="{FF2B5EF4-FFF2-40B4-BE49-F238E27FC236}">
                  <a16:creationId xmlns:a16="http://schemas.microsoft.com/office/drawing/2014/main" id="{8884B048-6D6D-A2A3-2F54-BFA0803A614E}"/>
                </a:ext>
              </a:extLst>
            </p:cNvPr>
            <p:cNvSpPr txBox="1">
              <a:spLocks noChangeArrowheads="1"/>
            </p:cNvSpPr>
            <p:nvPr/>
          </p:nvSpPr>
          <p:spPr bwMode="auto">
            <a:xfrm>
              <a:off x="3543" y="3043"/>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26</a:t>
              </a:r>
            </a:p>
          </p:txBody>
        </p:sp>
        <p:sp>
          <p:nvSpPr>
            <p:cNvPr id="50190" name="Text Box 24">
              <a:extLst>
                <a:ext uri="{FF2B5EF4-FFF2-40B4-BE49-F238E27FC236}">
                  <a16:creationId xmlns:a16="http://schemas.microsoft.com/office/drawing/2014/main" id="{7462CB16-C273-36E1-7CE2-C92526F78827}"/>
                </a:ext>
              </a:extLst>
            </p:cNvPr>
            <p:cNvSpPr txBox="1">
              <a:spLocks noChangeArrowheads="1"/>
            </p:cNvSpPr>
            <p:nvPr/>
          </p:nvSpPr>
          <p:spPr bwMode="auto">
            <a:xfrm>
              <a:off x="3910" y="3048"/>
              <a:ext cx="1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ms-MY" sz="1900" b="1">
                  <a:solidFill>
                    <a:srgbClr val="FF0000"/>
                  </a:solidFill>
                  <a:latin typeface="Helvetica" panose="020B0604020202020204" pitchFamily="34" charset="0"/>
                </a:rPr>
                <a:t>30</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72148F8-0BE4-C64D-83C2-C4252440A12A}"/>
              </a:ext>
            </a:extLst>
          </p:cNvPr>
          <p:cNvSpPr>
            <a:spLocks noGrp="1" noChangeArrowheads="1"/>
          </p:cNvSpPr>
          <p:nvPr>
            <p:ph type="title"/>
          </p:nvPr>
        </p:nvSpPr>
        <p:spPr/>
        <p:txBody>
          <a:bodyPr/>
          <a:lstStyle/>
          <a:p>
            <a:pPr eaLnBrk="1" hangingPunct="1"/>
            <a:r>
              <a:rPr lang="en-US" altLang="ms-MY"/>
              <a:t>Objectives</a:t>
            </a:r>
          </a:p>
        </p:txBody>
      </p:sp>
      <p:sp>
        <p:nvSpPr>
          <p:cNvPr id="9219" name="Content Placeholder 2">
            <a:extLst>
              <a:ext uri="{FF2B5EF4-FFF2-40B4-BE49-F238E27FC236}">
                <a16:creationId xmlns:a16="http://schemas.microsoft.com/office/drawing/2014/main" id="{C861D9F0-CA49-BCE4-4AF3-A15268602882}"/>
              </a:ext>
            </a:extLst>
          </p:cNvPr>
          <p:cNvSpPr>
            <a:spLocks noGrp="1" noChangeArrowheads="1"/>
          </p:cNvSpPr>
          <p:nvPr>
            <p:ph idx="1"/>
          </p:nvPr>
        </p:nvSpPr>
        <p:spPr>
          <a:xfrm>
            <a:off x="1209675" y="1644650"/>
            <a:ext cx="11591925" cy="6040438"/>
          </a:xfrm>
        </p:spPr>
        <p:txBody>
          <a:bodyPr/>
          <a:lstStyle/>
          <a:p>
            <a:r>
              <a:rPr lang="en-US" altLang="ms-MY" sz="2400"/>
              <a:t>To introduce </a:t>
            </a:r>
            <a:r>
              <a:rPr lang="en-US" altLang="ms-MY" sz="2400" b="1"/>
              <a:t>CPU scheduling</a:t>
            </a:r>
            <a:r>
              <a:rPr lang="en-US" altLang="ms-MY" sz="2400"/>
              <a:t>, which is the basis for multiprogrammed operating systems</a:t>
            </a:r>
          </a:p>
          <a:p>
            <a:endParaRPr lang="en-US" altLang="ms-MY" sz="2400"/>
          </a:p>
          <a:p>
            <a:r>
              <a:rPr lang="en-US" altLang="ms-MY" sz="2400"/>
              <a:t>To describe various </a:t>
            </a:r>
            <a:r>
              <a:rPr lang="en-US" altLang="ms-MY" sz="2400" b="1"/>
              <a:t>CPU-Scheduling Algorithms</a:t>
            </a:r>
          </a:p>
          <a:p>
            <a:endParaRPr lang="en-US" altLang="ms-MY" sz="2400"/>
          </a:p>
          <a:p>
            <a:r>
              <a:rPr lang="en-US" altLang="ms-MY" sz="2400"/>
              <a:t>To discuss evaluation criteria for selecting a </a:t>
            </a:r>
            <a:r>
              <a:rPr lang="en-US" altLang="ms-MY" sz="2400" b="1"/>
              <a:t>CPU-scheduling algorithm</a:t>
            </a:r>
            <a:r>
              <a:rPr lang="en-US" altLang="ms-MY" sz="2400"/>
              <a:t> for a particular system</a:t>
            </a:r>
          </a:p>
          <a:p>
            <a:endParaRPr lang="en-US" altLang="ms-MY" sz="2400"/>
          </a:p>
          <a:p>
            <a:r>
              <a:rPr lang="en-US" altLang="ms-MY" sz="2400"/>
              <a:t>To examine the scheduling algorithms of several operating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4AFDEC2-6CF5-743A-2EE7-B1AE421C3F49}"/>
              </a:ext>
            </a:extLst>
          </p:cNvPr>
          <p:cNvSpPr>
            <a:spLocks noGrp="1" noChangeArrowheads="1"/>
          </p:cNvSpPr>
          <p:nvPr>
            <p:ph type="title"/>
          </p:nvPr>
        </p:nvSpPr>
        <p:spPr/>
        <p:txBody>
          <a:bodyPr/>
          <a:lstStyle/>
          <a:p>
            <a:pPr eaLnBrk="1" hangingPunct="1"/>
            <a:r>
              <a:rPr lang="en-US" altLang="ms-MY"/>
              <a:t>Basic Concepts</a:t>
            </a:r>
          </a:p>
        </p:txBody>
      </p:sp>
      <p:sp>
        <p:nvSpPr>
          <p:cNvPr id="11267" name="Rectangle 3">
            <a:extLst>
              <a:ext uri="{FF2B5EF4-FFF2-40B4-BE49-F238E27FC236}">
                <a16:creationId xmlns:a16="http://schemas.microsoft.com/office/drawing/2014/main" id="{2AB5F1FB-AA6C-E245-DECE-FF87C45618DF}"/>
              </a:ext>
            </a:extLst>
          </p:cNvPr>
          <p:cNvSpPr>
            <a:spLocks noGrp="1" noChangeArrowheads="1"/>
          </p:cNvSpPr>
          <p:nvPr>
            <p:ph type="body" idx="1"/>
          </p:nvPr>
        </p:nvSpPr>
        <p:spPr>
          <a:xfrm>
            <a:off x="685800" y="1700213"/>
            <a:ext cx="8518525" cy="6742112"/>
          </a:xfrm>
        </p:spPr>
        <p:txBody>
          <a:bodyPr/>
          <a:lstStyle/>
          <a:p>
            <a:pPr>
              <a:lnSpc>
                <a:spcPct val="150000"/>
              </a:lnSpc>
            </a:pPr>
            <a:r>
              <a:rPr lang="en-MY" altLang="ms-MY"/>
              <a:t>In a </a:t>
            </a:r>
            <a:r>
              <a:rPr lang="en-MY" altLang="ms-MY" b="1">
                <a:solidFill>
                  <a:srgbClr val="FF0000"/>
                </a:solidFill>
              </a:rPr>
              <a:t>single-processor </a:t>
            </a:r>
            <a:r>
              <a:rPr lang="en-MY" altLang="ms-MY"/>
              <a:t>system, only one process can run at a time.</a:t>
            </a:r>
          </a:p>
          <a:p>
            <a:pPr>
              <a:lnSpc>
                <a:spcPct val="150000"/>
              </a:lnSpc>
            </a:pPr>
            <a:r>
              <a:rPr lang="en-MY" altLang="ms-MY"/>
              <a:t>The objective of </a:t>
            </a:r>
            <a:r>
              <a:rPr lang="en-MY" altLang="ms-MY" b="1">
                <a:solidFill>
                  <a:srgbClr val="FF0000"/>
                </a:solidFill>
              </a:rPr>
              <a:t>multiprogramming</a:t>
            </a:r>
            <a:r>
              <a:rPr lang="en-MY" altLang="ms-MY"/>
              <a:t> is to have some process running at all times, to maximize CPU utilization.</a:t>
            </a:r>
            <a:endParaRPr lang="en-US" altLang="ms-MY"/>
          </a:p>
          <a:p>
            <a:pPr>
              <a:lnSpc>
                <a:spcPct val="150000"/>
              </a:lnSpc>
            </a:pPr>
            <a:r>
              <a:rPr lang="en-US" altLang="ms-MY"/>
              <a:t>CPU &amp; I/O Burst Cycle </a:t>
            </a:r>
            <a:r>
              <a:rPr lang="en-US" altLang="ms-MY">
                <a:sym typeface="Wingdings" panose="05000000000000000000" pitchFamily="2" charset="2"/>
              </a:rPr>
              <a:t></a:t>
            </a:r>
            <a:r>
              <a:rPr lang="en-US" altLang="ms-MY"/>
              <a:t> Process execution consists of a </a:t>
            </a:r>
            <a:r>
              <a:rPr lang="en-US" altLang="ms-MY" b="1">
                <a:solidFill>
                  <a:srgbClr val="FF0000"/>
                </a:solidFill>
              </a:rPr>
              <a:t>cycle</a:t>
            </a:r>
            <a:r>
              <a:rPr lang="en-US" altLang="ms-MY">
                <a:solidFill>
                  <a:srgbClr val="FF0000"/>
                </a:solidFill>
              </a:rPr>
              <a:t> </a:t>
            </a:r>
            <a:r>
              <a:rPr lang="en-US" altLang="ms-MY"/>
              <a:t>of </a:t>
            </a:r>
            <a:r>
              <a:rPr lang="en-US" altLang="ms-MY" b="1"/>
              <a:t>CPU execution</a:t>
            </a:r>
            <a:r>
              <a:rPr lang="en-US" altLang="ms-MY"/>
              <a:t> and </a:t>
            </a:r>
            <a:r>
              <a:rPr lang="en-US" altLang="ms-MY" b="1"/>
              <a:t>I/O wait</a:t>
            </a:r>
            <a:r>
              <a:rPr lang="en-US" altLang="ms-MY"/>
              <a:t>.</a:t>
            </a:r>
          </a:p>
          <a:p>
            <a:pPr>
              <a:lnSpc>
                <a:spcPct val="150000"/>
              </a:lnSpc>
            </a:pPr>
            <a:r>
              <a:rPr lang="en-MY" altLang="ms-MY"/>
              <a:t>Processes alternate between these </a:t>
            </a:r>
            <a:r>
              <a:rPr lang="en-MY" altLang="ms-MY" b="1">
                <a:solidFill>
                  <a:srgbClr val="FF0000"/>
                </a:solidFill>
              </a:rPr>
              <a:t>two</a:t>
            </a:r>
            <a:r>
              <a:rPr lang="en-MY" altLang="ms-MY"/>
              <a:t> </a:t>
            </a:r>
            <a:r>
              <a:rPr lang="en-MY" altLang="ms-MY" b="1">
                <a:solidFill>
                  <a:srgbClr val="FF0000"/>
                </a:solidFill>
              </a:rPr>
              <a:t>states</a:t>
            </a:r>
            <a:r>
              <a:rPr lang="en-MY" altLang="ms-MY"/>
              <a:t>.</a:t>
            </a:r>
            <a:endParaRPr lang="en-US" altLang="ms-MY"/>
          </a:p>
          <a:p>
            <a:pPr>
              <a:lnSpc>
                <a:spcPct val="150000"/>
              </a:lnSpc>
            </a:pPr>
            <a:r>
              <a:rPr lang="en-MY" altLang="ms-MY"/>
              <a:t>Process execution begins with a </a:t>
            </a:r>
            <a:r>
              <a:rPr lang="en-MY" altLang="ms-MY" b="1">
                <a:solidFill>
                  <a:srgbClr val="FF0000"/>
                </a:solidFill>
              </a:rPr>
              <a:t>CPU burst</a:t>
            </a:r>
            <a:r>
              <a:rPr lang="en-MY" altLang="ms-MY"/>
              <a:t>. </a:t>
            </a:r>
            <a:endParaRPr lang="en-US" altLang="ms-MY"/>
          </a:p>
          <a:p>
            <a:pPr>
              <a:lnSpc>
                <a:spcPct val="150000"/>
              </a:lnSpc>
            </a:pPr>
            <a:r>
              <a:rPr lang="en-US" altLang="ms-MY" b="1">
                <a:solidFill>
                  <a:srgbClr val="FF0000"/>
                </a:solidFill>
              </a:rPr>
              <a:t>CPU burst </a:t>
            </a:r>
            <a:r>
              <a:rPr lang="en-US" altLang="ms-MY"/>
              <a:t>followed by </a:t>
            </a:r>
            <a:r>
              <a:rPr lang="en-US" altLang="ms-MY" b="1">
                <a:solidFill>
                  <a:srgbClr val="FF0000"/>
                </a:solidFill>
              </a:rPr>
              <a:t>I/O burst</a:t>
            </a:r>
          </a:p>
          <a:p>
            <a:pPr>
              <a:lnSpc>
                <a:spcPct val="150000"/>
              </a:lnSpc>
            </a:pPr>
            <a:r>
              <a:rPr lang="en-MY" altLang="ms-MY"/>
              <a:t>The </a:t>
            </a:r>
            <a:r>
              <a:rPr lang="en-MY" altLang="ms-MY" b="1">
                <a:solidFill>
                  <a:srgbClr val="FF0000"/>
                </a:solidFill>
              </a:rPr>
              <a:t>final CPU burst</a:t>
            </a:r>
            <a:r>
              <a:rPr lang="en-MY" altLang="ms-MY"/>
              <a:t> ends with a system request to </a:t>
            </a:r>
            <a:r>
              <a:rPr lang="en-MY" altLang="ms-MY" b="1">
                <a:solidFill>
                  <a:srgbClr val="FF0000"/>
                </a:solidFill>
              </a:rPr>
              <a:t>terminate</a:t>
            </a:r>
            <a:r>
              <a:rPr lang="en-MY" altLang="ms-MY"/>
              <a:t> </a:t>
            </a:r>
            <a:r>
              <a:rPr lang="en-MY" altLang="ms-MY" b="1">
                <a:solidFill>
                  <a:srgbClr val="FF0000"/>
                </a:solidFill>
              </a:rPr>
              <a:t>execution</a:t>
            </a:r>
            <a:r>
              <a:rPr lang="en-MY" altLang="ms-MY"/>
              <a:t>.</a:t>
            </a:r>
            <a:endParaRPr lang="en-US" altLang="ms-MY">
              <a:solidFill>
                <a:srgbClr val="FF0000"/>
              </a:solidFill>
            </a:endParaRPr>
          </a:p>
          <a:p>
            <a:pPr>
              <a:lnSpc>
                <a:spcPct val="150000"/>
              </a:lnSpc>
            </a:pPr>
            <a:r>
              <a:rPr lang="en-US" altLang="ms-MY"/>
              <a:t>CPU burst </a:t>
            </a:r>
            <a:r>
              <a:rPr lang="en-US" altLang="ms-MY" b="1">
                <a:solidFill>
                  <a:srgbClr val="FF0000"/>
                </a:solidFill>
              </a:rPr>
              <a:t>distribution</a:t>
            </a:r>
            <a:r>
              <a:rPr lang="en-US" altLang="ms-MY"/>
              <a:t> is of </a:t>
            </a:r>
            <a:r>
              <a:rPr lang="en-US" altLang="ms-MY" b="1"/>
              <a:t>main concern</a:t>
            </a:r>
            <a:r>
              <a:rPr lang="en-US" altLang="ms-MY"/>
              <a:t>.</a:t>
            </a:r>
          </a:p>
          <a:p>
            <a:pPr>
              <a:lnSpc>
                <a:spcPct val="150000"/>
              </a:lnSpc>
              <a:buFont typeface="Monotype Sorts" pitchFamily="-84" charset="2"/>
              <a:buNone/>
            </a:pPr>
            <a:endParaRPr lang="en-US" altLang="ms-MY"/>
          </a:p>
        </p:txBody>
      </p:sp>
      <p:pic>
        <p:nvPicPr>
          <p:cNvPr id="11268" name="Picture 1" descr="6_01.pdf">
            <a:extLst>
              <a:ext uri="{FF2B5EF4-FFF2-40B4-BE49-F238E27FC236}">
                <a16:creationId xmlns:a16="http://schemas.microsoft.com/office/drawing/2014/main" id="{42881C08-6FBE-F522-EFFB-48A1245740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05925" y="1166813"/>
            <a:ext cx="3960813" cy="740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9BE88B1-3F40-A3DC-6864-153FC4AAB60A}"/>
              </a:ext>
            </a:extLst>
          </p:cNvPr>
          <p:cNvSpPr>
            <a:spLocks noGrp="1" noChangeArrowheads="1"/>
          </p:cNvSpPr>
          <p:nvPr>
            <p:ph type="title"/>
          </p:nvPr>
        </p:nvSpPr>
        <p:spPr>
          <a:xfrm>
            <a:off x="1600200" y="369888"/>
            <a:ext cx="11430000" cy="768350"/>
          </a:xfrm>
        </p:spPr>
        <p:txBody>
          <a:bodyPr/>
          <a:lstStyle/>
          <a:p>
            <a:pPr eaLnBrk="1" hangingPunct="1"/>
            <a:r>
              <a:rPr lang="en-US" altLang="ms-MY"/>
              <a:t>Histogram of CPU-burst Times</a:t>
            </a:r>
          </a:p>
        </p:txBody>
      </p:sp>
      <p:pic>
        <p:nvPicPr>
          <p:cNvPr id="13315" name="Picture 9">
            <a:extLst>
              <a:ext uri="{FF2B5EF4-FFF2-40B4-BE49-F238E27FC236}">
                <a16:creationId xmlns:a16="http://schemas.microsoft.com/office/drawing/2014/main" id="{036F0685-375E-530C-9F6C-E84489E2D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3" y="3709988"/>
            <a:ext cx="8582025"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B9CE46F2-93D9-8F52-C24C-9A000272D8E0}"/>
              </a:ext>
            </a:extLst>
          </p:cNvPr>
          <p:cNvSpPr/>
          <p:nvPr/>
        </p:nvSpPr>
        <p:spPr>
          <a:xfrm>
            <a:off x="347663" y="1401763"/>
            <a:ext cx="13368337" cy="2044700"/>
          </a:xfrm>
          <a:prstGeom prst="rect">
            <a:avLst/>
          </a:prstGeom>
        </p:spPr>
        <p:txBody>
          <a:bodyPr>
            <a:spAutoFit/>
          </a:bodyPr>
          <a:lstStyle/>
          <a:p>
            <a:pPr marL="487363" indent="-487363">
              <a:lnSpc>
                <a:spcPct val="150000"/>
              </a:lnSpc>
              <a:spcBef>
                <a:spcPct val="35000"/>
              </a:spcBef>
              <a:buClr>
                <a:srgbClr val="993300"/>
              </a:buClr>
              <a:buSzPct val="90000"/>
              <a:buFont typeface="Monotype Sorts" pitchFamily="-84" charset="2"/>
              <a:buChar char="n"/>
              <a:defRPr/>
            </a:pPr>
            <a:r>
              <a:rPr kumimoji="1" lang="en-MY" dirty="0">
                <a:latin typeface="+mn-lt"/>
                <a:cs typeface="ＭＳ Ｐゴシック" charset="-128"/>
              </a:rPr>
              <a:t>The curve is generally characterized by a </a:t>
            </a:r>
            <a:r>
              <a:rPr kumimoji="1" lang="en-MY" b="1" dirty="0">
                <a:solidFill>
                  <a:srgbClr val="FF0000"/>
                </a:solidFill>
                <a:latin typeface="+mn-lt"/>
                <a:cs typeface="ＭＳ Ｐゴシック" charset="-128"/>
              </a:rPr>
              <a:t>large number of short CPU bursts</a:t>
            </a:r>
            <a:r>
              <a:rPr kumimoji="1" lang="en-MY" dirty="0">
                <a:latin typeface="+mn-lt"/>
                <a:cs typeface="ＭＳ Ｐゴシック" charset="-128"/>
              </a:rPr>
              <a:t> and a </a:t>
            </a:r>
            <a:r>
              <a:rPr kumimoji="1" lang="en-MY" b="1" dirty="0">
                <a:solidFill>
                  <a:srgbClr val="FF0000"/>
                </a:solidFill>
                <a:latin typeface="+mn-lt"/>
                <a:cs typeface="ＭＳ Ｐゴシック" charset="-128"/>
              </a:rPr>
              <a:t>small number of long CPU bursts</a:t>
            </a:r>
            <a:r>
              <a:rPr kumimoji="1" lang="en-MY" dirty="0">
                <a:latin typeface="+mn-lt"/>
                <a:cs typeface="ＭＳ Ｐゴシック" charset="-128"/>
              </a:rPr>
              <a:t>.</a:t>
            </a:r>
          </a:p>
          <a:p>
            <a:pPr marL="487363" indent="-487363">
              <a:lnSpc>
                <a:spcPct val="150000"/>
              </a:lnSpc>
              <a:spcBef>
                <a:spcPct val="35000"/>
              </a:spcBef>
              <a:buClr>
                <a:srgbClr val="993300"/>
              </a:buClr>
              <a:buSzPct val="90000"/>
              <a:buFont typeface="Monotype Sorts" pitchFamily="-84" charset="2"/>
              <a:buChar char="n"/>
              <a:defRPr/>
            </a:pPr>
            <a:r>
              <a:rPr kumimoji="1" lang="en-MY" dirty="0">
                <a:latin typeface="+mn-lt"/>
                <a:cs typeface="ＭＳ Ｐゴシック" charset="-128"/>
              </a:rPr>
              <a:t>An I/O-bound program typically has many short CPU bursts. </a:t>
            </a:r>
          </a:p>
          <a:p>
            <a:pPr marL="487363" indent="-487363">
              <a:lnSpc>
                <a:spcPct val="150000"/>
              </a:lnSpc>
              <a:spcBef>
                <a:spcPct val="35000"/>
              </a:spcBef>
              <a:buClr>
                <a:srgbClr val="993300"/>
              </a:buClr>
              <a:buSzPct val="90000"/>
              <a:buFont typeface="Monotype Sorts" pitchFamily="-84" charset="2"/>
              <a:buChar char="n"/>
              <a:defRPr/>
            </a:pPr>
            <a:r>
              <a:rPr kumimoji="1" lang="en-MY" dirty="0">
                <a:latin typeface="+mn-lt"/>
                <a:cs typeface="ＭＳ Ｐゴシック" charset="-128"/>
              </a:rPr>
              <a:t>A CPU-bound program might have a few long CPU bursts. </a:t>
            </a:r>
          </a:p>
          <a:p>
            <a:pPr marL="487363" indent="-487363">
              <a:lnSpc>
                <a:spcPct val="150000"/>
              </a:lnSpc>
              <a:spcBef>
                <a:spcPct val="35000"/>
              </a:spcBef>
              <a:buClr>
                <a:srgbClr val="993300"/>
              </a:buClr>
              <a:buSzPct val="90000"/>
              <a:buFont typeface="Monotype Sorts" pitchFamily="-84" charset="2"/>
              <a:buChar char="n"/>
              <a:defRPr/>
            </a:pPr>
            <a:r>
              <a:rPr kumimoji="1" lang="en-MY" dirty="0">
                <a:latin typeface="+mn-lt"/>
                <a:cs typeface="ＭＳ Ｐゴシック" charset="-128"/>
              </a:rPr>
              <a:t>This distribution can be important in the selection of an appropriate CPU-scheduling 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D8DC6FD-3F78-6742-73AE-E73656AC8A01}"/>
              </a:ext>
            </a:extLst>
          </p:cNvPr>
          <p:cNvSpPr>
            <a:spLocks noGrp="1" noChangeArrowheads="1"/>
          </p:cNvSpPr>
          <p:nvPr>
            <p:ph type="title"/>
          </p:nvPr>
        </p:nvSpPr>
        <p:spPr>
          <a:xfrm>
            <a:off x="1257300" y="369888"/>
            <a:ext cx="11772900" cy="768350"/>
          </a:xfrm>
        </p:spPr>
        <p:txBody>
          <a:bodyPr/>
          <a:lstStyle/>
          <a:p>
            <a:pPr eaLnBrk="1" hangingPunct="1"/>
            <a:r>
              <a:rPr lang="en-US" altLang="ms-MY"/>
              <a:t>CPU Scheduler</a:t>
            </a:r>
          </a:p>
        </p:txBody>
      </p:sp>
      <p:sp>
        <p:nvSpPr>
          <p:cNvPr id="15363" name="Rectangle 3">
            <a:extLst>
              <a:ext uri="{FF2B5EF4-FFF2-40B4-BE49-F238E27FC236}">
                <a16:creationId xmlns:a16="http://schemas.microsoft.com/office/drawing/2014/main" id="{10301E9A-D09F-3ADA-BDE4-2F4E28EFEBFD}"/>
              </a:ext>
            </a:extLst>
          </p:cNvPr>
          <p:cNvSpPr>
            <a:spLocks noGrp="1" noChangeArrowheads="1"/>
          </p:cNvSpPr>
          <p:nvPr>
            <p:ph type="body" idx="1"/>
          </p:nvPr>
        </p:nvSpPr>
        <p:spPr>
          <a:xfrm>
            <a:off x="652463" y="1746250"/>
            <a:ext cx="12541250" cy="3827463"/>
          </a:xfrm>
        </p:spPr>
        <p:txBody>
          <a:bodyPr/>
          <a:lstStyle/>
          <a:p>
            <a:pPr marL="488950" indent="-488950"/>
            <a:r>
              <a:rPr lang="en-MY" altLang="ms-MY"/>
              <a:t>When the </a:t>
            </a:r>
            <a:r>
              <a:rPr lang="en-MY" altLang="ms-MY" b="1">
                <a:solidFill>
                  <a:srgbClr val="FF0000"/>
                </a:solidFill>
              </a:rPr>
              <a:t>CPU </a:t>
            </a:r>
            <a:r>
              <a:rPr lang="en-MY" altLang="ms-MY"/>
              <a:t>becomes</a:t>
            </a:r>
            <a:r>
              <a:rPr lang="en-MY" altLang="ms-MY" b="1">
                <a:solidFill>
                  <a:srgbClr val="FF0000"/>
                </a:solidFill>
              </a:rPr>
              <a:t> idle</a:t>
            </a:r>
            <a:r>
              <a:rPr lang="en-MY" altLang="ms-MY"/>
              <a:t>, the operating system must select </a:t>
            </a:r>
            <a:r>
              <a:rPr lang="en-MY" altLang="ms-MY" b="1"/>
              <a:t>one</a:t>
            </a:r>
            <a:r>
              <a:rPr lang="en-MY" altLang="ms-MY"/>
              <a:t> of the processes in the </a:t>
            </a:r>
            <a:r>
              <a:rPr lang="en-MY" altLang="ms-MY" b="1"/>
              <a:t>ready queue </a:t>
            </a:r>
            <a:r>
              <a:rPr lang="en-MY" altLang="ms-MY"/>
              <a:t>to be executed.</a:t>
            </a:r>
          </a:p>
          <a:p>
            <a:pPr marL="488950" indent="-488950"/>
            <a:r>
              <a:rPr lang="en-MY" altLang="ms-MY"/>
              <a:t>The selection process is carried out by the </a:t>
            </a:r>
            <a:r>
              <a:rPr lang="en-MY" altLang="ms-MY" b="1">
                <a:solidFill>
                  <a:srgbClr val="FF0000"/>
                </a:solidFill>
              </a:rPr>
              <a:t>short-term scheduler</a:t>
            </a:r>
            <a:r>
              <a:rPr lang="en-MY" altLang="ms-MY"/>
              <a:t>, or </a:t>
            </a:r>
            <a:r>
              <a:rPr lang="en-MY" altLang="ms-MY" b="1">
                <a:solidFill>
                  <a:srgbClr val="FF0000"/>
                </a:solidFill>
              </a:rPr>
              <a:t>CPU scheduler</a:t>
            </a:r>
            <a:r>
              <a:rPr lang="en-MY" altLang="ms-MY"/>
              <a:t>. </a:t>
            </a:r>
          </a:p>
          <a:p>
            <a:pPr marL="488950" lvl="1" indent="-488950">
              <a:buClr>
                <a:srgbClr val="993300"/>
              </a:buClr>
              <a:buSzPct val="90000"/>
              <a:buFont typeface="Monotype Sorts" pitchFamily="-84" charset="2"/>
              <a:buChar char="n"/>
            </a:pPr>
            <a:r>
              <a:rPr lang="en-MY" altLang="ms-MY"/>
              <a:t>The </a:t>
            </a:r>
            <a:r>
              <a:rPr lang="en-MY" altLang="ms-MY" b="1">
                <a:solidFill>
                  <a:srgbClr val="FF0000"/>
                </a:solidFill>
              </a:rPr>
              <a:t>scheduler</a:t>
            </a:r>
            <a:r>
              <a:rPr lang="en-MY" altLang="ms-MY"/>
              <a:t> selects a process from the processes in memory </a:t>
            </a:r>
            <a:r>
              <a:rPr lang="en-MY" altLang="ms-MY" b="1" i="1"/>
              <a:t>(</a:t>
            </a:r>
            <a:r>
              <a:rPr lang="en-US" altLang="ms-MY" b="1" i="1"/>
              <a:t>Ready Queue)</a:t>
            </a:r>
            <a:r>
              <a:rPr lang="en-MY" altLang="ms-MY"/>
              <a:t> that are ready to execute and allocates the CPU to that process.</a:t>
            </a:r>
            <a:r>
              <a:rPr lang="en-US" altLang="ms-MY" b="1" i="1"/>
              <a:t> </a:t>
            </a:r>
            <a:endParaRPr lang="en-MY" altLang="ms-MY"/>
          </a:p>
          <a:p>
            <a:pPr marL="900113" lvl="3" indent="-363538">
              <a:buClr>
                <a:srgbClr val="993300"/>
              </a:buClr>
              <a:buSzPct val="90000"/>
              <a:buFont typeface="Courier New" panose="02070309020205020404" pitchFamily="49" charset="0"/>
              <a:buChar char="o"/>
            </a:pPr>
            <a:r>
              <a:rPr lang="en-US" altLang="ms-MY" b="1" i="1"/>
              <a:t>Ready </a:t>
            </a:r>
            <a:r>
              <a:rPr lang="en-US" altLang="ms-MY" b="1"/>
              <a:t>Queue</a:t>
            </a:r>
            <a:r>
              <a:rPr lang="en-US" altLang="ms-MY"/>
              <a:t> may be ordered in various ways.</a:t>
            </a:r>
          </a:p>
          <a:p>
            <a:pPr marL="900113" lvl="3" indent="-363538">
              <a:buClr>
                <a:srgbClr val="993300"/>
              </a:buClr>
              <a:buSzPct val="90000"/>
              <a:buFont typeface="Courier New" panose="02070309020205020404" pitchFamily="49" charset="0"/>
              <a:buChar char="o"/>
            </a:pPr>
            <a:r>
              <a:rPr lang="en-MY" altLang="ms-MY" b="1" i="1"/>
              <a:t>Ready</a:t>
            </a:r>
            <a:r>
              <a:rPr lang="en-MY" altLang="ms-MY" i="1"/>
              <a:t> </a:t>
            </a:r>
            <a:r>
              <a:rPr lang="en-MY" altLang="ms-MY" b="1" i="1"/>
              <a:t>Queue</a:t>
            </a:r>
            <a:r>
              <a:rPr lang="en-MY" altLang="ms-MY"/>
              <a:t> is not necessarily a first-in, first-out (FIFO) queue.</a:t>
            </a:r>
          </a:p>
          <a:p>
            <a:pPr marL="900113" lvl="3" indent="-363538">
              <a:buClr>
                <a:srgbClr val="993300"/>
              </a:buClr>
              <a:buSzPct val="90000"/>
              <a:buFont typeface="Courier New" panose="02070309020205020404" pitchFamily="49" charset="0"/>
              <a:buChar char="o"/>
            </a:pPr>
            <a:r>
              <a:rPr lang="en-MY" altLang="ms-MY" b="1" i="1"/>
              <a:t>Ready Queue</a:t>
            </a:r>
            <a:r>
              <a:rPr lang="en-MY" altLang="ms-MY"/>
              <a:t> can be implemented as a FIFO queue, a priority queue, a tree, or simply an unordered linked list.</a:t>
            </a:r>
          </a:p>
          <a:p>
            <a:pPr marL="900113" lvl="3" indent="-363538">
              <a:buClr>
                <a:srgbClr val="993300"/>
              </a:buClr>
              <a:buSzPct val="90000"/>
              <a:buFont typeface="Courier New" panose="02070309020205020404" pitchFamily="49" charset="0"/>
              <a:buChar char="o"/>
            </a:pPr>
            <a:r>
              <a:rPr lang="en-MY" altLang="ms-MY"/>
              <a:t>All the processes in the </a:t>
            </a:r>
            <a:r>
              <a:rPr lang="en-MY" altLang="ms-MY" b="1"/>
              <a:t>ready queue</a:t>
            </a:r>
            <a:r>
              <a:rPr lang="en-MY" altLang="ms-MY"/>
              <a:t> are lined up waiting for a chance to run on the CPU.</a:t>
            </a:r>
            <a:endParaRPr lang="en-US" altLang="ms-MY"/>
          </a:p>
          <a:p>
            <a:pPr marL="488950" indent="-488950"/>
            <a:r>
              <a:rPr lang="en-MY" altLang="ms-MY"/>
              <a:t>The records in the </a:t>
            </a:r>
            <a:r>
              <a:rPr lang="en-MY" altLang="ms-MY" b="1"/>
              <a:t>queues</a:t>
            </a:r>
            <a:r>
              <a:rPr lang="en-MY" altLang="ms-MY"/>
              <a:t> are generally </a:t>
            </a:r>
            <a:r>
              <a:rPr lang="en-MY" altLang="ms-MY" b="1"/>
              <a:t>processed control blocks </a:t>
            </a:r>
            <a:r>
              <a:rPr lang="en-MY" altLang="ms-MY"/>
              <a:t>(PCBs) of the processes.</a:t>
            </a:r>
            <a:endParaRPr lang="en-US" altLang="ms-MY"/>
          </a:p>
        </p:txBody>
      </p:sp>
      <p:pic>
        <p:nvPicPr>
          <p:cNvPr id="15364" name="Picture 1">
            <a:extLst>
              <a:ext uri="{FF2B5EF4-FFF2-40B4-BE49-F238E27FC236}">
                <a16:creationId xmlns:a16="http://schemas.microsoft.com/office/drawing/2014/main" id="{36363968-EE3D-FD52-57AF-75969D9080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0838" y="5370513"/>
            <a:ext cx="806450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63A43B8-A06B-F336-F608-3991529AFC1D}"/>
              </a:ext>
            </a:extLst>
          </p:cNvPr>
          <p:cNvSpPr>
            <a:spLocks noGrp="1" noChangeArrowheads="1"/>
          </p:cNvSpPr>
          <p:nvPr>
            <p:ph type="title"/>
          </p:nvPr>
        </p:nvSpPr>
        <p:spPr>
          <a:xfrm>
            <a:off x="1257300" y="369888"/>
            <a:ext cx="11772900" cy="768350"/>
          </a:xfrm>
        </p:spPr>
        <p:txBody>
          <a:bodyPr/>
          <a:lstStyle/>
          <a:p>
            <a:pPr eaLnBrk="1" hangingPunct="1"/>
            <a:r>
              <a:rPr lang="en-MY" altLang="ms-MY" b="0"/>
              <a:t>Preemptive Scheduling</a:t>
            </a:r>
            <a:r>
              <a:rPr lang="en-MY" altLang="ms-MY"/>
              <a:t> </a:t>
            </a:r>
            <a:endParaRPr lang="en-US" altLang="ms-MY"/>
          </a:p>
        </p:txBody>
      </p:sp>
      <p:sp>
        <p:nvSpPr>
          <p:cNvPr id="27651" name="Rectangle 3">
            <a:extLst>
              <a:ext uri="{FF2B5EF4-FFF2-40B4-BE49-F238E27FC236}">
                <a16:creationId xmlns:a16="http://schemas.microsoft.com/office/drawing/2014/main" id="{CC973B14-370E-4BC8-52C5-72264F622187}"/>
              </a:ext>
            </a:extLst>
          </p:cNvPr>
          <p:cNvSpPr>
            <a:spLocks noGrp="1" noChangeArrowheads="1"/>
          </p:cNvSpPr>
          <p:nvPr>
            <p:ph type="body" idx="1"/>
          </p:nvPr>
        </p:nvSpPr>
        <p:spPr>
          <a:xfrm>
            <a:off x="642938" y="1355725"/>
            <a:ext cx="12539662" cy="6629400"/>
          </a:xfrm>
        </p:spPr>
        <p:txBody>
          <a:bodyPr/>
          <a:lstStyle/>
          <a:p>
            <a:pPr marL="489736" indent="-489736">
              <a:buFont typeface="Monotype Sorts" charset="2"/>
              <a:buChar char="n"/>
              <a:defRPr/>
            </a:pPr>
            <a:r>
              <a:rPr lang="en-MY" dirty="0">
                <a:ea typeface="ＭＳ Ｐゴシック" charset="-128"/>
              </a:rPr>
              <a:t>CPU-scheduling decisions may take place under the following four circumstances:</a:t>
            </a:r>
            <a:endParaRPr lang="en-US" dirty="0">
              <a:ea typeface="ＭＳ Ｐゴシック" charset="-128"/>
            </a:endParaRPr>
          </a:p>
          <a:p>
            <a:pPr marL="1142714" lvl="1" indent="-489736">
              <a:buFont typeface="Monotype Sorts" charset="0"/>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1142714" lvl="1" indent="-489736">
              <a:buFont typeface="Monotype Sorts" charset="0"/>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1142714" lvl="1" indent="-489736">
              <a:buFont typeface="Monotype Sorts" charset="0"/>
              <a:buNone/>
              <a:defRPr/>
            </a:pPr>
            <a:r>
              <a:rPr lang="en-US" dirty="0">
                <a:solidFill>
                  <a:srgbClr val="CC6600"/>
                </a:solidFill>
                <a:ea typeface="ＭＳ Ｐゴシック" charset="-128"/>
              </a:rPr>
              <a:t>3.</a:t>
            </a:r>
            <a:r>
              <a:rPr lang="en-US" dirty="0">
                <a:ea typeface="ＭＳ Ｐゴシック" charset="-128"/>
              </a:rPr>
              <a:t>	Switches from waiting to ready</a:t>
            </a:r>
          </a:p>
          <a:p>
            <a:pPr marL="1142714" lvl="1" indent="-489736">
              <a:buFont typeface="Monotype Sorts" charset="2"/>
              <a:buAutoNum type="arabicPeriod" startAt="4"/>
              <a:defRPr/>
            </a:pPr>
            <a:r>
              <a:rPr lang="en-US" dirty="0">
                <a:ea typeface="ＭＳ Ｐゴシック" charset="-128"/>
              </a:rPr>
              <a:t>Terminates</a:t>
            </a:r>
          </a:p>
          <a:p>
            <a:pPr marL="489736" indent="-489736">
              <a:buFont typeface="Monotype Sorts" charset="2"/>
              <a:buChar char="n"/>
              <a:defRPr/>
            </a:pPr>
            <a:r>
              <a:rPr lang="en-MY" dirty="0">
                <a:ea typeface="ＭＳ Ｐゴシック" charset="-128"/>
              </a:rPr>
              <a:t>For situations 1 and 4, there is no choice in terms of scheduling.</a:t>
            </a:r>
          </a:p>
          <a:p>
            <a:pPr marL="489736" indent="-489736">
              <a:buFont typeface="Monotype Sorts" charset="2"/>
              <a:buChar char="n"/>
              <a:defRPr/>
            </a:pPr>
            <a:r>
              <a:rPr lang="en-MY" dirty="0">
                <a:ea typeface="ＭＳ Ｐゴシック" charset="-128"/>
              </a:rPr>
              <a:t>A new process must be selected for execution.</a:t>
            </a:r>
          </a:p>
          <a:p>
            <a:pPr marL="489736" indent="-489736">
              <a:buFont typeface="Monotype Sorts" charset="2"/>
              <a:buChar char="n"/>
              <a:defRPr/>
            </a:pPr>
            <a:r>
              <a:rPr lang="en-MY" dirty="0">
                <a:ea typeface="ＭＳ Ｐゴシック" charset="-128"/>
              </a:rPr>
              <a:t>When scheduling takes place only under circumstances 1 and 4, we say that the scheduling scheme is </a:t>
            </a:r>
            <a:r>
              <a:rPr lang="en-MY" b="1" dirty="0">
                <a:solidFill>
                  <a:srgbClr val="FF0000"/>
                </a:solidFill>
                <a:ea typeface="ＭＳ Ｐゴシック" charset="-128"/>
              </a:rPr>
              <a:t>nonpreemptive </a:t>
            </a:r>
            <a:r>
              <a:rPr lang="en-MY" dirty="0">
                <a:ea typeface="ＭＳ Ｐゴシック" charset="-128"/>
              </a:rPr>
              <a:t>or </a:t>
            </a:r>
            <a:r>
              <a:rPr lang="en-MY" b="1" dirty="0">
                <a:solidFill>
                  <a:srgbClr val="FF0000"/>
                </a:solidFill>
                <a:ea typeface="ＭＳ Ｐゴシック" charset="-128"/>
              </a:rPr>
              <a:t>cooperative</a:t>
            </a:r>
            <a:r>
              <a:rPr lang="en-MY" dirty="0">
                <a:ea typeface="ＭＳ Ｐゴシック" charset="-128"/>
              </a:rPr>
              <a:t>. Otherwise, it is </a:t>
            </a:r>
            <a:r>
              <a:rPr lang="en-MY" b="1" dirty="0">
                <a:solidFill>
                  <a:srgbClr val="FF0000"/>
                </a:solidFill>
                <a:ea typeface="ＭＳ Ｐゴシック" charset="-128"/>
              </a:rPr>
              <a:t>preemptive</a:t>
            </a:r>
            <a:r>
              <a:rPr lang="en-MY" dirty="0">
                <a:ea typeface="ＭＳ Ｐゴシック" charset="-128"/>
              </a:rPr>
              <a:t>.</a:t>
            </a:r>
          </a:p>
          <a:p>
            <a:pPr marL="489736" indent="-489736">
              <a:buFont typeface="Monotype Sorts" charset="2"/>
              <a:buChar char="n"/>
              <a:defRPr/>
            </a:pPr>
            <a:endParaRPr lang="en-MY" b="1" dirty="0">
              <a:ea typeface="ＭＳ Ｐゴシック" charset="-128"/>
            </a:endParaRPr>
          </a:p>
          <a:p>
            <a:pPr marL="489736" indent="-489736">
              <a:buFont typeface="Monotype Sorts" charset="2"/>
              <a:buChar char="n"/>
              <a:defRPr/>
            </a:pPr>
            <a:r>
              <a:rPr lang="en-MY" b="1" dirty="0">
                <a:ea typeface="ＭＳ Ｐゴシック" charset="-128"/>
              </a:rPr>
              <a:t>Nonpreemptive scheduling:</a:t>
            </a:r>
          </a:p>
          <a:p>
            <a:pPr marL="1061236" lvl="1" indent="-489736">
              <a:buFont typeface="Wingdings" panose="05000000000000000000" pitchFamily="2" charset="2"/>
              <a:buChar char="q"/>
              <a:defRPr/>
            </a:pPr>
            <a:r>
              <a:rPr lang="en-MY" dirty="0">
                <a:ea typeface="ＭＳ Ｐゴシック" charset="-128"/>
              </a:rPr>
              <a:t>When the CPU has been allocated to a process,</a:t>
            </a:r>
          </a:p>
          <a:p>
            <a:pPr marL="1061236" lvl="1" indent="-489736">
              <a:buFont typeface="Wingdings" panose="05000000000000000000" pitchFamily="2" charset="2"/>
              <a:buChar char="q"/>
              <a:defRPr/>
            </a:pPr>
            <a:r>
              <a:rPr lang="en-MY" dirty="0">
                <a:ea typeface="ＭＳ Ｐゴシック" charset="-128"/>
              </a:rPr>
              <a:t>The process keeps the CPU until it releases the CPU either by Terminating  or  switching to the waiting state.</a:t>
            </a:r>
            <a:endParaRPr lang="en-US" dirty="0">
              <a:ea typeface="ＭＳ Ｐゴシック" charset="-128"/>
            </a:endParaRPr>
          </a:p>
          <a:p>
            <a:pPr marL="489736" indent="-489736">
              <a:buFont typeface="Monotype Sorts" charset="2"/>
              <a:buChar char="n"/>
              <a:defRPr/>
            </a:pPr>
            <a:endParaRPr lang="en-US" b="1" dirty="0">
              <a:solidFill>
                <a:srgbClr val="3366FF"/>
              </a:solidFill>
              <a:ea typeface="ＭＳ Ｐゴシック" charset="0"/>
              <a:cs typeface="ＭＳ Ｐゴシック" charset="0"/>
            </a:endParaRPr>
          </a:p>
          <a:p>
            <a:pPr marL="489736" indent="-489736">
              <a:buFont typeface="Monotype Sorts" charset="2"/>
              <a:buChar char="n"/>
              <a:defRPr/>
            </a:pPr>
            <a:r>
              <a:rPr lang="en-US" dirty="0">
                <a:ea typeface="ＭＳ Ｐゴシック" charset="-128"/>
              </a:rPr>
              <a:t>All other scheduling is </a:t>
            </a:r>
            <a:r>
              <a:rPr lang="en-US" b="1" dirty="0">
                <a:ea typeface="ＭＳ Ｐゴシック" charset="0"/>
                <a:cs typeface="ＭＳ Ｐゴシック" charset="0"/>
              </a:rPr>
              <a:t>preemptive</a:t>
            </a:r>
          </a:p>
          <a:p>
            <a:pPr marL="1061093" lvl="1" indent="-408114">
              <a:buFont typeface="Monotype Sorts" charset="2"/>
              <a:buChar char="l"/>
              <a:defRPr/>
            </a:pPr>
            <a:r>
              <a:rPr lang="en-US" dirty="0">
                <a:ea typeface="ＭＳ Ｐゴシック" charset="-128"/>
              </a:rPr>
              <a:t>Consider access to shared data</a:t>
            </a:r>
          </a:p>
          <a:p>
            <a:pPr marL="1061093" lvl="1" indent="-408114">
              <a:buFont typeface="Monotype Sorts" charset="2"/>
              <a:buChar char="l"/>
              <a:defRPr/>
            </a:pPr>
            <a:r>
              <a:rPr lang="en-US" dirty="0">
                <a:ea typeface="ＭＳ Ｐゴシック" charset="-128"/>
              </a:rPr>
              <a:t>Consider preemption while in kernel mode</a:t>
            </a:r>
          </a:p>
          <a:p>
            <a:pPr marL="1061093" lvl="1" indent="-408114">
              <a:buFont typeface="Monotype Sorts" charset="2"/>
              <a:buChar char="l"/>
              <a:defRPr/>
            </a:pPr>
            <a:r>
              <a:rPr lang="en-US" dirty="0">
                <a:ea typeface="ＭＳ Ｐゴシック" charset="-128"/>
              </a:rPr>
              <a:t>Consider interrupts occurring during crucial OS activities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837E532-6CEE-208F-3137-28A0CDC897BA}"/>
              </a:ext>
            </a:extLst>
          </p:cNvPr>
          <p:cNvSpPr>
            <a:spLocks noGrp="1" noChangeArrowheads="1"/>
          </p:cNvSpPr>
          <p:nvPr>
            <p:ph type="title"/>
          </p:nvPr>
        </p:nvSpPr>
        <p:spPr/>
        <p:txBody>
          <a:bodyPr/>
          <a:lstStyle/>
          <a:p>
            <a:pPr eaLnBrk="1" hangingPunct="1"/>
            <a:r>
              <a:rPr lang="en-US" altLang="ms-MY"/>
              <a:t>Dispatcher</a:t>
            </a:r>
          </a:p>
        </p:txBody>
      </p:sp>
      <p:sp>
        <p:nvSpPr>
          <p:cNvPr id="19459" name="Rectangle 3">
            <a:extLst>
              <a:ext uri="{FF2B5EF4-FFF2-40B4-BE49-F238E27FC236}">
                <a16:creationId xmlns:a16="http://schemas.microsoft.com/office/drawing/2014/main" id="{9EE40CFE-2877-6884-465F-C47730710148}"/>
              </a:ext>
            </a:extLst>
          </p:cNvPr>
          <p:cNvSpPr>
            <a:spLocks noGrp="1" noChangeArrowheads="1"/>
          </p:cNvSpPr>
          <p:nvPr>
            <p:ph type="body" idx="1"/>
          </p:nvPr>
        </p:nvSpPr>
        <p:spPr>
          <a:xfrm>
            <a:off x="685800" y="1138238"/>
            <a:ext cx="12557125" cy="6311900"/>
          </a:xfrm>
        </p:spPr>
        <p:txBody>
          <a:bodyPr/>
          <a:lstStyle/>
          <a:p>
            <a:r>
              <a:rPr lang="en-MY" altLang="ms-MY"/>
              <a:t>Another component involved in the </a:t>
            </a:r>
            <a:r>
              <a:rPr lang="en-MY" altLang="ms-MY" b="1"/>
              <a:t>CPU-scheduling function</a:t>
            </a:r>
            <a:r>
              <a:rPr lang="en-MY" altLang="ms-MY"/>
              <a:t> is the </a:t>
            </a:r>
            <a:r>
              <a:rPr lang="en-MY" altLang="ms-MY" b="1">
                <a:solidFill>
                  <a:srgbClr val="FF0000"/>
                </a:solidFill>
              </a:rPr>
              <a:t>dispatcher</a:t>
            </a:r>
            <a:r>
              <a:rPr lang="en-MY" altLang="ms-MY">
                <a:solidFill>
                  <a:srgbClr val="FF0000"/>
                </a:solidFill>
              </a:rPr>
              <a:t> </a:t>
            </a:r>
            <a:br>
              <a:rPr lang="en-MY" altLang="ms-MY"/>
            </a:br>
            <a:endParaRPr lang="en-US" altLang="ms-MY"/>
          </a:p>
          <a:p>
            <a:r>
              <a:rPr lang="en-MY" altLang="ms-MY"/>
              <a:t>The </a:t>
            </a:r>
            <a:r>
              <a:rPr lang="en-MY" altLang="ms-MY" b="1">
                <a:solidFill>
                  <a:srgbClr val="FF0000"/>
                </a:solidFill>
              </a:rPr>
              <a:t>dispatcher</a:t>
            </a:r>
            <a:r>
              <a:rPr lang="en-MY" altLang="ms-MY"/>
              <a:t> is the module that gives </a:t>
            </a:r>
            <a:r>
              <a:rPr lang="en-MY" altLang="ms-MY" b="1">
                <a:solidFill>
                  <a:srgbClr val="FF0000"/>
                </a:solidFill>
              </a:rPr>
              <a:t>control of the CPU </a:t>
            </a:r>
            <a:r>
              <a:rPr lang="en-MY" altLang="ms-MY"/>
              <a:t>to the process selected by the </a:t>
            </a:r>
            <a:r>
              <a:rPr lang="en-MY" altLang="ms-MY" b="1"/>
              <a:t>short-term scheduler</a:t>
            </a:r>
            <a:r>
              <a:rPr lang="en-MY" altLang="ms-MY"/>
              <a:t>.</a:t>
            </a:r>
          </a:p>
          <a:p>
            <a:endParaRPr lang="en-US" altLang="ms-MY"/>
          </a:p>
          <a:p>
            <a:r>
              <a:rPr lang="en-MY" altLang="ms-MY"/>
              <a:t>This function involves the following: </a:t>
            </a:r>
            <a:endParaRPr lang="en-US" altLang="ms-MY"/>
          </a:p>
          <a:p>
            <a:pPr lvl="1"/>
            <a:r>
              <a:rPr lang="en-US" altLang="ms-MY"/>
              <a:t>switching context</a:t>
            </a:r>
          </a:p>
          <a:p>
            <a:pPr lvl="1"/>
            <a:r>
              <a:rPr lang="en-US" altLang="ms-MY"/>
              <a:t>switching to user mode</a:t>
            </a:r>
          </a:p>
          <a:p>
            <a:pPr lvl="1"/>
            <a:r>
              <a:rPr lang="en-US" altLang="ms-MY"/>
              <a:t>jumping to the proper location in the user program to restart that program</a:t>
            </a:r>
          </a:p>
          <a:p>
            <a:pPr lvl="1"/>
            <a:endParaRPr lang="en-US" altLang="ms-MY"/>
          </a:p>
          <a:p>
            <a:r>
              <a:rPr lang="en-MY" altLang="ms-MY"/>
              <a:t>The </a:t>
            </a:r>
            <a:r>
              <a:rPr lang="en-MY" altLang="ms-MY" b="1">
                <a:solidFill>
                  <a:srgbClr val="FF0000"/>
                </a:solidFill>
              </a:rPr>
              <a:t>dispatcher</a:t>
            </a:r>
            <a:r>
              <a:rPr lang="en-MY" altLang="ms-MY">
                <a:solidFill>
                  <a:srgbClr val="FF0000"/>
                </a:solidFill>
              </a:rPr>
              <a:t> </a:t>
            </a:r>
            <a:r>
              <a:rPr lang="en-MY" altLang="ms-MY"/>
              <a:t>should be as </a:t>
            </a:r>
            <a:r>
              <a:rPr lang="en-MY" altLang="ms-MY" b="1"/>
              <a:t>fast</a:t>
            </a:r>
            <a:r>
              <a:rPr lang="en-MY" altLang="ms-MY"/>
              <a:t> as possible since it is invoked during </a:t>
            </a:r>
            <a:r>
              <a:rPr lang="en-MY" altLang="ms-MY" b="1"/>
              <a:t>every process switch</a:t>
            </a:r>
            <a:r>
              <a:rPr lang="en-MY" altLang="ms-MY"/>
              <a:t>. </a:t>
            </a:r>
          </a:p>
          <a:p>
            <a:endParaRPr lang="en-MY" altLang="ms-MY"/>
          </a:p>
          <a:p>
            <a:r>
              <a:rPr lang="en-MY" altLang="ms-MY"/>
              <a:t>The time it takes for the dispatcher to stop one process and start another running is known as the </a:t>
            </a:r>
            <a:r>
              <a:rPr lang="en-MY" altLang="ms-MY" b="1">
                <a:solidFill>
                  <a:srgbClr val="FF0000"/>
                </a:solidFill>
              </a:rPr>
              <a:t>dispatch latency.</a:t>
            </a:r>
            <a:endParaRPr lang="en-US" altLang="ms-MY" b="1">
              <a:solidFill>
                <a:srgbClr val="FF0000"/>
              </a:solidFill>
            </a:endParaRPr>
          </a:p>
        </p:txBody>
      </p:sp>
      <p:pic>
        <p:nvPicPr>
          <p:cNvPr id="19460" name="Picture 2">
            <a:extLst>
              <a:ext uri="{FF2B5EF4-FFF2-40B4-BE49-F238E27FC236}">
                <a16:creationId xmlns:a16="http://schemas.microsoft.com/office/drawing/2014/main" id="{989E5019-1666-2A52-EE39-641A5C9DE3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9538" y="5634038"/>
            <a:ext cx="6729412"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F28D1B0-77BD-FDB0-E0A4-5D38DFAB2EA5}"/>
              </a:ext>
            </a:extLst>
          </p:cNvPr>
          <p:cNvSpPr>
            <a:spLocks noGrp="1" noChangeArrowheads="1"/>
          </p:cNvSpPr>
          <p:nvPr>
            <p:ph type="title"/>
          </p:nvPr>
        </p:nvSpPr>
        <p:spPr>
          <a:xfrm>
            <a:off x="1485900" y="369888"/>
            <a:ext cx="11544300" cy="768350"/>
          </a:xfrm>
        </p:spPr>
        <p:txBody>
          <a:bodyPr/>
          <a:lstStyle/>
          <a:p>
            <a:pPr eaLnBrk="1" hangingPunct="1"/>
            <a:r>
              <a:rPr lang="en-MY" altLang="ms-MY" sz="4000"/>
              <a:t>Scheduling Criteria</a:t>
            </a:r>
            <a:endParaRPr lang="en-US" altLang="ms-MY" sz="4000"/>
          </a:p>
        </p:txBody>
      </p:sp>
      <p:sp>
        <p:nvSpPr>
          <p:cNvPr id="21507" name="Rectangle 3">
            <a:extLst>
              <a:ext uri="{FF2B5EF4-FFF2-40B4-BE49-F238E27FC236}">
                <a16:creationId xmlns:a16="http://schemas.microsoft.com/office/drawing/2014/main" id="{B51C9F29-45A6-C406-2BFC-FCB02DC9B1FB}"/>
              </a:ext>
            </a:extLst>
          </p:cNvPr>
          <p:cNvSpPr>
            <a:spLocks noGrp="1" noChangeArrowheads="1"/>
          </p:cNvSpPr>
          <p:nvPr>
            <p:ph type="body" idx="1"/>
          </p:nvPr>
        </p:nvSpPr>
        <p:spPr>
          <a:xfrm>
            <a:off x="471488" y="1149350"/>
            <a:ext cx="12795250" cy="6950075"/>
          </a:xfrm>
        </p:spPr>
        <p:txBody>
          <a:bodyPr/>
          <a:lstStyle/>
          <a:p>
            <a:pPr>
              <a:spcBef>
                <a:spcPts val="600"/>
              </a:spcBef>
            </a:pPr>
            <a:r>
              <a:rPr lang="en-MY" altLang="ms-MY"/>
              <a:t>Different </a:t>
            </a:r>
            <a:r>
              <a:rPr lang="en-MY" altLang="ms-MY" b="1">
                <a:solidFill>
                  <a:srgbClr val="FF0000"/>
                </a:solidFill>
              </a:rPr>
              <a:t>CPU scheduling algorithms </a:t>
            </a:r>
            <a:r>
              <a:rPr lang="en-MY" altLang="ms-MY"/>
              <a:t>have </a:t>
            </a:r>
            <a:r>
              <a:rPr lang="en-MY" altLang="ms-MY" b="1">
                <a:solidFill>
                  <a:srgbClr val="FF0000"/>
                </a:solidFill>
              </a:rPr>
              <a:t>different properties</a:t>
            </a:r>
            <a:r>
              <a:rPr lang="en-MY" altLang="ms-MY"/>
              <a:t>, and the choice of a particular algorithm may favor one class of processes over another. </a:t>
            </a:r>
          </a:p>
          <a:p>
            <a:pPr>
              <a:spcBef>
                <a:spcPts val="600"/>
              </a:spcBef>
            </a:pPr>
            <a:endParaRPr lang="en-MY" altLang="ms-MY"/>
          </a:p>
          <a:p>
            <a:pPr>
              <a:spcBef>
                <a:spcPts val="600"/>
              </a:spcBef>
            </a:pPr>
            <a:r>
              <a:rPr lang="en-MY" altLang="ms-MY"/>
              <a:t>In choosing which algorithm to use must consider the </a:t>
            </a:r>
            <a:r>
              <a:rPr lang="en-MY" altLang="ms-MY" b="1">
                <a:solidFill>
                  <a:srgbClr val="FF0000"/>
                </a:solidFill>
              </a:rPr>
              <a:t>properties</a:t>
            </a:r>
            <a:r>
              <a:rPr lang="en-MY" altLang="ms-MY">
                <a:solidFill>
                  <a:srgbClr val="FF0000"/>
                </a:solidFill>
              </a:rPr>
              <a:t> </a:t>
            </a:r>
            <a:r>
              <a:rPr lang="en-MY" altLang="ms-MY"/>
              <a:t>of the various algorithms.</a:t>
            </a:r>
            <a:br>
              <a:rPr lang="en-MY" altLang="ms-MY"/>
            </a:br>
            <a:endParaRPr lang="en-MY" altLang="ms-MY"/>
          </a:p>
          <a:p>
            <a:pPr>
              <a:spcBef>
                <a:spcPts val="600"/>
              </a:spcBef>
            </a:pPr>
            <a:r>
              <a:rPr lang="en-MY" altLang="ms-MY"/>
              <a:t>Many criteria have been suggested for comparing CPU scheduling algorithms. </a:t>
            </a:r>
          </a:p>
          <a:p>
            <a:pPr>
              <a:spcBef>
                <a:spcPts val="600"/>
              </a:spcBef>
            </a:pPr>
            <a:r>
              <a:rPr lang="en-MY" altLang="ms-MY"/>
              <a:t>The criteria include the following:</a:t>
            </a:r>
            <a:endParaRPr lang="en-US" altLang="ms-MY"/>
          </a:p>
          <a:p>
            <a:pPr>
              <a:spcBef>
                <a:spcPts val="600"/>
              </a:spcBef>
            </a:pPr>
            <a:endParaRPr lang="en-US" altLang="ms-MY"/>
          </a:p>
          <a:p>
            <a:pPr>
              <a:spcBef>
                <a:spcPts val="600"/>
              </a:spcBef>
            </a:pPr>
            <a:endParaRPr lang="en-US" altLang="ms-MY"/>
          </a:p>
          <a:p>
            <a:pPr>
              <a:lnSpc>
                <a:spcPct val="150000"/>
              </a:lnSpc>
              <a:spcBef>
                <a:spcPts val="600"/>
              </a:spcBef>
            </a:pPr>
            <a:r>
              <a:rPr lang="en-US" altLang="ms-MY"/>
              <a:t>CPU utilization 	</a:t>
            </a:r>
            <a:r>
              <a:rPr lang="en-US" altLang="ms-MY">
                <a:sym typeface="Wingdings" panose="05000000000000000000" pitchFamily="2" charset="2"/>
              </a:rPr>
              <a:t> </a:t>
            </a:r>
            <a:r>
              <a:rPr lang="en-US" altLang="ms-MY">
                <a:solidFill>
                  <a:srgbClr val="FF0000"/>
                </a:solidFill>
              </a:rPr>
              <a:t>Max</a:t>
            </a:r>
            <a:r>
              <a:rPr lang="en-US" altLang="ms-MY"/>
              <a:t> </a:t>
            </a:r>
            <a:r>
              <a:rPr lang="en-US" altLang="ms-MY">
                <a:sym typeface="Wingdings" panose="05000000000000000000" pitchFamily="2" charset="2"/>
              </a:rPr>
              <a:t> </a:t>
            </a:r>
            <a:r>
              <a:rPr lang="en-US" altLang="ms-MY"/>
              <a:t>(</a:t>
            </a:r>
            <a:r>
              <a:rPr lang="en-MY" altLang="ms-MY"/>
              <a:t>It is to keep the CPU as busy as possible</a:t>
            </a:r>
            <a:r>
              <a:rPr lang="en-US" altLang="ms-MY"/>
              <a:t>)</a:t>
            </a:r>
          </a:p>
          <a:p>
            <a:pPr>
              <a:lnSpc>
                <a:spcPct val="150000"/>
              </a:lnSpc>
              <a:spcBef>
                <a:spcPts val="600"/>
              </a:spcBef>
            </a:pPr>
            <a:r>
              <a:rPr lang="en-US" altLang="ms-MY"/>
              <a:t>Throughput 		</a:t>
            </a:r>
            <a:r>
              <a:rPr lang="en-US" altLang="ms-MY">
                <a:sym typeface="Wingdings" panose="05000000000000000000" pitchFamily="2" charset="2"/>
              </a:rPr>
              <a:t> </a:t>
            </a:r>
            <a:r>
              <a:rPr lang="en-US" altLang="ms-MY">
                <a:solidFill>
                  <a:srgbClr val="FF0000"/>
                </a:solidFill>
              </a:rPr>
              <a:t>Max</a:t>
            </a:r>
            <a:r>
              <a:rPr lang="en-US" altLang="ms-MY"/>
              <a:t> </a:t>
            </a:r>
            <a:r>
              <a:rPr lang="en-US" altLang="ms-MY">
                <a:sym typeface="Wingdings" panose="05000000000000000000" pitchFamily="2" charset="2"/>
              </a:rPr>
              <a:t></a:t>
            </a:r>
            <a:r>
              <a:rPr lang="en-US" altLang="ms-MY"/>
              <a:t> (It </a:t>
            </a:r>
            <a:r>
              <a:rPr lang="en-MY" altLang="ms-MY"/>
              <a:t>is the number of processes that are completed per time unit</a:t>
            </a:r>
            <a:r>
              <a:rPr lang="en-US" altLang="ms-MY"/>
              <a:t>)</a:t>
            </a:r>
          </a:p>
          <a:p>
            <a:pPr>
              <a:lnSpc>
                <a:spcPct val="150000"/>
              </a:lnSpc>
              <a:spcBef>
                <a:spcPts val="600"/>
              </a:spcBef>
            </a:pPr>
            <a:r>
              <a:rPr lang="en-US" altLang="ms-MY"/>
              <a:t>Turnaround Time 	</a:t>
            </a:r>
            <a:r>
              <a:rPr lang="en-US" altLang="ms-MY">
                <a:sym typeface="Wingdings" panose="05000000000000000000" pitchFamily="2" charset="2"/>
              </a:rPr>
              <a:t> </a:t>
            </a:r>
            <a:r>
              <a:rPr lang="en-US" altLang="ms-MY">
                <a:solidFill>
                  <a:srgbClr val="FF0000"/>
                </a:solidFill>
              </a:rPr>
              <a:t>Min</a:t>
            </a:r>
            <a:r>
              <a:rPr lang="en-US" altLang="ms-MY"/>
              <a:t>  </a:t>
            </a:r>
            <a:r>
              <a:rPr lang="en-US" altLang="ms-MY">
                <a:sym typeface="Wingdings" panose="05000000000000000000" pitchFamily="2" charset="2"/>
              </a:rPr>
              <a:t> (</a:t>
            </a:r>
            <a:r>
              <a:rPr lang="en-MY" altLang="ms-MY">
                <a:sym typeface="Wingdings" panose="05000000000000000000" pitchFamily="2" charset="2"/>
              </a:rPr>
              <a:t>It is an interval from the time of submission of a process to the time of completion</a:t>
            </a:r>
            <a:r>
              <a:rPr lang="en-US" altLang="ms-MY">
                <a:sym typeface="Wingdings" panose="05000000000000000000" pitchFamily="2" charset="2"/>
              </a:rPr>
              <a:t>)</a:t>
            </a:r>
          </a:p>
          <a:p>
            <a:pPr lvl="2">
              <a:lnSpc>
                <a:spcPct val="150000"/>
              </a:lnSpc>
              <a:spcBef>
                <a:spcPts val="600"/>
              </a:spcBef>
            </a:pPr>
            <a:r>
              <a:rPr lang="en-MY" altLang="ms-MY">
                <a:solidFill>
                  <a:srgbClr val="FF0000"/>
                </a:solidFill>
              </a:rPr>
              <a:t>Turnaround time</a:t>
            </a:r>
            <a:r>
              <a:rPr lang="en-MY" altLang="ms-MY"/>
              <a:t> is the sum of the periods spent waiting to get into memory, waiting in the ready queue, executing on the CPU, and doing I/O.</a:t>
            </a:r>
            <a:endParaRPr lang="en-US" altLang="ms-MY"/>
          </a:p>
          <a:p>
            <a:pPr>
              <a:lnSpc>
                <a:spcPct val="150000"/>
              </a:lnSpc>
              <a:spcBef>
                <a:spcPts val="600"/>
              </a:spcBef>
            </a:pPr>
            <a:r>
              <a:rPr lang="en-US" altLang="ms-MY"/>
              <a:t>Waiting Time 	</a:t>
            </a:r>
            <a:r>
              <a:rPr lang="en-US" altLang="ms-MY">
                <a:sym typeface="Wingdings" panose="05000000000000000000" pitchFamily="2" charset="2"/>
              </a:rPr>
              <a:t> </a:t>
            </a:r>
            <a:r>
              <a:rPr lang="en-US" altLang="ms-MY">
                <a:solidFill>
                  <a:srgbClr val="FF0000"/>
                </a:solidFill>
              </a:rPr>
              <a:t>Min</a:t>
            </a:r>
            <a:r>
              <a:rPr lang="en-US" altLang="ms-MY"/>
              <a:t>  </a:t>
            </a:r>
            <a:r>
              <a:rPr lang="en-US" altLang="ms-MY">
                <a:sym typeface="Wingdings" panose="05000000000000000000" pitchFamily="2" charset="2"/>
              </a:rPr>
              <a:t> </a:t>
            </a:r>
            <a:r>
              <a:rPr lang="en-US" altLang="ms-MY"/>
              <a:t>(</a:t>
            </a:r>
            <a:r>
              <a:rPr lang="en-MY" altLang="ms-MY"/>
              <a:t>It affects only the amount of time that a process spends waiting in the ready queue</a:t>
            </a:r>
            <a:r>
              <a:rPr lang="en-US" altLang="ms-MY"/>
              <a:t>)</a:t>
            </a:r>
          </a:p>
          <a:p>
            <a:pPr lvl="2">
              <a:lnSpc>
                <a:spcPct val="150000"/>
              </a:lnSpc>
              <a:spcBef>
                <a:spcPts val="600"/>
              </a:spcBef>
            </a:pPr>
            <a:r>
              <a:rPr lang="en-MY" altLang="ms-MY">
                <a:solidFill>
                  <a:srgbClr val="FF0000"/>
                </a:solidFill>
              </a:rPr>
              <a:t>Waiting time </a:t>
            </a:r>
            <a:r>
              <a:rPr lang="en-MY" altLang="ms-MY"/>
              <a:t>is the sum of the periods spent waiting in the ready queue</a:t>
            </a:r>
            <a:endParaRPr lang="en-US" altLang="ms-MY"/>
          </a:p>
          <a:p>
            <a:pPr>
              <a:lnSpc>
                <a:spcPct val="150000"/>
              </a:lnSpc>
              <a:spcBef>
                <a:spcPts val="600"/>
              </a:spcBef>
            </a:pPr>
            <a:r>
              <a:rPr lang="en-US" altLang="ms-MY"/>
              <a:t>Response Time	</a:t>
            </a:r>
            <a:r>
              <a:rPr lang="en-US" altLang="ms-MY">
                <a:sym typeface="Wingdings" panose="05000000000000000000" pitchFamily="2" charset="2"/>
              </a:rPr>
              <a:t> </a:t>
            </a:r>
            <a:r>
              <a:rPr lang="en-US" altLang="ms-MY">
                <a:solidFill>
                  <a:srgbClr val="FF0000"/>
                </a:solidFill>
              </a:rPr>
              <a:t>Min</a:t>
            </a:r>
            <a:r>
              <a:rPr lang="en-US" altLang="ms-MY"/>
              <a:t>  </a:t>
            </a:r>
            <a:r>
              <a:rPr lang="en-US" altLang="ms-MY">
                <a:sym typeface="Wingdings" panose="05000000000000000000" pitchFamily="2" charset="2"/>
              </a:rPr>
              <a:t> (</a:t>
            </a:r>
            <a:r>
              <a:rPr lang="en-MY" altLang="ms-MY">
                <a:sym typeface="Wingdings" panose="05000000000000000000" pitchFamily="2" charset="2"/>
              </a:rPr>
              <a:t>It is the time from the submission of a request until the first response is produced</a:t>
            </a:r>
            <a:r>
              <a:rPr lang="en-US" altLang="ms-MY">
                <a:sym typeface="Wingdings" panose="05000000000000000000" pitchFamily="2" charset="2"/>
              </a:rPr>
              <a:t>)</a:t>
            </a:r>
          </a:p>
          <a:p>
            <a:pPr lvl="2">
              <a:lnSpc>
                <a:spcPct val="150000"/>
              </a:lnSpc>
              <a:spcBef>
                <a:spcPts val="600"/>
              </a:spcBef>
            </a:pPr>
            <a:r>
              <a:rPr lang="en-US" altLang="ms-MY">
                <a:solidFill>
                  <a:srgbClr val="FF0000"/>
                </a:solidFill>
              </a:rPr>
              <a:t>Response Time</a:t>
            </a:r>
            <a:r>
              <a:rPr lang="en-US" altLang="ms-MY"/>
              <a:t> </a:t>
            </a:r>
            <a:r>
              <a:rPr lang="en-MY" altLang="ms-MY"/>
              <a:t>is the time it takes to start responding, not the time it takes to output the response.</a:t>
            </a:r>
          </a:p>
          <a:p>
            <a:pPr>
              <a:spcBef>
                <a:spcPts val="600"/>
              </a:spcBef>
            </a:pPr>
            <a:endParaRPr lang="en-US" altLang="ms-MY"/>
          </a:p>
        </p:txBody>
      </p:sp>
      <p:sp>
        <p:nvSpPr>
          <p:cNvPr id="21508" name="TextBox 1">
            <a:extLst>
              <a:ext uri="{FF2B5EF4-FFF2-40B4-BE49-F238E27FC236}">
                <a16:creationId xmlns:a16="http://schemas.microsoft.com/office/drawing/2014/main" id="{AFE9A32F-11E9-1574-697B-CBD4929C20B7}"/>
              </a:ext>
            </a:extLst>
          </p:cNvPr>
          <p:cNvSpPr txBox="1">
            <a:spLocks noChangeArrowheads="1"/>
          </p:cNvSpPr>
          <p:nvPr/>
        </p:nvSpPr>
        <p:spPr bwMode="auto">
          <a:xfrm>
            <a:off x="2409825" y="3603625"/>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ms-MY" b="1">
                <a:solidFill>
                  <a:schemeClr val="accent1"/>
                </a:solidFill>
              </a:rPr>
              <a:t>Optimization Criteria</a:t>
            </a:r>
            <a:endParaRPr lang="ms-MY" altLang="ms-MY" b="1">
              <a:solidFill>
                <a:schemeClr val="accent1"/>
              </a:solidFill>
            </a:endParaRPr>
          </a:p>
        </p:txBody>
      </p:sp>
      <p:sp>
        <p:nvSpPr>
          <p:cNvPr id="21509" name="Down Arrow 2">
            <a:extLst>
              <a:ext uri="{FF2B5EF4-FFF2-40B4-BE49-F238E27FC236}">
                <a16:creationId xmlns:a16="http://schemas.microsoft.com/office/drawing/2014/main" id="{0C42F6C0-D8A2-CC6D-C201-E13E30C31382}"/>
              </a:ext>
            </a:extLst>
          </p:cNvPr>
          <p:cNvSpPr>
            <a:spLocks noChangeArrowheads="1"/>
          </p:cNvSpPr>
          <p:nvPr/>
        </p:nvSpPr>
        <p:spPr bwMode="auto">
          <a:xfrm>
            <a:off x="3740150" y="3914775"/>
            <a:ext cx="233363" cy="369888"/>
          </a:xfrm>
          <a:prstGeom prst="downArrow">
            <a:avLst>
              <a:gd name="adj1" fmla="val 50000"/>
              <a:gd name="adj2" fmla="val 49833"/>
            </a:avLst>
          </a:prstGeom>
          <a:solidFill>
            <a:schemeClr val="accent1"/>
          </a:solidFill>
          <a:ln w="9525" algn="ctr">
            <a:solidFill>
              <a:schemeClr val="accent1"/>
            </a:solidFill>
            <a:round/>
            <a:headEnd/>
            <a:tailEnd/>
          </a:ln>
        </p:spPr>
        <p:txBody>
          <a:bodyPr wrap="none"/>
          <a:lstStyle/>
          <a:p>
            <a:endParaRPr lang="ms-MY" altLang="ms-MY"/>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12508</TotalTime>
  <Words>2851</Words>
  <Application>Microsoft Office PowerPoint</Application>
  <PresentationFormat>Custom</PresentationFormat>
  <Paragraphs>371</Paragraphs>
  <Slides>23</Slides>
  <Notes>23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7" baseType="lpstr">
      <vt:lpstr>Verdana</vt:lpstr>
      <vt:lpstr>MS PGothic</vt:lpstr>
      <vt:lpstr>Arial</vt:lpstr>
      <vt:lpstr>Helvetica</vt:lpstr>
      <vt:lpstr>Monotype Sorts</vt:lpstr>
      <vt:lpstr>Webdings</vt:lpstr>
      <vt:lpstr>Times New Roman</vt:lpstr>
      <vt:lpstr>Wingdings</vt:lpstr>
      <vt:lpstr>Courier New</vt:lpstr>
      <vt:lpstr>Lucida Grande</vt:lpstr>
      <vt:lpstr>Symbol</vt:lpstr>
      <vt:lpstr>os-8</vt:lpstr>
      <vt:lpstr>Microsoft Equation</vt:lpstr>
      <vt:lpstr>Microsoft Equation 3.0</vt:lpstr>
      <vt:lpstr>Topic 7: CPU Scheduling</vt:lpstr>
      <vt:lpstr>Process Scheduling</vt:lpstr>
      <vt:lpstr>Objectives</vt:lpstr>
      <vt:lpstr>Basic Concepts</vt:lpstr>
      <vt:lpstr>Histogram of CPU-burst Times</vt:lpstr>
      <vt:lpstr>CPU Scheduler</vt:lpstr>
      <vt:lpstr>Preemptive Scheduling </vt:lpstr>
      <vt:lpstr>Dispatcher</vt:lpstr>
      <vt:lpstr>Scheduling Criteria</vt:lpstr>
      <vt:lpstr>Scheduling Algorithms</vt:lpstr>
      <vt:lpstr>First-Come, First-Served (FCFS) Scheduling</vt:lpstr>
      <vt:lpstr>FCFS Scheduling (Cont.)</vt:lpstr>
      <vt:lpstr>Shortest-Job-First (SJF) Scheduling</vt:lpstr>
      <vt:lpstr>Example of SJF</vt:lpstr>
      <vt:lpstr>Determining Length of Next CPU Burst</vt:lpstr>
      <vt:lpstr>Prediction of the Length of the  Next CPU Burst</vt:lpstr>
      <vt:lpstr>Examples of Exponential Averaging</vt:lpstr>
      <vt:lpstr>Shortest-remaining-time-first</vt:lpstr>
      <vt:lpstr>Example of Shortest-remaining-time-first</vt:lpstr>
      <vt:lpstr>Priority Scheduling</vt:lpstr>
      <vt:lpstr>Example of Priority Scheduling</vt:lpstr>
      <vt:lpstr>Round Robin (RR)</vt:lpstr>
      <vt:lpstr>Example of RR with Time Quantum = 4</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CPU Scheduling</dc:title>
  <dc:creator>Marilyn Turnamian</dc:creator>
  <cp:lastModifiedBy>Arash Karimpour</cp:lastModifiedBy>
  <cp:revision>281</cp:revision>
  <cp:lastPrinted>2011-02-07T04:52:44Z</cp:lastPrinted>
  <dcterms:created xsi:type="dcterms:W3CDTF">2011-02-10T17:10:04Z</dcterms:created>
  <dcterms:modified xsi:type="dcterms:W3CDTF">2023-08-14T04:12:48Z</dcterms:modified>
</cp:coreProperties>
</file>