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8"/>
  </p:notesMasterIdLst>
  <p:handoutMasterIdLst>
    <p:handoutMasterId r:id="rId39"/>
  </p:handoutMasterIdLst>
  <p:sldIdLst>
    <p:sldId id="438" r:id="rId2"/>
    <p:sldId id="441" r:id="rId3"/>
    <p:sldId id="442" r:id="rId4"/>
    <p:sldId id="287" r:id="rId5"/>
    <p:sldId id="369" r:id="rId6"/>
    <p:sldId id="370" r:id="rId7"/>
    <p:sldId id="373" r:id="rId8"/>
    <p:sldId id="456" r:id="rId9"/>
    <p:sldId id="371" r:id="rId10"/>
    <p:sldId id="288" r:id="rId11"/>
    <p:sldId id="292" r:id="rId12"/>
    <p:sldId id="293" r:id="rId13"/>
    <p:sldId id="443" r:id="rId14"/>
    <p:sldId id="448" r:id="rId15"/>
    <p:sldId id="294" r:id="rId16"/>
    <p:sldId id="415" r:id="rId17"/>
    <p:sldId id="295" r:id="rId18"/>
    <p:sldId id="296" r:id="rId19"/>
    <p:sldId id="454" r:id="rId20"/>
    <p:sldId id="297" r:id="rId21"/>
    <p:sldId id="455" r:id="rId22"/>
    <p:sldId id="445" r:id="rId23"/>
    <p:sldId id="314" r:id="rId24"/>
    <p:sldId id="385" r:id="rId25"/>
    <p:sldId id="315" r:id="rId26"/>
    <p:sldId id="316" r:id="rId27"/>
    <p:sldId id="318" r:id="rId28"/>
    <p:sldId id="414" r:id="rId29"/>
    <p:sldId id="457" r:id="rId30"/>
    <p:sldId id="458" r:id="rId31"/>
    <p:sldId id="298" r:id="rId32"/>
    <p:sldId id="299" r:id="rId33"/>
    <p:sldId id="439" r:id="rId34"/>
    <p:sldId id="301" r:id="rId35"/>
    <p:sldId id="375" r:id="rId36"/>
    <p:sldId id="376" r:id="rId37"/>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652463" indent="-195263"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304925" indent="-39052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958975" indent="-58737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611438" indent="-78263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588">
          <p15:clr>
            <a:srgbClr val="A4A3A4"/>
          </p15:clr>
        </p15:guide>
        <p15:guide id="2" pos="19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9900"/>
    <a:srgbClr val="3366FF"/>
    <a:srgbClr val="FF0000"/>
    <a:srgbClr val="CC66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259691-3E69-4AB2-BD14-5959251450F1}" v="1" dt="2023-08-16T05:52:53.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63" autoAdjust="0"/>
  </p:normalViewPr>
  <p:slideViewPr>
    <p:cSldViewPr snapToGrid="0">
      <p:cViewPr varScale="1">
        <p:scale>
          <a:sx n="85" d="100"/>
          <a:sy n="85" d="100"/>
        </p:scale>
        <p:origin x="492" y="64"/>
      </p:cViewPr>
      <p:guideLst>
        <p:guide orient="horz" pos="1588"/>
        <p:guide pos="19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sh Karimpour" userId="ba86e89b124d6681" providerId="LiveId" clId="{18259691-3E69-4AB2-BD14-5959251450F1}"/>
    <pc:docChg chg="delSld modSld">
      <pc:chgData name="Arash Karimpour" userId="ba86e89b124d6681" providerId="LiveId" clId="{18259691-3E69-4AB2-BD14-5959251450F1}" dt="2023-08-16T05:56:16.391" v="9" actId="2696"/>
      <pc:docMkLst>
        <pc:docMk/>
      </pc:docMkLst>
      <pc:sldChg chg="modSp del mod">
        <pc:chgData name="Arash Karimpour" userId="ba86e89b124d6681" providerId="LiveId" clId="{18259691-3E69-4AB2-BD14-5959251450F1}" dt="2023-08-16T05:54:02.899" v="3" actId="2696"/>
        <pc:sldMkLst>
          <pc:docMk/>
          <pc:sldMk cId="0" sldId="284"/>
        </pc:sldMkLst>
        <pc:spChg chg="mod">
          <ac:chgData name="Arash Karimpour" userId="ba86e89b124d6681" providerId="LiveId" clId="{18259691-3E69-4AB2-BD14-5959251450F1}" dt="2023-08-16T05:53:23.734" v="1" actId="21"/>
          <ac:spMkLst>
            <pc:docMk/>
            <pc:sldMk cId="0" sldId="284"/>
            <ac:spMk id="7170" creationId="{3DD19071-62E0-8833-59D4-EEAC666237F9}"/>
          </ac:spMkLst>
        </pc:spChg>
        <pc:spChg chg="mod">
          <ac:chgData name="Arash Karimpour" userId="ba86e89b124d6681" providerId="LiveId" clId="{18259691-3E69-4AB2-BD14-5959251450F1}" dt="2023-08-16T05:53:33.882" v="2" actId="21"/>
          <ac:spMkLst>
            <pc:docMk/>
            <pc:sldMk cId="0" sldId="284"/>
            <ac:spMk id="7171" creationId="{D64071E1-F613-429C-72DB-BD9B10DB2F82}"/>
          </ac:spMkLst>
        </pc:spChg>
      </pc:sldChg>
      <pc:sldChg chg="modSp del mod">
        <pc:chgData name="Arash Karimpour" userId="ba86e89b124d6681" providerId="LiveId" clId="{18259691-3E69-4AB2-BD14-5959251450F1}" dt="2023-08-16T05:56:16.391" v="9" actId="2696"/>
        <pc:sldMkLst>
          <pc:docMk/>
          <pc:sldMk cId="0" sldId="286"/>
        </pc:sldMkLst>
        <pc:spChg chg="mod">
          <ac:chgData name="Arash Karimpour" userId="ba86e89b124d6681" providerId="LiveId" clId="{18259691-3E69-4AB2-BD14-5959251450F1}" dt="2023-08-16T05:55:14.892" v="7" actId="21"/>
          <ac:spMkLst>
            <pc:docMk/>
            <pc:sldMk cId="0" sldId="286"/>
            <ac:spMk id="11266" creationId="{C27147B4-2E5F-0ED9-F868-E336C3F38FBD}"/>
          </ac:spMkLst>
        </pc:spChg>
        <pc:spChg chg="mod">
          <ac:chgData name="Arash Karimpour" userId="ba86e89b124d6681" providerId="LiveId" clId="{18259691-3E69-4AB2-BD14-5959251450F1}" dt="2023-08-16T05:55:33.042" v="8" actId="21"/>
          <ac:spMkLst>
            <pc:docMk/>
            <pc:sldMk cId="0" sldId="286"/>
            <ac:spMk id="11267" creationId="{1E3175F4-94D0-084C-F13D-50FD3FAF5986}"/>
          </ac:spMkLst>
        </pc:spChg>
      </pc:sldChg>
      <pc:sldChg chg="del">
        <pc:chgData name="Arash Karimpour" userId="ba86e89b124d6681" providerId="LiveId" clId="{18259691-3E69-4AB2-BD14-5959251450F1}" dt="2023-08-16T05:53:08.296" v="0" actId="2696"/>
        <pc:sldMkLst>
          <pc:docMk/>
          <pc:sldMk cId="0" sldId="389"/>
        </pc:sldMkLst>
      </pc:sldChg>
      <pc:sldChg chg="modSp del mod">
        <pc:chgData name="Arash Karimpour" userId="ba86e89b124d6681" providerId="LiveId" clId="{18259691-3E69-4AB2-BD14-5959251450F1}" dt="2023-08-16T05:54:38.522" v="6" actId="2696"/>
        <pc:sldMkLst>
          <pc:docMk/>
          <pc:sldMk cId="0" sldId="419"/>
        </pc:sldMkLst>
        <pc:spChg chg="mod">
          <ac:chgData name="Arash Karimpour" userId="ba86e89b124d6681" providerId="LiveId" clId="{18259691-3E69-4AB2-BD14-5959251450F1}" dt="2023-08-16T05:54:11.077" v="4" actId="21"/>
          <ac:spMkLst>
            <pc:docMk/>
            <pc:sldMk cId="0" sldId="419"/>
            <ac:spMk id="9218" creationId="{A018202B-F565-AEF2-B836-42EA1B00B7A0}"/>
          </ac:spMkLst>
        </pc:spChg>
        <pc:spChg chg="mod">
          <ac:chgData name="Arash Karimpour" userId="ba86e89b124d6681" providerId="LiveId" clId="{18259691-3E69-4AB2-BD14-5959251450F1}" dt="2023-08-16T05:54:27.666" v="5" actId="21"/>
          <ac:spMkLst>
            <pc:docMk/>
            <pc:sldMk cId="0" sldId="419"/>
            <ac:spMk id="9219" creationId="{C2D7E6FF-2AF8-03DD-AEBC-73194FD70EB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2E7F55B6-5351-EEF5-5021-E4E9D5239992}"/>
              </a:ext>
            </a:extLst>
          </p:cNvPr>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Helvetica" panose="020B0604020202020204" pitchFamily="34" charset="0"/>
              </a:defRPr>
            </a:lvl1pPr>
          </a:lstStyle>
          <a:p>
            <a:pPr>
              <a:defRPr/>
            </a:pPr>
            <a:endParaRPr lang="en-US"/>
          </a:p>
        </p:txBody>
      </p:sp>
      <p:sp>
        <p:nvSpPr>
          <p:cNvPr id="174083" name="Rectangle 3">
            <a:extLst>
              <a:ext uri="{FF2B5EF4-FFF2-40B4-BE49-F238E27FC236}">
                <a16:creationId xmlns:a16="http://schemas.microsoft.com/office/drawing/2014/main" id="{2E286A39-C555-0FB3-408E-06373D878D8F}"/>
              </a:ext>
            </a:extLst>
          </p:cNvPr>
          <p:cNvSpPr>
            <a:spLocks noGrp="1" noChangeArrowheads="1"/>
          </p:cNvSpPr>
          <p:nvPr>
            <p:ph type="dt" sz="quarter"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Helvetica" panose="020B0604020202020204" pitchFamily="34" charset="0"/>
              </a:defRPr>
            </a:lvl1pPr>
          </a:lstStyle>
          <a:p>
            <a:pPr>
              <a:defRPr/>
            </a:pPr>
            <a:endParaRPr lang="en-US"/>
          </a:p>
        </p:txBody>
      </p:sp>
      <p:sp>
        <p:nvSpPr>
          <p:cNvPr id="174084" name="Rectangle 4">
            <a:extLst>
              <a:ext uri="{FF2B5EF4-FFF2-40B4-BE49-F238E27FC236}">
                <a16:creationId xmlns:a16="http://schemas.microsoft.com/office/drawing/2014/main" id="{462364AB-D44F-E78D-4EB5-91132C035746}"/>
              </a:ext>
            </a:extLst>
          </p:cNvPr>
          <p:cNvSpPr>
            <a:spLocks noGrp="1" noChangeArrowheads="1"/>
          </p:cNvSpPr>
          <p:nvPr>
            <p:ph type="ftr" sz="quarter" idx="2"/>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Helvetica" panose="020B0604020202020204" pitchFamily="34" charset="0"/>
              </a:defRPr>
            </a:lvl1pPr>
          </a:lstStyle>
          <a:p>
            <a:pPr>
              <a:defRPr/>
            </a:pPr>
            <a:endParaRPr lang="en-US"/>
          </a:p>
        </p:txBody>
      </p:sp>
      <p:sp>
        <p:nvSpPr>
          <p:cNvPr id="174085" name="Rectangle 5">
            <a:extLst>
              <a:ext uri="{FF2B5EF4-FFF2-40B4-BE49-F238E27FC236}">
                <a16:creationId xmlns:a16="http://schemas.microsoft.com/office/drawing/2014/main" id="{E4BC1299-CA10-3EE8-F771-F1AA750E8C28}"/>
              </a:ext>
            </a:extLst>
          </p:cNvPr>
          <p:cNvSpPr>
            <a:spLocks noGrp="1" noChangeArrowheads="1"/>
          </p:cNvSpPr>
          <p:nvPr>
            <p:ph type="sldNum" sz="quarter" idx="3"/>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Helvetica" panose="020B0604020202020204" pitchFamily="34" charset="0"/>
              </a:defRPr>
            </a:lvl1pPr>
          </a:lstStyle>
          <a:p>
            <a:pPr>
              <a:defRPr/>
            </a:pPr>
            <a:fld id="{A3007ECF-9AF9-4DAA-9996-854F6D1C8D3E}"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FE7B59CD-92B1-CA01-F1B6-59AB7D6DCA52}"/>
              </a:ext>
            </a:extLst>
          </p:cNvPr>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Helvetica" panose="020B0604020202020204" pitchFamily="34" charset="0"/>
              </a:defRPr>
            </a:lvl1pPr>
          </a:lstStyle>
          <a:p>
            <a:pPr>
              <a:defRPr/>
            </a:pPr>
            <a:endParaRPr lang="en-US"/>
          </a:p>
        </p:txBody>
      </p:sp>
      <p:sp>
        <p:nvSpPr>
          <p:cNvPr id="135171" name="Rectangle 3">
            <a:extLst>
              <a:ext uri="{FF2B5EF4-FFF2-40B4-BE49-F238E27FC236}">
                <a16:creationId xmlns:a16="http://schemas.microsoft.com/office/drawing/2014/main" id="{CEB935B9-9FED-84AB-3065-11D8B146D792}"/>
              </a:ext>
            </a:extLst>
          </p:cNvPr>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Helvetica" panose="020B0604020202020204" pitchFamily="34" charset="0"/>
              </a:defRPr>
            </a:lvl1pPr>
          </a:lstStyle>
          <a:p>
            <a:pPr>
              <a:defRPr/>
            </a:pPr>
            <a:endParaRPr lang="en-US"/>
          </a:p>
        </p:txBody>
      </p:sp>
      <p:sp>
        <p:nvSpPr>
          <p:cNvPr id="3076" name="Rectangle 4">
            <a:extLst>
              <a:ext uri="{FF2B5EF4-FFF2-40B4-BE49-F238E27FC236}">
                <a16:creationId xmlns:a16="http://schemas.microsoft.com/office/drawing/2014/main" id="{2FEA3404-0C56-8F91-727E-E876D19954EE}"/>
              </a:ext>
            </a:extLst>
          </p:cNvPr>
          <p:cNvSpPr>
            <a:spLocks noGrp="1" noRot="1" noChangeAspect="1" noChangeArrowheads="1" noTextEdit="1"/>
          </p:cNvSpPr>
          <p:nvPr>
            <p:ph type="sldImg" idx="2"/>
          </p:nvPr>
        </p:nvSpPr>
        <p:spPr bwMode="auto">
          <a:xfrm>
            <a:off x="889000" y="696913"/>
            <a:ext cx="521970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3" name="Rectangle 5">
            <a:extLst>
              <a:ext uri="{FF2B5EF4-FFF2-40B4-BE49-F238E27FC236}">
                <a16:creationId xmlns:a16="http://schemas.microsoft.com/office/drawing/2014/main" id="{A0464C92-4E59-D3C4-E9CA-CEA389E4EA51}"/>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5174" name="Rectangle 6">
            <a:extLst>
              <a:ext uri="{FF2B5EF4-FFF2-40B4-BE49-F238E27FC236}">
                <a16:creationId xmlns:a16="http://schemas.microsoft.com/office/drawing/2014/main" id="{06854819-C453-0689-E25E-06EC7E4E47FF}"/>
              </a:ext>
            </a:extLst>
          </p:cNvPr>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Helvetica" panose="020B0604020202020204" pitchFamily="34" charset="0"/>
              </a:defRPr>
            </a:lvl1pPr>
          </a:lstStyle>
          <a:p>
            <a:pPr>
              <a:defRPr/>
            </a:pPr>
            <a:endParaRPr lang="en-US"/>
          </a:p>
        </p:txBody>
      </p:sp>
      <p:sp>
        <p:nvSpPr>
          <p:cNvPr id="135175" name="Rectangle 7">
            <a:extLst>
              <a:ext uri="{FF2B5EF4-FFF2-40B4-BE49-F238E27FC236}">
                <a16:creationId xmlns:a16="http://schemas.microsoft.com/office/drawing/2014/main" id="{076743AF-7717-A155-56C1-EBEAEA38E5F0}"/>
              </a:ext>
            </a:extLst>
          </p:cNvPr>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Helvetica" panose="020B0604020202020204" pitchFamily="34" charset="0"/>
              </a:defRPr>
            </a:lvl1pPr>
          </a:lstStyle>
          <a:p>
            <a:pPr>
              <a:defRPr/>
            </a:pPr>
            <a:fld id="{59C89B2B-2094-46BF-A774-5814BDA0207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MS PGothic" pitchFamily="34"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DB9E82D4-64CF-D9B7-36CF-566209230D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7A41807-1DF5-4F90-A17E-8574EFA35E18}" type="slidenum">
              <a:rPr lang="en-US" altLang="ms-MY" smtClean="0">
                <a:latin typeface="Helvetica" panose="020B0604020202020204" pitchFamily="34" charset="0"/>
              </a:rPr>
              <a:pPr/>
              <a:t>1</a:t>
            </a:fld>
            <a:endParaRPr lang="en-US" altLang="ms-MY">
              <a:latin typeface="Helvetica" panose="020B0604020202020204" pitchFamily="34" charset="0"/>
            </a:endParaRPr>
          </a:p>
        </p:txBody>
      </p:sp>
      <p:sp>
        <p:nvSpPr>
          <p:cNvPr id="14339" name="Rectangle 2">
            <a:extLst>
              <a:ext uri="{FF2B5EF4-FFF2-40B4-BE49-F238E27FC236}">
                <a16:creationId xmlns:a16="http://schemas.microsoft.com/office/drawing/2014/main" id="{7B6E8431-A517-8E32-F53A-DEB7DF0B2AD3}"/>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46B8A44E-98FD-1895-BDBB-75514582A8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MY" altLang="ms-MY">
                <a:latin typeface="Times New Roman" panose="02020603050405020304" pitchFamily="18" charset="0"/>
              </a:rPr>
              <a:t>We first need to make sure that each process has a separate memory space. Separate per-process memory space protects the processes from each other </a:t>
            </a:r>
            <a:br>
              <a:rPr lang="en-MY" altLang="ms-MY">
                <a:latin typeface="Times New Roman" panose="02020603050405020304" pitchFamily="18" charset="0"/>
              </a:rPr>
            </a:br>
            <a:r>
              <a:rPr lang="en-MY" altLang="ms-MY">
                <a:latin typeface="Times New Roman" panose="02020603050405020304" pitchFamily="18" charset="0"/>
              </a:rPr>
              <a:t>To separate memory spaces, we need the ability to determine the range of legal addresses that the process may access and to ensure that the process can access only these legal addresses. </a:t>
            </a:r>
          </a:p>
          <a:p>
            <a:r>
              <a:rPr lang="en-MY" altLang="ms-MY">
                <a:latin typeface="Times New Roman" panose="02020603050405020304" pitchFamily="18" charset="0"/>
              </a:rPr>
              <a:t>We can provide this protection by using two registers, usually a base and a limit, as illustrated in Figure </a:t>
            </a:r>
          </a:p>
          <a:p>
            <a:r>
              <a:rPr lang="en-MY" altLang="ms-MY">
                <a:latin typeface="Times New Roman" panose="02020603050405020304" pitchFamily="18" charset="0"/>
              </a:rPr>
              <a:t>The </a:t>
            </a:r>
            <a:r>
              <a:rPr lang="en-MY" altLang="ms-MY" b="1">
                <a:latin typeface="Times New Roman" panose="02020603050405020304" pitchFamily="18" charset="0"/>
              </a:rPr>
              <a:t>base register </a:t>
            </a:r>
            <a:r>
              <a:rPr lang="en-MY" altLang="ms-MY">
                <a:latin typeface="Times New Roman" panose="02020603050405020304" pitchFamily="18" charset="0"/>
              </a:rPr>
              <a:t>holds the smallest legal physical memory address; </a:t>
            </a:r>
          </a:p>
          <a:p>
            <a:r>
              <a:rPr lang="en-MY" altLang="ms-MY">
                <a:latin typeface="Times New Roman" panose="02020603050405020304" pitchFamily="18" charset="0"/>
              </a:rPr>
              <a:t>The </a:t>
            </a:r>
            <a:r>
              <a:rPr lang="en-MY" altLang="ms-MY" b="1">
                <a:latin typeface="Times New Roman" panose="02020603050405020304" pitchFamily="18" charset="0"/>
              </a:rPr>
              <a:t>limit register </a:t>
            </a:r>
            <a:r>
              <a:rPr lang="en-MY" altLang="ms-MY">
                <a:latin typeface="Times New Roman" panose="02020603050405020304" pitchFamily="18" charset="0"/>
              </a:rPr>
              <a:t>specifies the size of the range. </a:t>
            </a:r>
            <a:br>
              <a:rPr lang="en-MY" altLang="ms-MY">
                <a:latin typeface="Times New Roman" panose="02020603050405020304" pitchFamily="18" charset="0"/>
              </a:rPr>
            </a:br>
            <a:br>
              <a:rPr lang="en-MY" altLang="ms-MY">
                <a:latin typeface="Times New Roman" panose="02020603050405020304" pitchFamily="18" charset="0"/>
              </a:rPr>
            </a:br>
            <a:br>
              <a:rPr lang="en-MY" altLang="ms-MY">
                <a:latin typeface="Times New Roman" panose="02020603050405020304" pitchFamily="18" charset="0"/>
              </a:rPr>
            </a:br>
            <a:endParaRPr lang="en-US" altLang="ms-MY">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B5178EF3-09F6-AFB3-C798-2C459D2294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B204A6D-A824-4686-92F2-F4AE31605B6E}" type="slidenum">
              <a:rPr lang="en-US" altLang="ms-MY" smtClean="0">
                <a:latin typeface="Helvetica" panose="020B0604020202020204" pitchFamily="34" charset="0"/>
              </a:rPr>
              <a:pPr/>
              <a:t>11</a:t>
            </a:fld>
            <a:endParaRPr lang="en-US" altLang="ms-MY">
              <a:latin typeface="Helvetica" panose="020B0604020202020204" pitchFamily="34" charset="0"/>
            </a:endParaRPr>
          </a:p>
        </p:txBody>
      </p:sp>
      <p:sp>
        <p:nvSpPr>
          <p:cNvPr id="33795" name="Rectangle 2">
            <a:extLst>
              <a:ext uri="{FF2B5EF4-FFF2-40B4-BE49-F238E27FC236}">
                <a16:creationId xmlns:a16="http://schemas.microsoft.com/office/drawing/2014/main" id="{0DAD8BFD-A7A4-B9FE-BB66-A327564D9565}"/>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0B5E6488-021E-7192-178D-09805FAD3C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MY" altLang="ms-MY">
                <a:latin typeface="Times New Roman" panose="02020603050405020304" pitchFamily="18" charset="0"/>
              </a:rPr>
              <a:t>swapping is normally disabled but will start if the amount of free memory (unused memory available for the operating system or processes to use) falls below a threshold amount. </a:t>
            </a:r>
          </a:p>
          <a:p>
            <a:r>
              <a:rPr lang="en-MY" altLang="ms-MY">
                <a:latin typeface="Times New Roman" panose="02020603050405020304" pitchFamily="18" charset="0"/>
              </a:rPr>
              <a:t>Swapping is halted when the amount of free memory increases. </a:t>
            </a:r>
            <a:br>
              <a:rPr lang="en-MY" altLang="ms-MY">
                <a:latin typeface="Times New Roman" panose="02020603050405020304" pitchFamily="18" charset="0"/>
              </a:rPr>
            </a:br>
            <a:br>
              <a:rPr lang="en-MY" altLang="ms-MY">
                <a:latin typeface="Times New Roman" panose="02020603050405020304" pitchFamily="18" charset="0"/>
              </a:rPr>
            </a:br>
            <a:endParaRPr lang="en-US" altLang="ms-MY">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4E4E283E-B506-CA9D-810F-0F8F585412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7EC51F5-4642-4EB9-BCC9-216FE4580616}" type="slidenum">
              <a:rPr lang="en-US" altLang="ms-MY" smtClean="0">
                <a:latin typeface="Helvetica" panose="020B0604020202020204" pitchFamily="34" charset="0"/>
              </a:rPr>
              <a:pPr/>
              <a:t>12</a:t>
            </a:fld>
            <a:endParaRPr lang="en-US" altLang="ms-MY">
              <a:latin typeface="Helvetica" panose="020B0604020202020204" pitchFamily="34" charset="0"/>
            </a:endParaRPr>
          </a:p>
        </p:txBody>
      </p:sp>
      <p:sp>
        <p:nvSpPr>
          <p:cNvPr id="35843" name="Rectangle 2">
            <a:extLst>
              <a:ext uri="{FF2B5EF4-FFF2-40B4-BE49-F238E27FC236}">
                <a16:creationId xmlns:a16="http://schemas.microsoft.com/office/drawing/2014/main" id="{1629C6C5-F97B-A9EA-4A7A-92055AE74EA9}"/>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12A49AB1-156F-11FA-8E54-A036DE4538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1A2484F-0295-5598-E3CE-148D7009AF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67761CB-C74B-4201-B3FB-66E30666AE7E}" type="slidenum">
              <a:rPr lang="en-US" altLang="ms-MY" smtClean="0">
                <a:latin typeface="Helvetica" panose="020B0604020202020204" pitchFamily="34" charset="0"/>
              </a:rPr>
              <a:pPr/>
              <a:t>15</a:t>
            </a:fld>
            <a:endParaRPr lang="en-US" altLang="ms-MY">
              <a:latin typeface="Helvetica" panose="020B0604020202020204" pitchFamily="34" charset="0"/>
            </a:endParaRPr>
          </a:p>
        </p:txBody>
      </p:sp>
      <p:sp>
        <p:nvSpPr>
          <p:cNvPr id="39939" name="Rectangle 2">
            <a:extLst>
              <a:ext uri="{FF2B5EF4-FFF2-40B4-BE49-F238E27FC236}">
                <a16:creationId xmlns:a16="http://schemas.microsoft.com/office/drawing/2014/main" id="{7CCDF63D-DF21-C8B1-5D46-35C4C6C4AB16}"/>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0202AF70-9282-E174-F264-E8737CE3E1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MY" altLang="ms-MY" b="1">
                <a:latin typeface="Times New Roman" panose="02020603050405020304" pitchFamily="18" charset="0"/>
              </a:rPr>
              <a:t>Contiguous memory allocation</a:t>
            </a:r>
            <a:r>
              <a:rPr lang="en-MY" altLang="ms-MY">
                <a:latin typeface="Times New Roman" panose="02020603050405020304" pitchFamily="18" charset="0"/>
              </a:rPr>
              <a:t> is a memory allocation method that allocates a </a:t>
            </a:r>
            <a:r>
              <a:rPr lang="en-MY" altLang="ms-MY" b="1">
                <a:latin typeface="Times New Roman" panose="02020603050405020304" pitchFamily="18" charset="0"/>
              </a:rPr>
              <a:t>single contiguous section of memory</a:t>
            </a:r>
            <a:r>
              <a:rPr lang="en-MY" altLang="ms-MY">
                <a:latin typeface="Times New Roman" panose="02020603050405020304" pitchFamily="18" charset="0"/>
              </a:rPr>
              <a:t> to a process or a file.</a:t>
            </a:r>
          </a:p>
          <a:p>
            <a:r>
              <a:rPr lang="en-MY" altLang="ms-MY">
                <a:latin typeface="Times New Roman" panose="02020603050405020304" pitchFamily="18" charset="0"/>
              </a:rPr>
              <a:t>This method takes into account the size of the file or a process and also estimates the maximum size.</a:t>
            </a:r>
          </a:p>
          <a:p>
            <a:r>
              <a:rPr lang="en-MY" altLang="ms-MY">
                <a:latin typeface="Times New Roman" panose="02020603050405020304" pitchFamily="18" charset="0"/>
              </a:rPr>
              <a:t>The </a:t>
            </a:r>
            <a:r>
              <a:rPr lang="en-MY" altLang="ms-MY" b="1">
                <a:latin typeface="Times New Roman" panose="02020603050405020304" pitchFamily="18" charset="0"/>
              </a:rPr>
              <a:t>advantage</a:t>
            </a:r>
            <a:r>
              <a:rPr lang="en-MY" altLang="ms-MY">
                <a:latin typeface="Times New Roman" panose="02020603050405020304" pitchFamily="18" charset="0"/>
              </a:rPr>
              <a:t> of contiguous memory allocation is it increases the processing speed. </a:t>
            </a:r>
          </a:p>
          <a:p>
            <a:r>
              <a:rPr lang="en-MY" altLang="ms-MY">
                <a:latin typeface="Times New Roman" panose="02020603050405020304" pitchFamily="18" charset="0"/>
              </a:rPr>
              <a:t>As the operating system uses the buffered I/O and reads the process memory blocks consecutively it reduces the head movements. This speed ups the processing.</a:t>
            </a:r>
          </a:p>
          <a:p>
            <a:r>
              <a:rPr lang="en-MY" altLang="ms-MY">
                <a:latin typeface="Times New Roman" panose="02020603050405020304" pitchFamily="18" charset="0"/>
              </a:rPr>
              <a:t>The </a:t>
            </a:r>
            <a:r>
              <a:rPr lang="en-MY" altLang="ms-MY" b="1">
                <a:latin typeface="Times New Roman" panose="02020603050405020304" pitchFamily="18" charset="0"/>
              </a:rPr>
              <a:t>disadvantage</a:t>
            </a:r>
            <a:r>
              <a:rPr lang="en-MY" altLang="ms-MY">
                <a:latin typeface="Times New Roman" panose="02020603050405020304" pitchFamily="18" charset="0"/>
              </a:rPr>
              <a:t> of contiguous memory allocation is memory wastage and inflexibility. </a:t>
            </a:r>
          </a:p>
          <a:p>
            <a:r>
              <a:rPr lang="en-MY" altLang="ms-MY">
                <a:latin typeface="Times New Roman" panose="02020603050405020304" pitchFamily="18" charset="0"/>
              </a:rPr>
              <a:t>As the memory is allocated to a file or a process keeping in mind that it will grow during the run. </a:t>
            </a:r>
          </a:p>
          <a:p>
            <a:r>
              <a:rPr lang="en-MY" altLang="ms-MY">
                <a:latin typeface="Times New Roman" panose="02020603050405020304" pitchFamily="18" charset="0"/>
              </a:rPr>
              <a:t>But until a process or a file grows many blocks allocated to it remain unutilized. </a:t>
            </a:r>
          </a:p>
          <a:p>
            <a:r>
              <a:rPr lang="en-MY" altLang="ms-MY">
                <a:latin typeface="Times New Roman" panose="02020603050405020304" pitchFamily="18" charset="0"/>
              </a:rPr>
              <a:t>And they even they cannot be allocated to the other process leading to wastage of memory.</a:t>
            </a:r>
            <a:endParaRPr lang="en-US" altLang="ms-MY">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BCAD2535-CC24-0703-A97A-8273645D1B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6E3324-D4BD-483E-A58E-4D32D4F8E215}" type="slidenum">
              <a:rPr lang="en-US" altLang="ms-MY" smtClean="0">
                <a:latin typeface="Helvetica" panose="020B0604020202020204" pitchFamily="34" charset="0"/>
              </a:rPr>
              <a:pPr/>
              <a:t>16</a:t>
            </a:fld>
            <a:endParaRPr lang="en-US" altLang="ms-MY">
              <a:latin typeface="Helvetica" panose="020B0604020202020204" pitchFamily="34" charset="0"/>
            </a:endParaRPr>
          </a:p>
        </p:txBody>
      </p:sp>
      <p:sp>
        <p:nvSpPr>
          <p:cNvPr id="41987" name="Rectangle 2">
            <a:extLst>
              <a:ext uri="{FF2B5EF4-FFF2-40B4-BE49-F238E27FC236}">
                <a16:creationId xmlns:a16="http://schemas.microsoft.com/office/drawing/2014/main" id="{136BE067-F812-362D-16DD-4442AD97CA88}"/>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8667A00F-BB10-3FE9-A644-43EB6B5403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E66100E9-A9E1-D734-84E4-51B6AEBE40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D439D83-D36A-430C-B1F7-ED306FC79C31}" type="slidenum">
              <a:rPr lang="en-US" altLang="ms-MY" smtClean="0">
                <a:latin typeface="Helvetica" panose="020B0604020202020204" pitchFamily="34" charset="0"/>
              </a:rPr>
              <a:pPr/>
              <a:t>17</a:t>
            </a:fld>
            <a:endParaRPr lang="en-US" altLang="ms-MY">
              <a:latin typeface="Helvetica" panose="020B0604020202020204" pitchFamily="34" charset="0"/>
            </a:endParaRPr>
          </a:p>
        </p:txBody>
      </p:sp>
      <p:sp>
        <p:nvSpPr>
          <p:cNvPr id="44035" name="Rectangle 2">
            <a:extLst>
              <a:ext uri="{FF2B5EF4-FFF2-40B4-BE49-F238E27FC236}">
                <a16:creationId xmlns:a16="http://schemas.microsoft.com/office/drawing/2014/main" id="{96B367A4-4809-4D22-91B2-B303F46DA252}"/>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89566BD2-858D-1D1E-300B-8BF45A88E7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MY" altLang="ms-MY">
                <a:latin typeface="Times New Roman" panose="02020603050405020304" pitchFamily="18" charset="0"/>
              </a:rPr>
              <a:t>In this type of </a:t>
            </a:r>
            <a:r>
              <a:rPr lang="en-MY" altLang="ms-MY" b="1">
                <a:latin typeface="Times New Roman" panose="02020603050405020304" pitchFamily="18" charset="0"/>
              </a:rPr>
              <a:t>allocation</a:t>
            </a:r>
            <a:r>
              <a:rPr lang="en-MY" altLang="ms-MY">
                <a:latin typeface="Times New Roman" panose="02020603050405020304" pitchFamily="18" charset="0"/>
              </a:rPr>
              <a:t>, main memory is divided into a number of fixed-sized </a:t>
            </a:r>
            <a:r>
              <a:rPr lang="en-MY" altLang="ms-MY" b="1">
                <a:latin typeface="Times New Roman" panose="02020603050405020304" pitchFamily="18" charset="0"/>
              </a:rPr>
              <a:t>partitions</a:t>
            </a:r>
            <a:r>
              <a:rPr lang="en-MY" altLang="ms-MY">
                <a:latin typeface="Times New Roman" panose="02020603050405020304" pitchFamily="18" charset="0"/>
              </a:rPr>
              <a:t> where each </a:t>
            </a:r>
            <a:r>
              <a:rPr lang="en-MY" altLang="ms-MY" b="1">
                <a:latin typeface="Times New Roman" panose="02020603050405020304" pitchFamily="18" charset="0"/>
              </a:rPr>
              <a:t>partition</a:t>
            </a:r>
            <a:r>
              <a:rPr lang="en-MY" altLang="ms-MY">
                <a:latin typeface="Times New Roman" panose="02020603050405020304" pitchFamily="18" charset="0"/>
              </a:rPr>
              <a:t> should contain only one process. When a </a:t>
            </a:r>
            <a:r>
              <a:rPr lang="en-MY" altLang="ms-MY" b="1">
                <a:latin typeface="Times New Roman" panose="02020603050405020304" pitchFamily="18" charset="0"/>
              </a:rPr>
              <a:t>partition</a:t>
            </a:r>
            <a:r>
              <a:rPr lang="en-MY" altLang="ms-MY">
                <a:latin typeface="Times New Roman" panose="02020603050405020304" pitchFamily="18" charset="0"/>
              </a:rPr>
              <a:t> is free, a process is selected from the input queue and is loaded into the free </a:t>
            </a:r>
            <a:r>
              <a:rPr lang="en-MY" altLang="ms-MY" b="1">
                <a:latin typeface="Times New Roman" panose="02020603050405020304" pitchFamily="18" charset="0"/>
              </a:rPr>
              <a:t>partition</a:t>
            </a:r>
            <a:r>
              <a:rPr lang="en-MY" altLang="ms-MY">
                <a:latin typeface="Times New Roman" panose="02020603050405020304" pitchFamily="18" charset="0"/>
              </a:rPr>
              <a:t>.</a:t>
            </a:r>
            <a:endParaRPr lang="en-US" altLang="ms-MY">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FF37BC38-23E2-333A-583E-200AEC1FA4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41357D6-BDD6-408F-9876-5473FFFA60E8}" type="slidenum">
              <a:rPr lang="en-US" altLang="ms-MY" smtClean="0">
                <a:latin typeface="Helvetica" panose="020B0604020202020204" pitchFamily="34" charset="0"/>
              </a:rPr>
              <a:pPr/>
              <a:t>18</a:t>
            </a:fld>
            <a:endParaRPr lang="en-US" altLang="ms-MY">
              <a:latin typeface="Helvetica" panose="020B0604020202020204" pitchFamily="34" charset="0"/>
            </a:endParaRPr>
          </a:p>
        </p:txBody>
      </p:sp>
      <p:sp>
        <p:nvSpPr>
          <p:cNvPr id="46083" name="Rectangle 2">
            <a:extLst>
              <a:ext uri="{FF2B5EF4-FFF2-40B4-BE49-F238E27FC236}">
                <a16:creationId xmlns:a16="http://schemas.microsoft.com/office/drawing/2014/main" id="{5DFDF928-79BF-3882-C9D2-EE9EECBA91EB}"/>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407CA64-E690-6120-55BC-DA0EAF85F2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A71ABB10-867A-A2C3-AB80-BB1FA6EE02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492EB87-12D2-4A9E-84F4-25983624074A}" type="slidenum">
              <a:rPr lang="en-US" altLang="ms-MY" smtClean="0">
                <a:latin typeface="Helvetica" panose="020B0604020202020204" pitchFamily="34" charset="0"/>
              </a:rPr>
              <a:pPr/>
              <a:t>20</a:t>
            </a:fld>
            <a:endParaRPr lang="en-US" altLang="ms-MY">
              <a:latin typeface="Helvetica" panose="020B0604020202020204" pitchFamily="34" charset="0"/>
            </a:endParaRPr>
          </a:p>
        </p:txBody>
      </p:sp>
      <p:sp>
        <p:nvSpPr>
          <p:cNvPr id="49155" name="Rectangle 2">
            <a:extLst>
              <a:ext uri="{FF2B5EF4-FFF2-40B4-BE49-F238E27FC236}">
                <a16:creationId xmlns:a16="http://schemas.microsoft.com/office/drawing/2014/main" id="{31F56B8B-D163-E04F-6B69-1C2DE3C15A03}"/>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967F04AD-E5BB-D23C-D5EC-FD2F04F45C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MY" altLang="ms-MY">
                <a:latin typeface="Times New Roman" panose="02020603050405020304" pitchFamily="18" charset="0"/>
              </a:rPr>
              <a:t>Processes are stored and removed from memory, which creates free memory space, which are too small to use by other processes.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72683E30-219F-5750-F164-4544C5DE0EA1}"/>
              </a:ext>
            </a:extLst>
          </p:cNvPr>
          <p:cNvSpPr>
            <a:spLocks noGrp="1" noRot="1" noChangeAspect="1" noChangeArrowheads="1" noTextEdit="1"/>
          </p:cNvSpPr>
          <p:nvPr>
            <p:ph type="sldImg"/>
          </p:nvPr>
        </p:nvSpPr>
        <p:spPr>
          <a:ln/>
        </p:spPr>
      </p:sp>
      <p:sp>
        <p:nvSpPr>
          <p:cNvPr id="52227" name="Notes Placeholder 2">
            <a:extLst>
              <a:ext uri="{FF2B5EF4-FFF2-40B4-BE49-F238E27FC236}">
                <a16:creationId xmlns:a16="http://schemas.microsoft.com/office/drawing/2014/main" id="{1A167A6B-B1E2-D7D5-D50F-9CEB8F4475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ms-MY">
                <a:latin typeface="Times New Roman" panose="02020603050405020304" pitchFamily="18" charset="0"/>
              </a:rPr>
              <a:t>relocation is dynamic mean it is happen in execution time.</a:t>
            </a:r>
          </a:p>
          <a:p>
            <a:endParaRPr lang="en-MY" altLang="ms-MY">
              <a:latin typeface="Times New Roman" panose="02020603050405020304" pitchFamily="18" charset="0"/>
            </a:endParaRPr>
          </a:p>
        </p:txBody>
      </p:sp>
      <p:sp>
        <p:nvSpPr>
          <p:cNvPr id="52228" name="Slide Number Placeholder 3">
            <a:extLst>
              <a:ext uri="{FF2B5EF4-FFF2-40B4-BE49-F238E27FC236}">
                <a16:creationId xmlns:a16="http://schemas.microsoft.com/office/drawing/2014/main" id="{3B614618-FBF0-3A64-378B-5D241F47D6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defTabSz="930275">
              <a:defRPr>
                <a:solidFill>
                  <a:schemeClr val="tx1"/>
                </a:solidFill>
                <a:latin typeface="Verdana" panose="020B0604030504040204" pitchFamily="34" charset="0"/>
                <a:ea typeface="MS PGothic" panose="020B0600070205080204" pitchFamily="34" charset="-128"/>
              </a:defRPr>
            </a:lvl2pPr>
            <a:lvl3pPr defTabSz="930275">
              <a:defRPr>
                <a:solidFill>
                  <a:schemeClr val="tx1"/>
                </a:solidFill>
                <a:latin typeface="Verdana" panose="020B0604030504040204" pitchFamily="34" charset="0"/>
                <a:ea typeface="MS PGothic" panose="020B0600070205080204" pitchFamily="34" charset="-128"/>
              </a:defRPr>
            </a:lvl3pPr>
            <a:lvl4pPr defTabSz="930275">
              <a:defRPr>
                <a:solidFill>
                  <a:schemeClr val="tx1"/>
                </a:solidFill>
                <a:latin typeface="Verdana" panose="020B0604030504040204" pitchFamily="34" charset="0"/>
                <a:ea typeface="MS PGothic" panose="020B0600070205080204" pitchFamily="34" charset="-128"/>
              </a:defRPr>
            </a:lvl4pPr>
            <a:lvl5pPr defTabSz="930275">
              <a:defRPr>
                <a:solidFill>
                  <a:schemeClr val="tx1"/>
                </a:solidFill>
                <a:latin typeface="Verdana" panose="020B0604030504040204" pitchFamily="34" charset="0"/>
                <a:ea typeface="MS PGothic" panose="020B0600070205080204" pitchFamily="34" charset="-128"/>
              </a:defRPr>
            </a:lvl5pPr>
            <a:lvl6pPr marL="3068638" indent="-782638"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525838" indent="-782638"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983038" indent="-782638"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4440238" indent="-782638"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7C34A00-8FFA-4873-945E-212B06CB3F83}" type="slidenum">
              <a:rPr lang="en-US" altLang="ms-MY" smtClean="0">
                <a:latin typeface="Helvetica" panose="020B0604020202020204" pitchFamily="34" charset="0"/>
              </a:rPr>
              <a:pPr/>
              <a:t>22</a:t>
            </a:fld>
            <a:endParaRPr lang="en-US" altLang="ms-MY">
              <a:latin typeface="Helvetica"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7C208CFF-C62A-7B6A-B2F5-CD28E1B877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C1872B-EE46-463A-8800-3236DFFE040D}" type="slidenum">
              <a:rPr lang="en-US" altLang="ms-MY" smtClean="0">
                <a:latin typeface="Helvetica" panose="020B0604020202020204" pitchFamily="34" charset="0"/>
              </a:rPr>
              <a:pPr/>
              <a:t>23</a:t>
            </a:fld>
            <a:endParaRPr lang="en-US" altLang="ms-MY">
              <a:latin typeface="Helvetica" panose="020B0604020202020204" pitchFamily="34" charset="0"/>
            </a:endParaRPr>
          </a:p>
        </p:txBody>
      </p:sp>
      <p:sp>
        <p:nvSpPr>
          <p:cNvPr id="54275" name="Rectangle 2">
            <a:extLst>
              <a:ext uri="{FF2B5EF4-FFF2-40B4-BE49-F238E27FC236}">
                <a16:creationId xmlns:a16="http://schemas.microsoft.com/office/drawing/2014/main" id="{25686663-D92D-0FC0-A959-31543D3AEBE4}"/>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3C676F4B-5E85-5424-88A7-DBE4D9FA4B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MY" altLang="ms-MY">
                <a:latin typeface="Times New Roman" panose="02020603050405020304" pitchFamily="18" charset="0"/>
              </a:rPr>
              <a:t>As we’ve already seen, the user’s view of memory is not the same as the actual physical memory. This is equally true of the programmer’s view of memory. </a:t>
            </a:r>
          </a:p>
          <a:p>
            <a:r>
              <a:rPr lang="en-MY" altLang="ms-MY" b="1">
                <a:latin typeface="Times New Roman" panose="02020603050405020304" pitchFamily="18" charset="0"/>
              </a:rPr>
              <a:t>Segmentation </a:t>
            </a:r>
            <a:r>
              <a:rPr lang="en-MY" altLang="ms-MY">
                <a:latin typeface="Times New Roman" panose="02020603050405020304" pitchFamily="18" charset="0"/>
              </a:rPr>
              <a:t>is a memory-management scheme that supports this programmer view of memory. A logical address space is a collection of segments. </a:t>
            </a:r>
            <a:br>
              <a:rPr lang="en-MY" altLang="ms-MY">
                <a:latin typeface="Times New Roman" panose="02020603050405020304" pitchFamily="18" charset="0"/>
              </a:rPr>
            </a:br>
            <a:br>
              <a:rPr lang="en-MY" altLang="ms-MY">
                <a:latin typeface="Times New Roman" panose="02020603050405020304" pitchFamily="18" charset="0"/>
              </a:rPr>
            </a:br>
            <a:endParaRPr lang="en-US" altLang="ms-MY">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6E102A93-90C3-263C-66A9-D34546EF45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312063-2136-484F-AF6F-988C1D4A624C}" type="slidenum">
              <a:rPr lang="en-US" altLang="ms-MY" smtClean="0">
                <a:latin typeface="Helvetica" panose="020B0604020202020204" pitchFamily="34" charset="0"/>
              </a:rPr>
              <a:pPr/>
              <a:t>24</a:t>
            </a:fld>
            <a:endParaRPr lang="en-US" altLang="ms-MY">
              <a:latin typeface="Helvetica" panose="020B0604020202020204" pitchFamily="34" charset="0"/>
            </a:endParaRPr>
          </a:p>
        </p:txBody>
      </p:sp>
      <p:sp>
        <p:nvSpPr>
          <p:cNvPr id="56323" name="Rectangle 2">
            <a:extLst>
              <a:ext uri="{FF2B5EF4-FFF2-40B4-BE49-F238E27FC236}">
                <a16:creationId xmlns:a16="http://schemas.microsoft.com/office/drawing/2014/main" id="{1638C6B3-7932-D6C1-4663-6FC224EC0557}"/>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BD8FE66C-B94E-A1E7-CBD9-C40BD1B794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MY" altLang="ms-MY" b="1">
                <a:latin typeface="Times New Roman" panose="02020603050405020304" pitchFamily="18" charset="0"/>
              </a:rPr>
              <a:t>Segmentation </a:t>
            </a:r>
            <a:r>
              <a:rPr lang="en-MY" altLang="ms-MY">
                <a:latin typeface="Times New Roman" panose="02020603050405020304" pitchFamily="18" charset="0"/>
              </a:rPr>
              <a:t>is a memory-management scheme that supports this programmer view of memory. A logical address space is a collection of segments. </a:t>
            </a:r>
            <a:br>
              <a:rPr lang="en-MY" altLang="ms-MY">
                <a:latin typeface="Times New Roman" panose="02020603050405020304" pitchFamily="18" charset="0"/>
              </a:rPr>
            </a:br>
            <a:endParaRPr lang="en-US" altLang="ms-MY">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44DDB2FC-9A6F-17E5-ACBC-B33EA1351AED}"/>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id="{D305FB50-ABC8-87C8-69DF-D827656FB2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MY" altLang="ms-MY">
                <a:latin typeface="Times New Roman" panose="02020603050405020304" pitchFamily="18" charset="0"/>
              </a:rPr>
              <a:t>Protection of memory space is accomplished by having the CPU hardware compare every address generated in user mode with the registers.</a:t>
            </a:r>
          </a:p>
          <a:p>
            <a:r>
              <a:rPr lang="en-MY" altLang="ms-MY">
                <a:latin typeface="Times New Roman" panose="02020603050405020304" pitchFamily="18" charset="0"/>
              </a:rPr>
              <a:t>Any attempt by a program executing in user mode to access operating-system memory or other users’ memory results in a trap to the operating system, </a:t>
            </a:r>
          </a:p>
          <a:p>
            <a:r>
              <a:rPr lang="en-MY" altLang="ms-MY">
                <a:latin typeface="Times New Roman" panose="02020603050405020304" pitchFamily="18" charset="0"/>
              </a:rPr>
              <a:t>This scheme prevents a user program from modifying the code or data structures of either the operating system or other users </a:t>
            </a:r>
            <a:br>
              <a:rPr lang="en-MY" altLang="ms-MY">
                <a:latin typeface="Times New Roman" panose="02020603050405020304" pitchFamily="18" charset="0"/>
              </a:rPr>
            </a:br>
            <a:br>
              <a:rPr lang="en-MY" altLang="ms-MY">
                <a:latin typeface="Times New Roman" panose="02020603050405020304" pitchFamily="18" charset="0"/>
              </a:rPr>
            </a:br>
            <a:endParaRPr lang="en-MY" altLang="ms-MY">
              <a:latin typeface="Times New Roman" panose="02020603050405020304" pitchFamily="18" charset="0"/>
            </a:endParaRPr>
          </a:p>
          <a:p>
            <a:br>
              <a:rPr lang="en-MY" altLang="ms-MY">
                <a:latin typeface="Times New Roman" panose="02020603050405020304" pitchFamily="18" charset="0"/>
              </a:rPr>
            </a:br>
            <a:endParaRPr lang="en-MY" altLang="ms-MY">
              <a:latin typeface="Times New Roman" panose="02020603050405020304" pitchFamily="18" charset="0"/>
            </a:endParaRPr>
          </a:p>
        </p:txBody>
      </p:sp>
      <p:sp>
        <p:nvSpPr>
          <p:cNvPr id="16388" name="Slide Number Placeholder 3">
            <a:extLst>
              <a:ext uri="{FF2B5EF4-FFF2-40B4-BE49-F238E27FC236}">
                <a16:creationId xmlns:a16="http://schemas.microsoft.com/office/drawing/2014/main" id="{8D92A7B1-23B1-43D2-9D05-6CD3F96D6C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defTabSz="930275">
              <a:defRPr>
                <a:solidFill>
                  <a:schemeClr val="tx1"/>
                </a:solidFill>
                <a:latin typeface="Verdana" panose="020B0604030504040204" pitchFamily="34" charset="0"/>
                <a:ea typeface="MS PGothic" panose="020B0600070205080204" pitchFamily="34" charset="-128"/>
              </a:defRPr>
            </a:lvl2pPr>
            <a:lvl3pPr defTabSz="930275">
              <a:defRPr>
                <a:solidFill>
                  <a:schemeClr val="tx1"/>
                </a:solidFill>
                <a:latin typeface="Verdana" panose="020B0604030504040204" pitchFamily="34" charset="0"/>
                <a:ea typeface="MS PGothic" panose="020B0600070205080204" pitchFamily="34" charset="-128"/>
              </a:defRPr>
            </a:lvl3pPr>
            <a:lvl4pPr defTabSz="930275">
              <a:defRPr>
                <a:solidFill>
                  <a:schemeClr val="tx1"/>
                </a:solidFill>
                <a:latin typeface="Verdana" panose="020B0604030504040204" pitchFamily="34" charset="0"/>
                <a:ea typeface="MS PGothic" panose="020B0600070205080204" pitchFamily="34" charset="-128"/>
              </a:defRPr>
            </a:lvl4pPr>
            <a:lvl5pPr defTabSz="930275">
              <a:defRPr>
                <a:solidFill>
                  <a:schemeClr val="tx1"/>
                </a:solidFill>
                <a:latin typeface="Verdana" panose="020B0604030504040204" pitchFamily="34" charset="0"/>
                <a:ea typeface="MS PGothic" panose="020B0600070205080204" pitchFamily="34" charset="-128"/>
              </a:defRPr>
            </a:lvl5pPr>
            <a:lvl6pPr marL="3068638" indent="-782638"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525838" indent="-782638"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983038" indent="-782638"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4440238" indent="-782638"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DA03911-CAC1-4DE6-AA03-4C0EE887061A}" type="slidenum">
              <a:rPr lang="en-US" altLang="ms-MY" smtClean="0">
                <a:latin typeface="Helvetica" panose="020B0604020202020204" pitchFamily="34" charset="0"/>
              </a:rPr>
              <a:pPr/>
              <a:t>2</a:t>
            </a:fld>
            <a:endParaRPr lang="en-US" altLang="ms-MY">
              <a:latin typeface="Helvetica"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CCABA87B-28DF-97B9-EF0D-59B6D9CB2A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5B2610C-9323-463B-8B99-E42C06E5C45B}" type="slidenum">
              <a:rPr lang="en-US" altLang="ms-MY" smtClean="0">
                <a:latin typeface="Helvetica" panose="020B0604020202020204" pitchFamily="34" charset="0"/>
              </a:rPr>
              <a:pPr/>
              <a:t>25</a:t>
            </a:fld>
            <a:endParaRPr lang="en-US" altLang="ms-MY">
              <a:latin typeface="Helvetica" panose="020B0604020202020204" pitchFamily="34" charset="0"/>
            </a:endParaRPr>
          </a:p>
        </p:txBody>
      </p:sp>
      <p:sp>
        <p:nvSpPr>
          <p:cNvPr id="58371" name="Rectangle 2">
            <a:extLst>
              <a:ext uri="{FF2B5EF4-FFF2-40B4-BE49-F238E27FC236}">
                <a16:creationId xmlns:a16="http://schemas.microsoft.com/office/drawing/2014/main" id="{8F00C72E-CE37-C0C3-442C-D5F852D50681}"/>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675B809A-6B2D-DBF0-BB46-99CC25DBB1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D785586A-4574-F314-82DD-D40FF03E68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AA116D6-9C71-43CA-8D9F-B3089C3CC323}" type="slidenum">
              <a:rPr lang="en-US" altLang="ms-MY" smtClean="0">
                <a:latin typeface="Helvetica" panose="020B0604020202020204" pitchFamily="34" charset="0"/>
              </a:rPr>
              <a:pPr/>
              <a:t>26</a:t>
            </a:fld>
            <a:endParaRPr lang="en-US" altLang="ms-MY">
              <a:latin typeface="Helvetica" panose="020B0604020202020204" pitchFamily="34" charset="0"/>
            </a:endParaRPr>
          </a:p>
        </p:txBody>
      </p:sp>
      <p:sp>
        <p:nvSpPr>
          <p:cNvPr id="60419" name="Rectangle 2">
            <a:extLst>
              <a:ext uri="{FF2B5EF4-FFF2-40B4-BE49-F238E27FC236}">
                <a16:creationId xmlns:a16="http://schemas.microsoft.com/office/drawing/2014/main" id="{1027D702-A1C4-B246-2D01-82CCF223140B}"/>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EF91BA2F-4A2E-0C6F-6ED4-797AD14609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MY" altLang="ms-MY">
                <a:latin typeface="Times New Roman" panose="02020603050405020304" pitchFamily="18" charset="0"/>
              </a:rPr>
              <a:t>Each segment has a name and a length. The addresses specify both the segment name and the offset within the segment. The programmer therefore specifies</a:t>
            </a:r>
            <a:br>
              <a:rPr lang="en-MY" altLang="ms-MY">
                <a:latin typeface="Times New Roman" panose="02020603050405020304" pitchFamily="18" charset="0"/>
              </a:rPr>
            </a:br>
            <a:r>
              <a:rPr lang="en-MY" altLang="ms-MY">
                <a:latin typeface="Times New Roman" panose="02020603050405020304" pitchFamily="18" charset="0"/>
              </a:rPr>
              <a:t>each address by two quantities: a segment name and an offset. </a:t>
            </a:r>
          </a:p>
          <a:p>
            <a:r>
              <a:rPr lang="en-MY" altLang="ms-MY">
                <a:latin typeface="Times New Roman" panose="02020603050405020304" pitchFamily="18" charset="0"/>
              </a:rPr>
              <a:t>When a program is compiled, the compiler automatically constructs segments reflecting the input program. </a:t>
            </a:r>
          </a:p>
          <a:p>
            <a:r>
              <a:rPr lang="en-MY" altLang="ms-MY">
                <a:latin typeface="Times New Roman" panose="02020603050405020304" pitchFamily="18" charset="0"/>
              </a:rPr>
              <a:t>The </a:t>
            </a:r>
            <a:r>
              <a:rPr lang="en-MY" altLang="ms-MY" b="1">
                <a:latin typeface="Times New Roman" panose="02020603050405020304" pitchFamily="18" charset="0"/>
              </a:rPr>
              <a:t>segment base</a:t>
            </a:r>
            <a:r>
              <a:rPr lang="en-MY" altLang="ms-MY">
                <a:latin typeface="Times New Roman" panose="02020603050405020304" pitchFamily="18" charset="0"/>
              </a:rPr>
              <a:t> contains the starting physical address where the segment resides in memory,</a:t>
            </a:r>
            <a:br>
              <a:rPr lang="en-MY" altLang="ms-MY">
                <a:latin typeface="Times New Roman" panose="02020603050405020304" pitchFamily="18" charset="0"/>
              </a:rPr>
            </a:br>
            <a:r>
              <a:rPr lang="en-MY" altLang="ms-MY">
                <a:latin typeface="Times New Roman" panose="02020603050405020304" pitchFamily="18" charset="0"/>
              </a:rPr>
              <a:t>and the </a:t>
            </a:r>
            <a:r>
              <a:rPr lang="en-MY" altLang="ms-MY" b="1">
                <a:latin typeface="Times New Roman" panose="02020603050405020304" pitchFamily="18" charset="0"/>
              </a:rPr>
              <a:t>segment limit </a:t>
            </a:r>
            <a:r>
              <a:rPr lang="en-MY" altLang="ms-MY">
                <a:latin typeface="Times New Roman" panose="02020603050405020304" pitchFamily="18" charset="0"/>
              </a:rPr>
              <a:t>specifies the length of the segment.</a:t>
            </a:r>
            <a:br>
              <a:rPr lang="en-MY" altLang="ms-MY">
                <a:latin typeface="Times New Roman" panose="02020603050405020304" pitchFamily="18" charset="0"/>
              </a:rPr>
            </a:br>
            <a:br>
              <a:rPr lang="en-MY" altLang="ms-MY">
                <a:latin typeface="Times New Roman" panose="02020603050405020304" pitchFamily="18" charset="0"/>
              </a:rPr>
            </a:br>
            <a:endParaRPr lang="en-US" altLang="ms-MY">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38F03DFC-BEAA-B445-71E6-C1E039BED0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56C4B27-6C85-4592-B407-DE3D6CA8546C}" type="slidenum">
              <a:rPr lang="en-US" altLang="ms-MY" smtClean="0">
                <a:latin typeface="Helvetica" panose="020B0604020202020204" pitchFamily="34" charset="0"/>
              </a:rPr>
              <a:pPr/>
              <a:t>27</a:t>
            </a:fld>
            <a:endParaRPr lang="en-US" altLang="ms-MY">
              <a:latin typeface="Helvetica" panose="020B0604020202020204" pitchFamily="34" charset="0"/>
            </a:endParaRPr>
          </a:p>
        </p:txBody>
      </p:sp>
      <p:sp>
        <p:nvSpPr>
          <p:cNvPr id="62467" name="Rectangle 2">
            <a:extLst>
              <a:ext uri="{FF2B5EF4-FFF2-40B4-BE49-F238E27FC236}">
                <a16:creationId xmlns:a16="http://schemas.microsoft.com/office/drawing/2014/main" id="{50DF223F-BCEA-9402-A162-166C909B285F}"/>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F540E1EB-4828-97C0-F7BA-38979DF551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F6FE729D-B96A-04D4-FF83-B2A83FD600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78CE5A-5ED6-4F26-9D3C-3ABFC4A1F128}" type="slidenum">
              <a:rPr lang="en-US" altLang="ms-MY" smtClean="0">
                <a:latin typeface="Helvetica" panose="020B0604020202020204" pitchFamily="34" charset="0"/>
              </a:rPr>
              <a:pPr/>
              <a:t>28</a:t>
            </a:fld>
            <a:endParaRPr lang="en-US" altLang="ms-MY">
              <a:latin typeface="Helvetica" panose="020B0604020202020204" pitchFamily="34" charset="0"/>
            </a:endParaRPr>
          </a:p>
        </p:txBody>
      </p:sp>
      <p:sp>
        <p:nvSpPr>
          <p:cNvPr id="64515" name="Rectangle 2">
            <a:extLst>
              <a:ext uri="{FF2B5EF4-FFF2-40B4-BE49-F238E27FC236}">
                <a16:creationId xmlns:a16="http://schemas.microsoft.com/office/drawing/2014/main" id="{3F862AD7-FF97-A9C0-C871-8A572B5DFB7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A6947F58-28CE-09FC-D7A5-408F556023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MY" altLang="ms-MY">
                <a:latin typeface="Times New Roman" panose="02020603050405020304" pitchFamily="18" charset="0"/>
              </a:rPr>
              <a:t>A logical address consists of two parts: a segment number, </a:t>
            </a:r>
            <a:r>
              <a:rPr lang="en-MY" altLang="ms-MY" i="1">
                <a:latin typeface="Times New Roman" panose="02020603050405020304" pitchFamily="18" charset="0"/>
              </a:rPr>
              <a:t>s, </a:t>
            </a:r>
            <a:r>
              <a:rPr lang="en-MY" altLang="ms-MY">
                <a:latin typeface="Times New Roman" panose="02020603050405020304" pitchFamily="18" charset="0"/>
              </a:rPr>
              <a:t>and an offset into that segment, </a:t>
            </a:r>
            <a:r>
              <a:rPr lang="en-MY" altLang="ms-MY" i="1">
                <a:latin typeface="Times New Roman" panose="02020603050405020304" pitchFamily="18" charset="0"/>
              </a:rPr>
              <a:t>d.</a:t>
            </a:r>
            <a:r>
              <a:rPr lang="en-MY" altLang="ms-MY">
                <a:latin typeface="Times New Roman" panose="02020603050405020304" pitchFamily="18" charset="0"/>
              </a:rPr>
              <a:t> </a:t>
            </a:r>
          </a:p>
          <a:p>
            <a:r>
              <a:rPr lang="en-MY" altLang="ms-MY">
                <a:latin typeface="Times New Roman" panose="02020603050405020304" pitchFamily="18" charset="0"/>
              </a:rPr>
              <a:t>The segment number is used as an </a:t>
            </a:r>
            <a:r>
              <a:rPr lang="en-MY" altLang="ms-MY" b="1">
                <a:latin typeface="Times New Roman" panose="02020603050405020304" pitchFamily="18" charset="0"/>
              </a:rPr>
              <a:t>index</a:t>
            </a:r>
            <a:r>
              <a:rPr lang="en-MY" altLang="ms-MY">
                <a:latin typeface="Times New Roman" panose="02020603050405020304" pitchFamily="18" charset="0"/>
              </a:rPr>
              <a:t> to the segment table. </a:t>
            </a:r>
            <a:br>
              <a:rPr lang="en-MY" altLang="ms-MY">
                <a:latin typeface="Times New Roman" panose="02020603050405020304" pitchFamily="18" charset="0"/>
              </a:rPr>
            </a:br>
            <a:r>
              <a:rPr lang="en-MY" altLang="ms-MY">
                <a:latin typeface="Times New Roman" panose="02020603050405020304" pitchFamily="18" charset="0"/>
              </a:rPr>
              <a:t>The offset </a:t>
            </a:r>
            <a:r>
              <a:rPr lang="en-MY" altLang="ms-MY" i="1">
                <a:latin typeface="Times New Roman" panose="02020603050405020304" pitchFamily="18" charset="0"/>
              </a:rPr>
              <a:t>d </a:t>
            </a:r>
            <a:r>
              <a:rPr lang="en-MY" altLang="ms-MY">
                <a:latin typeface="Times New Roman" panose="02020603050405020304" pitchFamily="18" charset="0"/>
              </a:rPr>
              <a:t>of the logical address must be between 0 and the segment limit. </a:t>
            </a:r>
          </a:p>
          <a:p>
            <a:r>
              <a:rPr lang="en-MY" altLang="ms-MY">
                <a:latin typeface="Times New Roman" panose="02020603050405020304" pitchFamily="18" charset="0"/>
              </a:rPr>
              <a:t>If it is not, we trap to the operating system (logical addressing attempt beyond end of segment). </a:t>
            </a:r>
          </a:p>
          <a:p>
            <a:r>
              <a:rPr lang="en-MY" altLang="ms-MY">
                <a:latin typeface="Times New Roman" panose="02020603050405020304" pitchFamily="18" charset="0"/>
              </a:rPr>
              <a:t>When an offset is legal, it is added to the segment base to produce the address in physical memory of the desired byte. </a:t>
            </a:r>
          </a:p>
          <a:p>
            <a:r>
              <a:rPr lang="en-MY" altLang="ms-MY">
                <a:latin typeface="Times New Roman" panose="02020603050405020304" pitchFamily="18" charset="0"/>
              </a:rPr>
              <a:t>The segment table is thus essentially an array of base–limit register pairs. </a:t>
            </a:r>
            <a:br>
              <a:rPr lang="en-MY" altLang="ms-MY">
                <a:latin typeface="Times New Roman" panose="02020603050405020304" pitchFamily="18" charset="0"/>
              </a:rPr>
            </a:br>
            <a:br>
              <a:rPr lang="en-MY" altLang="ms-MY">
                <a:latin typeface="Times New Roman" panose="02020603050405020304" pitchFamily="18" charset="0"/>
              </a:rPr>
            </a:br>
            <a:br>
              <a:rPr lang="en-MY" altLang="ms-MY">
                <a:latin typeface="Times New Roman" panose="02020603050405020304" pitchFamily="18" charset="0"/>
              </a:rPr>
            </a:br>
            <a:br>
              <a:rPr lang="en-MY" altLang="ms-MY">
                <a:latin typeface="Times New Roman" panose="02020603050405020304" pitchFamily="18" charset="0"/>
              </a:rPr>
            </a:br>
            <a:endParaRPr lang="en-MY" altLang="ms-MY">
              <a:latin typeface="Times New Roman" panose="02020603050405020304" pitchFamily="18" charset="0"/>
            </a:endParaRPr>
          </a:p>
          <a:p>
            <a:br>
              <a:rPr lang="en-MY" altLang="ms-MY">
                <a:latin typeface="Times New Roman" panose="02020603050405020304" pitchFamily="18" charset="0"/>
              </a:rPr>
            </a:br>
            <a:endParaRPr lang="en-US" altLang="ms-MY">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2D3218D-1D95-C3A4-5C48-952213F54C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2B0988-C702-47A4-B474-CE36D1506246}" type="slidenum">
              <a:rPr lang="en-US" altLang="ms-MY" smtClean="0">
                <a:latin typeface="Helvetica" panose="020B0604020202020204" pitchFamily="34" charset="0"/>
              </a:rPr>
              <a:pPr/>
              <a:t>31</a:t>
            </a:fld>
            <a:endParaRPr lang="en-US" altLang="ms-MY">
              <a:latin typeface="Helvetica" panose="020B0604020202020204" pitchFamily="34" charset="0"/>
            </a:endParaRPr>
          </a:p>
        </p:txBody>
      </p:sp>
      <p:sp>
        <p:nvSpPr>
          <p:cNvPr id="68611" name="Rectangle 2">
            <a:extLst>
              <a:ext uri="{FF2B5EF4-FFF2-40B4-BE49-F238E27FC236}">
                <a16:creationId xmlns:a16="http://schemas.microsoft.com/office/drawing/2014/main" id="{34C88542-EE0F-511B-FAE5-16D85B26D785}"/>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4F44AC45-A6E9-DE19-CEF1-E9959103D1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MY" altLang="ms-MY">
                <a:latin typeface="Times New Roman" panose="02020603050405020304" pitchFamily="18" charset="0"/>
              </a:rPr>
              <a:t>Segmentation permits the physical address space of a process to be non-contiguous. </a:t>
            </a:r>
            <a:br>
              <a:rPr lang="en-MY" altLang="ms-MY">
                <a:latin typeface="Times New Roman" panose="02020603050405020304" pitchFamily="18" charset="0"/>
              </a:rPr>
            </a:br>
            <a:r>
              <a:rPr lang="en-MY" altLang="ms-MY" b="1">
                <a:latin typeface="Times New Roman" panose="02020603050405020304" pitchFamily="18" charset="0"/>
              </a:rPr>
              <a:t>Paging </a:t>
            </a:r>
            <a:r>
              <a:rPr lang="en-MY" altLang="ms-MY">
                <a:latin typeface="Times New Roman" panose="02020603050405020304" pitchFamily="18" charset="0"/>
              </a:rPr>
              <a:t>is another memory-management scheme that offers this advantage. </a:t>
            </a:r>
          </a:p>
          <a:p>
            <a:r>
              <a:rPr lang="en-MY" altLang="ms-MY">
                <a:latin typeface="Times New Roman" panose="02020603050405020304" pitchFamily="18" charset="0"/>
              </a:rPr>
              <a:t>It also solves the considerable problem of fitting memory chunks of varying sizes onto the backing store. </a:t>
            </a:r>
          </a:p>
          <a:p>
            <a:r>
              <a:rPr lang="en-MY" altLang="ms-MY" b="1">
                <a:latin typeface="Times New Roman" panose="02020603050405020304" pitchFamily="18" charset="0"/>
              </a:rPr>
              <a:t>Paging</a:t>
            </a:r>
            <a:r>
              <a:rPr lang="en-MY" altLang="ms-MY">
                <a:latin typeface="Times New Roman" panose="02020603050405020304" pitchFamily="18" charset="0"/>
              </a:rPr>
              <a:t> is implemented through cooperation between the operating system and the computer hardware.</a:t>
            </a:r>
          </a:p>
          <a:p>
            <a:endParaRPr lang="en-US" altLang="ms-MY" b="1">
              <a:latin typeface="Times New Roman" panose="02020603050405020304" pitchFamily="18" charset="0"/>
            </a:endParaRPr>
          </a:p>
          <a:p>
            <a:r>
              <a:rPr lang="en-MY" altLang="ms-MY" b="1">
                <a:latin typeface="Times New Roman" panose="02020603050405020304" pitchFamily="18" charset="0"/>
              </a:rPr>
              <a:t>The problem arises because, when code fragments or data residing in main memory need to be swapped out, space must be found on the backing store. </a:t>
            </a:r>
          </a:p>
          <a:p>
            <a:r>
              <a:rPr lang="en-MY" altLang="ms-MY" b="1">
                <a:latin typeface="Times New Roman" panose="02020603050405020304" pitchFamily="18" charset="0"/>
              </a:rPr>
              <a:t>The backing store has the same fragmentation problems discussed in connection with the main memory, but access is much slower, </a:t>
            </a:r>
          </a:p>
          <a:p>
            <a:r>
              <a:rPr lang="en-MY" altLang="ms-MY" b="1">
                <a:latin typeface="Times New Roman" panose="02020603050405020304" pitchFamily="18" charset="0"/>
              </a:rPr>
              <a:t>so compaction is impossible. Because of its advantages over earlier methods,</a:t>
            </a:r>
          </a:p>
          <a:p>
            <a:endParaRPr lang="en-MY" altLang="ms-MY" b="1">
              <a:latin typeface="Times New Roman" panose="02020603050405020304" pitchFamily="18" charset="0"/>
            </a:endParaRPr>
          </a:p>
          <a:p>
            <a:r>
              <a:rPr lang="en-MY" altLang="ms-MY" b="1">
                <a:latin typeface="Times New Roman" panose="02020603050405020304" pitchFamily="18" charset="0"/>
              </a:rPr>
              <a:t>paging</a:t>
            </a:r>
            <a:r>
              <a:rPr lang="en-MY" altLang="ms-MY">
                <a:latin typeface="Times New Roman" panose="02020603050405020304" pitchFamily="18" charset="0"/>
              </a:rPr>
              <a:t> in its various forms is used in most operating systems, from those for mainframes through those for smartphones.</a:t>
            </a:r>
            <a:br>
              <a:rPr lang="en-MY" altLang="ms-MY">
                <a:latin typeface="Times New Roman" panose="02020603050405020304" pitchFamily="18" charset="0"/>
              </a:rPr>
            </a:br>
            <a:br>
              <a:rPr lang="en-MY" altLang="ms-MY">
                <a:latin typeface="Times New Roman" panose="02020603050405020304" pitchFamily="18" charset="0"/>
              </a:rPr>
            </a:br>
            <a:endParaRPr lang="en-US" altLang="ms-MY">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ABDC052C-7374-6C25-FCDC-0033810CC3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F9FF75D-2891-4C73-AC3B-C98D78EA7442}" type="slidenum">
              <a:rPr lang="en-US" altLang="ms-MY" smtClean="0">
                <a:latin typeface="Helvetica" panose="020B0604020202020204" pitchFamily="34" charset="0"/>
              </a:rPr>
              <a:pPr/>
              <a:t>32</a:t>
            </a:fld>
            <a:endParaRPr lang="en-US" altLang="ms-MY">
              <a:latin typeface="Helvetica" panose="020B0604020202020204" pitchFamily="34" charset="0"/>
            </a:endParaRPr>
          </a:p>
        </p:txBody>
      </p:sp>
      <p:sp>
        <p:nvSpPr>
          <p:cNvPr id="70659" name="Rectangle 2">
            <a:extLst>
              <a:ext uri="{FF2B5EF4-FFF2-40B4-BE49-F238E27FC236}">
                <a16:creationId xmlns:a16="http://schemas.microsoft.com/office/drawing/2014/main" id="{1170CF49-F521-5197-DB7A-A02072349FAF}"/>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D34E8029-ED9C-4E93-A422-72E062031A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AB821864-D03C-8BA3-D70B-0368646FE2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94CE944-BA69-4297-BE03-12386E1A9DD5}" type="slidenum">
              <a:rPr lang="en-US" altLang="ms-MY" smtClean="0">
                <a:latin typeface="Helvetica" panose="020B0604020202020204" pitchFamily="34" charset="0"/>
              </a:rPr>
              <a:pPr/>
              <a:t>33</a:t>
            </a:fld>
            <a:endParaRPr lang="en-US" altLang="ms-MY">
              <a:latin typeface="Helvetica" panose="020B0604020202020204" pitchFamily="34" charset="0"/>
            </a:endParaRPr>
          </a:p>
        </p:txBody>
      </p:sp>
      <p:sp>
        <p:nvSpPr>
          <p:cNvPr id="72707" name="Rectangle 2">
            <a:extLst>
              <a:ext uri="{FF2B5EF4-FFF2-40B4-BE49-F238E27FC236}">
                <a16:creationId xmlns:a16="http://schemas.microsoft.com/office/drawing/2014/main" id="{2CE9294B-10D5-1E0F-4387-1FB3CE4F8F68}"/>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009849F0-DD1B-113E-26DB-E0A3F24080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2233D2C6-DB33-BB1C-0CF0-19201BEBCA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ACD9D8-5DA0-44D4-8F55-E78778EB45AC}" type="slidenum">
              <a:rPr lang="en-US" altLang="ms-MY" smtClean="0">
                <a:latin typeface="Helvetica" panose="020B0604020202020204" pitchFamily="34" charset="0"/>
              </a:rPr>
              <a:pPr/>
              <a:t>34</a:t>
            </a:fld>
            <a:endParaRPr lang="en-US" altLang="ms-MY">
              <a:latin typeface="Helvetica" panose="020B0604020202020204" pitchFamily="34" charset="0"/>
            </a:endParaRPr>
          </a:p>
        </p:txBody>
      </p:sp>
      <p:sp>
        <p:nvSpPr>
          <p:cNvPr id="74755" name="Rectangle 2">
            <a:extLst>
              <a:ext uri="{FF2B5EF4-FFF2-40B4-BE49-F238E27FC236}">
                <a16:creationId xmlns:a16="http://schemas.microsoft.com/office/drawing/2014/main" id="{2AF8712E-A0A4-E797-B79C-68035B2DCA26}"/>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CF9A681A-8E5B-CA01-919C-A91D0BFEE2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BAF66290-3356-313D-3BF9-876858C1E7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8415744-2078-43B6-8701-A09B24820C62}" type="slidenum">
              <a:rPr lang="en-US" altLang="ms-MY" smtClean="0">
                <a:latin typeface="Helvetica" panose="020B0604020202020204" pitchFamily="34" charset="0"/>
              </a:rPr>
              <a:pPr/>
              <a:t>35</a:t>
            </a:fld>
            <a:endParaRPr lang="en-US" altLang="ms-MY">
              <a:latin typeface="Helvetica" panose="020B0604020202020204" pitchFamily="34" charset="0"/>
            </a:endParaRPr>
          </a:p>
        </p:txBody>
      </p:sp>
      <p:sp>
        <p:nvSpPr>
          <p:cNvPr id="76803" name="Rectangle 2">
            <a:extLst>
              <a:ext uri="{FF2B5EF4-FFF2-40B4-BE49-F238E27FC236}">
                <a16:creationId xmlns:a16="http://schemas.microsoft.com/office/drawing/2014/main" id="{476784CF-49DD-6592-AFCA-DC21B12E44E1}"/>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589A9450-11B9-31F1-FBCC-7502352896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EBA52700-7F5F-938D-40AD-0924EB34CD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1EC6CDB-2964-4F92-A776-E01E9B4F81F2}" type="slidenum">
              <a:rPr lang="en-US" altLang="ms-MY" smtClean="0">
                <a:latin typeface="Helvetica" panose="020B0604020202020204" pitchFamily="34" charset="0"/>
              </a:rPr>
              <a:pPr/>
              <a:t>36</a:t>
            </a:fld>
            <a:endParaRPr lang="en-US" altLang="ms-MY">
              <a:latin typeface="Helvetica" panose="020B0604020202020204" pitchFamily="34" charset="0"/>
            </a:endParaRPr>
          </a:p>
        </p:txBody>
      </p:sp>
      <p:sp>
        <p:nvSpPr>
          <p:cNvPr id="78851" name="Rectangle 2">
            <a:extLst>
              <a:ext uri="{FF2B5EF4-FFF2-40B4-BE49-F238E27FC236}">
                <a16:creationId xmlns:a16="http://schemas.microsoft.com/office/drawing/2014/main" id="{89A8FC8F-2B93-29CD-DB9E-822EACE4ABFD}"/>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E581113E-54F9-FB2F-C210-8C98871608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9C8B9530-1489-3C6F-A43B-2D231511E45B}"/>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CCA877AF-13D7-F4A9-A3A5-C75B47B23A7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MY" altLang="ms-MY">
                <a:latin typeface="Times New Roman" panose="02020603050405020304" pitchFamily="18" charset="0"/>
              </a:rPr>
              <a:t>A program resides on a disk as a binary executable file.</a:t>
            </a:r>
          </a:p>
          <a:p>
            <a:r>
              <a:rPr lang="en-MY" altLang="ms-MY">
                <a:latin typeface="Times New Roman" panose="02020603050405020304" pitchFamily="18" charset="0"/>
              </a:rPr>
              <a:t>To be executed, the program must be brought into memory and placed within a process.</a:t>
            </a:r>
          </a:p>
          <a:p>
            <a:r>
              <a:rPr lang="en-MY" altLang="ms-MY">
                <a:latin typeface="Times New Roman" panose="02020603050405020304" pitchFamily="18" charset="0"/>
              </a:rPr>
              <a:t>The process may be moved between disk and memory during its execution.</a:t>
            </a:r>
          </a:p>
          <a:p>
            <a:r>
              <a:rPr lang="en-MY" altLang="ms-MY">
                <a:latin typeface="Times New Roman" panose="02020603050405020304" pitchFamily="18" charset="0"/>
              </a:rPr>
              <a:t>The processes on the disk that are waiting to be brought into memory for execution form the </a:t>
            </a:r>
            <a:r>
              <a:rPr lang="en-MY" altLang="ms-MY" b="1">
                <a:latin typeface="Times New Roman" panose="02020603050405020304" pitchFamily="18" charset="0"/>
              </a:rPr>
              <a:t>input queue</a:t>
            </a:r>
            <a:r>
              <a:rPr lang="en-MY" altLang="ms-MY">
                <a:latin typeface="Times New Roman" panose="02020603050405020304" pitchFamily="18" charset="0"/>
              </a:rPr>
              <a:t>. </a:t>
            </a:r>
          </a:p>
          <a:p>
            <a:endParaRPr lang="en-MY" altLang="ms-MY">
              <a:latin typeface="Times New Roman" panose="02020603050405020304" pitchFamily="18" charset="0"/>
            </a:endParaRPr>
          </a:p>
          <a:p>
            <a:r>
              <a:rPr lang="en-MY" altLang="ms-MY">
                <a:latin typeface="Times New Roman" panose="02020603050405020304" pitchFamily="18" charset="0"/>
              </a:rPr>
              <a:t>Addresses in the source program are generally symbolic (such as the variable count) </a:t>
            </a:r>
          </a:p>
          <a:p>
            <a:r>
              <a:rPr lang="en-MY" altLang="ms-MY">
                <a:latin typeface="Times New Roman" panose="02020603050405020304" pitchFamily="18" charset="0"/>
              </a:rPr>
              <a:t>A compiler typically </a:t>
            </a:r>
            <a:r>
              <a:rPr lang="en-MY" altLang="ms-MY" b="1">
                <a:latin typeface="Times New Roman" panose="02020603050405020304" pitchFamily="18" charset="0"/>
              </a:rPr>
              <a:t>binds </a:t>
            </a:r>
            <a:r>
              <a:rPr lang="en-MY" altLang="ms-MY">
                <a:latin typeface="Times New Roman" panose="02020603050405020304" pitchFamily="18" charset="0"/>
              </a:rPr>
              <a:t>these symbolic addresses to relocatable addresses (such as “14 bytes from the beginning of this module”) </a:t>
            </a:r>
          </a:p>
          <a:p>
            <a:r>
              <a:rPr lang="en-MY" altLang="ms-MY">
                <a:latin typeface="Times New Roman" panose="02020603050405020304" pitchFamily="18" charset="0"/>
              </a:rPr>
              <a:t>The linkage editor or loader in turn binds the relocatable addresses to absolute addresses (such as 74014). </a:t>
            </a:r>
            <a:br>
              <a:rPr lang="en-MY" altLang="ms-MY">
                <a:latin typeface="Times New Roman" panose="02020603050405020304" pitchFamily="18" charset="0"/>
              </a:rPr>
            </a:br>
            <a:br>
              <a:rPr lang="en-MY" altLang="ms-MY">
                <a:latin typeface="Times New Roman" panose="02020603050405020304" pitchFamily="18" charset="0"/>
              </a:rPr>
            </a:br>
            <a:br>
              <a:rPr lang="en-MY" altLang="ms-MY">
                <a:latin typeface="Times New Roman" panose="02020603050405020304" pitchFamily="18" charset="0"/>
              </a:rPr>
            </a:br>
            <a:br>
              <a:rPr lang="en-MY" altLang="ms-MY">
                <a:latin typeface="Times New Roman" panose="02020603050405020304" pitchFamily="18" charset="0"/>
              </a:rPr>
            </a:br>
            <a:br>
              <a:rPr lang="en-MY" altLang="ms-MY">
                <a:latin typeface="Times New Roman" panose="02020603050405020304" pitchFamily="18" charset="0"/>
              </a:rPr>
            </a:br>
            <a:br>
              <a:rPr lang="en-MY" altLang="ms-MY">
                <a:latin typeface="Times New Roman" panose="02020603050405020304" pitchFamily="18" charset="0"/>
              </a:rPr>
            </a:br>
            <a:endParaRPr lang="en-MY" altLang="ms-MY">
              <a:latin typeface="Times New Roman" panose="02020603050405020304" pitchFamily="18" charset="0"/>
            </a:endParaRPr>
          </a:p>
        </p:txBody>
      </p:sp>
      <p:sp>
        <p:nvSpPr>
          <p:cNvPr id="18436" name="Slide Number Placeholder 3">
            <a:extLst>
              <a:ext uri="{FF2B5EF4-FFF2-40B4-BE49-F238E27FC236}">
                <a16:creationId xmlns:a16="http://schemas.microsoft.com/office/drawing/2014/main" id="{97B80F3D-35A2-4B9E-96A9-DECE8A74CE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defTabSz="930275">
              <a:defRPr>
                <a:solidFill>
                  <a:schemeClr val="tx1"/>
                </a:solidFill>
                <a:latin typeface="Verdana" panose="020B0604030504040204" pitchFamily="34" charset="0"/>
                <a:ea typeface="MS PGothic" panose="020B0600070205080204" pitchFamily="34" charset="-128"/>
              </a:defRPr>
            </a:lvl2pPr>
            <a:lvl3pPr defTabSz="930275">
              <a:defRPr>
                <a:solidFill>
                  <a:schemeClr val="tx1"/>
                </a:solidFill>
                <a:latin typeface="Verdana" panose="020B0604030504040204" pitchFamily="34" charset="0"/>
                <a:ea typeface="MS PGothic" panose="020B0600070205080204" pitchFamily="34" charset="-128"/>
              </a:defRPr>
            </a:lvl3pPr>
            <a:lvl4pPr defTabSz="930275">
              <a:defRPr>
                <a:solidFill>
                  <a:schemeClr val="tx1"/>
                </a:solidFill>
                <a:latin typeface="Verdana" panose="020B0604030504040204" pitchFamily="34" charset="0"/>
                <a:ea typeface="MS PGothic" panose="020B0600070205080204" pitchFamily="34" charset="-128"/>
              </a:defRPr>
            </a:lvl4pPr>
            <a:lvl5pPr defTabSz="930275">
              <a:defRPr>
                <a:solidFill>
                  <a:schemeClr val="tx1"/>
                </a:solidFill>
                <a:latin typeface="Verdana" panose="020B0604030504040204" pitchFamily="34" charset="0"/>
                <a:ea typeface="MS PGothic" panose="020B0600070205080204" pitchFamily="34" charset="-128"/>
              </a:defRPr>
            </a:lvl5pPr>
            <a:lvl6pPr marL="3068638" indent="-782638"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525838" indent="-782638"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983038" indent="-782638"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4440238" indent="-782638"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333B979-1451-4FAB-A871-61054705347B}" type="slidenum">
              <a:rPr lang="en-US" altLang="ms-MY" smtClean="0">
                <a:latin typeface="Helvetica" panose="020B0604020202020204" pitchFamily="34" charset="0"/>
              </a:rPr>
              <a:pPr/>
              <a:t>3</a:t>
            </a:fld>
            <a:endParaRPr lang="en-US" altLang="ms-MY">
              <a:latin typeface="Helvetica"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531EFA38-FA19-BB40-EEC1-02A6F96D29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A888C95-E485-4E44-B4BB-8BD30A87E9D0}" type="slidenum">
              <a:rPr lang="en-US" altLang="ms-MY" smtClean="0">
                <a:latin typeface="Helvetica" panose="020B0604020202020204" pitchFamily="34" charset="0"/>
              </a:rPr>
              <a:pPr/>
              <a:t>4</a:t>
            </a:fld>
            <a:endParaRPr lang="en-US" altLang="ms-MY">
              <a:latin typeface="Helvetica" panose="020B0604020202020204" pitchFamily="34" charset="0"/>
            </a:endParaRPr>
          </a:p>
        </p:txBody>
      </p:sp>
      <p:sp>
        <p:nvSpPr>
          <p:cNvPr id="20483" name="Rectangle 2">
            <a:extLst>
              <a:ext uri="{FF2B5EF4-FFF2-40B4-BE49-F238E27FC236}">
                <a16:creationId xmlns:a16="http://schemas.microsoft.com/office/drawing/2014/main" id="{B57C26C8-C82B-141E-AD44-16D215BB20F4}"/>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83978AA6-FEB5-5FB5-64A2-5D0941BB7C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MY" altLang="ms-MY">
                <a:latin typeface="Times New Roman" panose="02020603050405020304" pitchFamily="18" charset="0"/>
              </a:rPr>
              <a:t>Classically, the binding of instructions and data to memory addresses can be done at any step along the way: </a:t>
            </a:r>
            <a:br>
              <a:rPr lang="en-MY" altLang="ms-MY">
                <a:latin typeface="Times New Roman" panose="02020603050405020304" pitchFamily="18" charset="0"/>
              </a:rPr>
            </a:br>
            <a:endParaRPr lang="en-US" altLang="ms-MY">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C86073ED-90A0-2ADA-C905-B981CEF23D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4AF8D18-471C-4BEC-83D6-8A7DEC9D4623}" type="slidenum">
              <a:rPr lang="en-US" altLang="ms-MY" smtClean="0">
                <a:latin typeface="Helvetica" panose="020B0604020202020204" pitchFamily="34" charset="0"/>
              </a:rPr>
              <a:pPr/>
              <a:t>5</a:t>
            </a:fld>
            <a:endParaRPr lang="en-US" altLang="ms-MY">
              <a:latin typeface="Helvetica" panose="020B0604020202020204" pitchFamily="34" charset="0"/>
            </a:endParaRPr>
          </a:p>
        </p:txBody>
      </p:sp>
      <p:sp>
        <p:nvSpPr>
          <p:cNvPr id="22531" name="Rectangle 2">
            <a:extLst>
              <a:ext uri="{FF2B5EF4-FFF2-40B4-BE49-F238E27FC236}">
                <a16:creationId xmlns:a16="http://schemas.microsoft.com/office/drawing/2014/main" id="{6B0825CF-E137-D28B-CE16-98EE7A2DD378}"/>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C15177B7-8303-1F1F-F749-97FB5D3964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MY" altLang="ms-MY">
                <a:latin typeface="Times New Roman" panose="02020603050405020304" pitchFamily="18" charset="0"/>
              </a:rPr>
              <a:t>In most cases, a user program goes through several steps—some of which may be optional—before being executed </a:t>
            </a:r>
            <a:br>
              <a:rPr lang="en-MY" altLang="ms-MY">
                <a:latin typeface="Times New Roman" panose="02020603050405020304" pitchFamily="18" charset="0"/>
              </a:rPr>
            </a:br>
            <a:endParaRPr lang="en-US" altLang="ms-MY">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5222EA87-81AD-11F1-3144-8F0692ED5A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F8780A2-1B09-44FB-9159-39AD90F94599}" type="slidenum">
              <a:rPr lang="en-US" altLang="ms-MY" smtClean="0">
                <a:latin typeface="Helvetica" panose="020B0604020202020204" pitchFamily="34" charset="0"/>
              </a:rPr>
              <a:pPr/>
              <a:t>6</a:t>
            </a:fld>
            <a:endParaRPr lang="en-US" altLang="ms-MY">
              <a:latin typeface="Helvetica" panose="020B0604020202020204" pitchFamily="34" charset="0"/>
            </a:endParaRPr>
          </a:p>
        </p:txBody>
      </p:sp>
      <p:sp>
        <p:nvSpPr>
          <p:cNvPr id="24579" name="Rectangle 2">
            <a:extLst>
              <a:ext uri="{FF2B5EF4-FFF2-40B4-BE49-F238E27FC236}">
                <a16:creationId xmlns:a16="http://schemas.microsoft.com/office/drawing/2014/main" id="{9758A013-B159-3357-A68C-9992E5779A52}"/>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5C6BCF71-6B9C-94B4-6C1D-2BAC28DFC5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MY" altLang="ms-MY">
                <a:latin typeface="Times New Roman" panose="02020603050405020304" pitchFamily="18" charset="0"/>
              </a:rPr>
              <a:t>The run-time mapping from virtual to physical addresses is done by a hardware device called the </a:t>
            </a:r>
            <a:r>
              <a:rPr lang="en-MY" altLang="ms-MY" b="1">
                <a:latin typeface="Times New Roman" panose="02020603050405020304" pitchFamily="18" charset="0"/>
              </a:rPr>
              <a:t>memory-management unit (MMU)</a:t>
            </a:r>
            <a:r>
              <a:rPr lang="en-MY" altLang="ms-MY">
                <a:latin typeface="Times New Roman" panose="02020603050405020304" pitchFamily="18" charset="0"/>
              </a:rPr>
              <a:t> </a:t>
            </a:r>
            <a:br>
              <a:rPr lang="en-MY" altLang="ms-MY">
                <a:latin typeface="Times New Roman" panose="02020603050405020304" pitchFamily="18" charset="0"/>
              </a:rPr>
            </a:br>
            <a:endParaRPr lang="en-US" altLang="ms-MY">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F2502180-5EE7-96A7-EA3F-CB559807D8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27C3F05-61E3-4B65-AFBE-A421B5B96A71}" type="slidenum">
              <a:rPr lang="en-US" altLang="ms-MY" smtClean="0">
                <a:latin typeface="Helvetica" panose="020B0604020202020204" pitchFamily="34" charset="0"/>
              </a:rPr>
              <a:pPr/>
              <a:t>7</a:t>
            </a:fld>
            <a:endParaRPr lang="en-US" altLang="ms-MY">
              <a:latin typeface="Helvetica" panose="020B0604020202020204" pitchFamily="34" charset="0"/>
            </a:endParaRPr>
          </a:p>
        </p:txBody>
      </p:sp>
      <p:sp>
        <p:nvSpPr>
          <p:cNvPr id="26627" name="Rectangle 2">
            <a:extLst>
              <a:ext uri="{FF2B5EF4-FFF2-40B4-BE49-F238E27FC236}">
                <a16:creationId xmlns:a16="http://schemas.microsoft.com/office/drawing/2014/main" id="{6E3D622B-8AFC-D395-5372-2C405C745191}"/>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FA44BDE7-57A8-AB25-85F4-278CA9C904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A6C3BC2B-D621-8454-67CF-036D0BCB1B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442A2F8-94CD-4805-AE50-E6AEE479980C}" type="slidenum">
              <a:rPr lang="en-US" altLang="ms-MY" smtClean="0">
                <a:latin typeface="Helvetica" panose="020B0604020202020204" pitchFamily="34" charset="0"/>
              </a:rPr>
              <a:pPr/>
              <a:t>9</a:t>
            </a:fld>
            <a:endParaRPr lang="en-US" altLang="ms-MY">
              <a:latin typeface="Helvetica" panose="020B0604020202020204" pitchFamily="34" charset="0"/>
            </a:endParaRPr>
          </a:p>
        </p:txBody>
      </p:sp>
      <p:sp>
        <p:nvSpPr>
          <p:cNvPr id="29699" name="Rectangle 2">
            <a:extLst>
              <a:ext uri="{FF2B5EF4-FFF2-40B4-BE49-F238E27FC236}">
                <a16:creationId xmlns:a16="http://schemas.microsoft.com/office/drawing/2014/main" id="{748C5533-A598-8D84-EC24-AC2E55DEDFF0}"/>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DC8171DB-CECD-8F3B-78FD-000B6018E7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256373D3-473D-0860-4750-E35FBC2763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82E4790-E0C5-4C46-A5DC-2C05DD460685}" type="slidenum">
              <a:rPr lang="en-US" altLang="ms-MY" smtClean="0">
                <a:latin typeface="Helvetica" panose="020B0604020202020204" pitchFamily="34" charset="0"/>
              </a:rPr>
              <a:pPr/>
              <a:t>10</a:t>
            </a:fld>
            <a:endParaRPr lang="en-US" altLang="ms-MY">
              <a:latin typeface="Helvetica" panose="020B0604020202020204" pitchFamily="34" charset="0"/>
            </a:endParaRPr>
          </a:p>
        </p:txBody>
      </p:sp>
      <p:sp>
        <p:nvSpPr>
          <p:cNvPr id="31747" name="Rectangle 2">
            <a:extLst>
              <a:ext uri="{FF2B5EF4-FFF2-40B4-BE49-F238E27FC236}">
                <a16:creationId xmlns:a16="http://schemas.microsoft.com/office/drawing/2014/main" id="{20AF7D33-31AF-EA7D-7D1D-03B5C0C03028}"/>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A008DEC5-A2B4-1C53-8CC1-9D522A596A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MY" altLang="ms-MY">
                <a:latin typeface="Times New Roman" panose="02020603050405020304" pitchFamily="18" charset="0"/>
              </a:rPr>
              <a:t>With dynamic linking, a </a:t>
            </a:r>
            <a:r>
              <a:rPr lang="en-MY" altLang="ms-MY" b="1">
                <a:latin typeface="Times New Roman" panose="02020603050405020304" pitchFamily="18" charset="0"/>
              </a:rPr>
              <a:t>stub </a:t>
            </a:r>
            <a:r>
              <a:rPr lang="en-MY" altLang="ms-MY">
                <a:latin typeface="Times New Roman" panose="02020603050405020304" pitchFamily="18" charset="0"/>
              </a:rPr>
              <a:t>is included in the image for each library routine reference. </a:t>
            </a:r>
            <a:br>
              <a:rPr lang="en-MY" altLang="ms-MY">
                <a:latin typeface="Times New Roman" panose="02020603050405020304" pitchFamily="18" charset="0"/>
              </a:rPr>
            </a:br>
            <a:endParaRPr lang="en-US" altLang="ms-MY">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27053520-C54E-5BE5-58D5-699383A3147C}"/>
              </a:ext>
            </a:extLst>
          </p:cNvPr>
          <p:cNvGrpSpPr>
            <a:grpSpLocks/>
          </p:cNvGrpSpPr>
          <p:nvPr/>
        </p:nvGrpSpPr>
        <p:grpSpPr bwMode="auto">
          <a:xfrm>
            <a:off x="298450" y="3948113"/>
            <a:ext cx="12915900" cy="268287"/>
            <a:chOff x="125" y="1865"/>
            <a:chExt cx="5424" cy="127"/>
          </a:xfrm>
        </p:grpSpPr>
        <p:sp>
          <p:nvSpPr>
            <p:cNvPr id="3" name="Rectangle 4">
              <a:extLst>
                <a:ext uri="{FF2B5EF4-FFF2-40B4-BE49-F238E27FC236}">
                  <a16:creationId xmlns:a16="http://schemas.microsoft.com/office/drawing/2014/main" id="{EEDD8BBB-2589-33B4-2049-9D44679B650B}"/>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4" name="Rectangle 5">
              <a:extLst>
                <a:ext uri="{FF2B5EF4-FFF2-40B4-BE49-F238E27FC236}">
                  <a16:creationId xmlns:a16="http://schemas.microsoft.com/office/drawing/2014/main" id="{A5ACD1AE-DF0D-2C54-BEE7-8AD5F6E21BB1}"/>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5" name="Rectangle 6">
              <a:extLst>
                <a:ext uri="{FF2B5EF4-FFF2-40B4-BE49-F238E27FC236}">
                  <a16:creationId xmlns:a16="http://schemas.microsoft.com/office/drawing/2014/main" id="{A7A6375F-B01D-214B-03EC-4DC455FF3C93}"/>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grpSp>
      <p:sp>
        <p:nvSpPr>
          <p:cNvPr id="6" name="Text Box 7">
            <a:extLst>
              <a:ext uri="{FF2B5EF4-FFF2-40B4-BE49-F238E27FC236}">
                <a16:creationId xmlns:a16="http://schemas.microsoft.com/office/drawing/2014/main" id="{7C89CEBD-0B90-B789-B1DB-53162708E535}"/>
              </a:ext>
            </a:extLst>
          </p:cNvPr>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22" tIns="65311" rIns="130622" bIns="65311">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a:spcBef>
                <a:spcPct val="50000"/>
              </a:spcBef>
              <a:defRPr/>
            </a:pPr>
            <a:r>
              <a:rPr lang="en-US" sz="1400" b="1">
                <a:solidFill>
                  <a:srgbClr val="336699"/>
                </a:solidFill>
                <a:latin typeface="Helvetica" pitchFamily="-84" charset="0"/>
              </a:rPr>
              <a:t>Silberschatz, Galvin and Gagne ©2013</a:t>
            </a:r>
          </a:p>
        </p:txBody>
      </p:sp>
      <p:sp>
        <p:nvSpPr>
          <p:cNvPr id="7" name="Text Box 8">
            <a:extLst>
              <a:ext uri="{FF2B5EF4-FFF2-40B4-BE49-F238E27FC236}">
                <a16:creationId xmlns:a16="http://schemas.microsoft.com/office/drawing/2014/main" id="{8061603F-3D48-CF5A-699F-1322B599A45F}"/>
              </a:ext>
            </a:extLst>
          </p:cNvPr>
          <p:cNvSpPr txBox="1">
            <a:spLocks noChangeArrowheads="1"/>
          </p:cNvSpPr>
          <p:nvPr/>
        </p:nvSpPr>
        <p:spPr bwMode="auto">
          <a:xfrm>
            <a:off x="41275" y="8818563"/>
            <a:ext cx="3727450" cy="347662"/>
          </a:xfrm>
          <a:prstGeom prst="rect">
            <a:avLst/>
          </a:prstGeom>
          <a:noFill/>
          <a:ln w="9525">
            <a:noFill/>
            <a:miter lim="800000"/>
            <a:headEnd/>
            <a:tailEnd/>
          </a:ln>
          <a:effectLst/>
        </p:spPr>
        <p:txBody>
          <a:bodyPr wrap="none" lIns="130622" tIns="65311" rIns="130622" bIns="65311">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spcBef>
                <a:spcPct val="50000"/>
              </a:spcBef>
              <a:defRPr/>
            </a:pPr>
            <a:r>
              <a:rPr lang="en-US" sz="1400" b="1">
                <a:solidFill>
                  <a:srgbClr val="336699"/>
                </a:solidFill>
                <a:latin typeface="Helvetica" pitchFamily="-84" charset="0"/>
              </a:rPr>
              <a:t>Operating System Concepts – 9</a:t>
            </a:r>
            <a:r>
              <a:rPr lang="en-US" sz="1400" b="1" baseline="30000">
                <a:solidFill>
                  <a:srgbClr val="336699"/>
                </a:solidFill>
                <a:latin typeface="Helvetica" pitchFamily="-84" charset="0"/>
              </a:rPr>
              <a:t>th</a:t>
            </a:r>
            <a:r>
              <a:rPr lang="en-US" sz="1400" b="1">
                <a:solidFill>
                  <a:srgbClr val="336699"/>
                </a:solidFill>
                <a:latin typeface="Helvetica" pitchFamily="-84" charset="0"/>
              </a:rPr>
              <a:t> Edition</a:t>
            </a:r>
          </a:p>
        </p:txBody>
      </p:sp>
      <p:pic>
        <p:nvPicPr>
          <p:cNvPr id="8" name="Picture 9" descr="dino_4">
            <a:extLst>
              <a:ext uri="{FF2B5EF4-FFF2-40B4-BE49-F238E27FC236}">
                <a16:creationId xmlns:a16="http://schemas.microsoft.com/office/drawing/2014/main" id="{833419F2-A301-1A0A-6CE2-1DB714D53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900" y="5543550"/>
            <a:ext cx="3092450" cy="2125663"/>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10">
            <a:extLst>
              <a:ext uri="{FF2B5EF4-FFF2-40B4-BE49-F238E27FC236}">
                <a16:creationId xmlns:a16="http://schemas.microsoft.com/office/drawing/2014/main" id="{1284E8C8-A242-56C3-1327-4FE2CFF45549}"/>
              </a:ext>
            </a:extLst>
          </p:cNvPr>
          <p:cNvSpPr>
            <a:spLocks noChangeArrowheads="1"/>
          </p:cNvSpPr>
          <p:nvPr/>
        </p:nvSpPr>
        <p:spPr bwMode="auto">
          <a:xfrm>
            <a:off x="4837113" y="5365750"/>
            <a:ext cx="3505200" cy="2493963"/>
          </a:xfrm>
          <a:prstGeom prst="rect">
            <a:avLst/>
          </a:prstGeom>
          <a:noFill/>
          <a:ln w="57150" cmpd="thinThick">
            <a:solidFill>
              <a:srgbClr val="66CCFF"/>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254978"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extLst>
      <p:ext uri="{BB962C8B-B14F-4D97-AF65-F5344CB8AC3E}">
        <p14:creationId xmlns:p14="http://schemas.microsoft.com/office/powerpoint/2010/main" val="1619615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520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7143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8967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a:t>Click to edit Master title style</a:t>
            </a:r>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a:t>Click to edit Master text styles</a:t>
            </a:r>
          </a:p>
        </p:txBody>
      </p:sp>
    </p:spTree>
    <p:extLst>
      <p:ext uri="{BB962C8B-B14F-4D97-AF65-F5344CB8AC3E}">
        <p14:creationId xmlns:p14="http://schemas.microsoft.com/office/powerpoint/2010/main" val="2554474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96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961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929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7521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9971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08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lstStyle>
            <a:lvl1pPr algn="l">
              <a:defRPr sz="2900" b="1"/>
            </a:lvl1pPr>
          </a:lstStyle>
          <a:p>
            <a:r>
              <a:rPr lang="en-US"/>
              <a:t>Click to edit Master title style</a:t>
            </a:r>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Tree>
    <p:extLst>
      <p:ext uri="{BB962C8B-B14F-4D97-AF65-F5344CB8AC3E}">
        <p14:creationId xmlns:p14="http://schemas.microsoft.com/office/powerpoint/2010/main" val="2232205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lstStyle>
            <a:lvl1pPr algn="l">
              <a:defRPr sz="2900" b="1"/>
            </a:lvl1pPr>
          </a:lstStyle>
          <a:p>
            <a:r>
              <a:rPr lang="en-US"/>
              <a:t>Click to edit Master title style</a:t>
            </a:r>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pPr lvl="0"/>
            <a:endParaRPr lang="en-US" noProof="0"/>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Tree>
    <p:extLst>
      <p:ext uri="{BB962C8B-B14F-4D97-AF65-F5344CB8AC3E}">
        <p14:creationId xmlns:p14="http://schemas.microsoft.com/office/powerpoint/2010/main" val="3687619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ECB1311F-2FDB-C6FE-44F0-6147763D49A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625" y="0"/>
            <a:ext cx="1793875"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96CC53ED-1D09-D36F-95B1-F6A4B140FF7A}"/>
              </a:ext>
            </a:extLst>
          </p:cNvPr>
          <p:cNvSpPr>
            <a:spLocks noGrp="1" noChangeArrowheads="1"/>
          </p:cNvSpPr>
          <p:nvPr>
            <p:ph type="title"/>
          </p:nvPr>
        </p:nvSpPr>
        <p:spPr bwMode="auto">
          <a:xfrm>
            <a:off x="685800" y="369888"/>
            <a:ext cx="123444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22" tIns="65311" rIns="130622" bIns="65311" numCol="1" anchor="b" anchorCtr="0" compatLnSpc="1">
            <a:prstTxWarp prst="textNoShape">
              <a:avLst/>
            </a:prstTxWarp>
          </a:bodyPr>
          <a:lstStyle/>
          <a:p>
            <a:pPr lvl="0"/>
            <a:r>
              <a:rPr lang="en-US" altLang="ms-MY"/>
              <a:t>Click to edit Master title style</a:t>
            </a:r>
          </a:p>
        </p:txBody>
      </p:sp>
      <p:sp>
        <p:nvSpPr>
          <p:cNvPr id="1028" name="Rectangle 4">
            <a:extLst>
              <a:ext uri="{FF2B5EF4-FFF2-40B4-BE49-F238E27FC236}">
                <a16:creationId xmlns:a16="http://schemas.microsoft.com/office/drawing/2014/main" id="{063D0ED0-8AE9-F488-3FEE-2650BF30BBE5}"/>
              </a:ext>
            </a:extLst>
          </p:cNvPr>
          <p:cNvSpPr>
            <a:spLocks noGrp="1" noChangeArrowheads="1"/>
          </p:cNvSpPr>
          <p:nvPr>
            <p:ph type="body" idx="1"/>
          </p:nvPr>
        </p:nvSpPr>
        <p:spPr bwMode="auto">
          <a:xfrm>
            <a:off x="1209675" y="1644650"/>
            <a:ext cx="12344400" cy="604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22" tIns="65311" rIns="130622" bIns="65311" numCol="1" anchor="t" anchorCtr="0" compatLnSpc="1">
            <a:prstTxWarp prst="textNoShape">
              <a:avLst/>
            </a:prstTxWarp>
          </a:bodyPr>
          <a:lstStyle/>
          <a:p>
            <a:pPr lvl="0"/>
            <a:r>
              <a:rPr lang="en-US" altLang="ms-MY"/>
              <a:t>Click to edit Master text styles</a:t>
            </a:r>
          </a:p>
          <a:p>
            <a:pPr lvl="1"/>
            <a:r>
              <a:rPr lang="en-US" altLang="ms-MY"/>
              <a:t>Second level</a:t>
            </a:r>
          </a:p>
          <a:p>
            <a:pPr lvl="2"/>
            <a:r>
              <a:rPr lang="en-US" altLang="ms-MY"/>
              <a:t>Third level</a:t>
            </a:r>
          </a:p>
          <a:p>
            <a:pPr lvl="3"/>
            <a:r>
              <a:rPr lang="en-US" altLang="ms-MY"/>
              <a:t>Fourth level</a:t>
            </a:r>
          </a:p>
          <a:p>
            <a:pPr lvl="4"/>
            <a:r>
              <a:rPr lang="en-US" altLang="ms-MY"/>
              <a:t>Fifth level</a:t>
            </a:r>
          </a:p>
        </p:txBody>
      </p:sp>
      <p:sp>
        <p:nvSpPr>
          <p:cNvPr id="1029" name="Rectangle 5">
            <a:extLst>
              <a:ext uri="{FF2B5EF4-FFF2-40B4-BE49-F238E27FC236}">
                <a16:creationId xmlns:a16="http://schemas.microsoft.com/office/drawing/2014/main" id="{FC1FA288-EA50-DA33-0CF3-6CE7A616A91E}"/>
              </a:ext>
            </a:extLst>
          </p:cNvPr>
          <p:cNvSpPr>
            <a:spLocks noChangeArrowheads="1"/>
          </p:cNvSpPr>
          <p:nvPr/>
        </p:nvSpPr>
        <p:spPr bwMode="auto">
          <a:xfrm>
            <a:off x="0" y="0"/>
            <a:ext cx="342900" cy="3048000"/>
          </a:xfrm>
          <a:prstGeom prst="rect">
            <a:avLst/>
          </a:prstGeom>
          <a:solidFill>
            <a:srgbClr val="336699"/>
          </a:solidFill>
          <a:ln>
            <a:noFill/>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sz="3400">
              <a:latin typeface="Times New Roman" panose="02020603050405020304" pitchFamily="18" charset="0"/>
            </a:endParaRPr>
          </a:p>
        </p:txBody>
      </p:sp>
      <p:sp>
        <p:nvSpPr>
          <p:cNvPr id="1030" name="Line 6">
            <a:extLst>
              <a:ext uri="{FF2B5EF4-FFF2-40B4-BE49-F238E27FC236}">
                <a16:creationId xmlns:a16="http://schemas.microsoft.com/office/drawing/2014/main" id="{73B12B3B-60C1-D284-C01C-A75B7916797D}"/>
              </a:ext>
            </a:extLst>
          </p:cNvPr>
          <p:cNvSpPr>
            <a:spLocks noChangeShapeType="1"/>
          </p:cNvSpPr>
          <p:nvPr/>
        </p:nvSpPr>
        <p:spPr bwMode="auto">
          <a:xfrm>
            <a:off x="685800" y="1147763"/>
            <a:ext cx="121158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130622" tIns="65311" rIns="130622" bIns="65311"/>
          <a:lstStyle/>
          <a:p>
            <a:endParaRPr lang="en-US"/>
          </a:p>
        </p:txBody>
      </p:sp>
      <p:sp>
        <p:nvSpPr>
          <p:cNvPr id="1031" name="Rectangle 7">
            <a:extLst>
              <a:ext uri="{FF2B5EF4-FFF2-40B4-BE49-F238E27FC236}">
                <a16:creationId xmlns:a16="http://schemas.microsoft.com/office/drawing/2014/main" id="{D5E036DE-ABA0-ADEC-EA63-F3406BF68F85}"/>
              </a:ext>
            </a:extLst>
          </p:cNvPr>
          <p:cNvSpPr>
            <a:spLocks noChangeArrowheads="1"/>
          </p:cNvSpPr>
          <p:nvPr/>
        </p:nvSpPr>
        <p:spPr bwMode="auto">
          <a:xfrm>
            <a:off x="0" y="3048000"/>
            <a:ext cx="342900" cy="3048000"/>
          </a:xfrm>
          <a:prstGeom prst="rect">
            <a:avLst/>
          </a:prstGeom>
          <a:solidFill>
            <a:srgbClr val="99CCFF"/>
          </a:solidFill>
          <a:ln>
            <a:noFill/>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sz="3400">
              <a:latin typeface="Times New Roman" panose="02020603050405020304" pitchFamily="18" charset="0"/>
            </a:endParaRPr>
          </a:p>
        </p:txBody>
      </p:sp>
      <p:sp>
        <p:nvSpPr>
          <p:cNvPr id="1032" name="Rectangle 8">
            <a:extLst>
              <a:ext uri="{FF2B5EF4-FFF2-40B4-BE49-F238E27FC236}">
                <a16:creationId xmlns:a16="http://schemas.microsoft.com/office/drawing/2014/main" id="{51461D95-30AC-FD60-BC80-1A11A918AB28}"/>
              </a:ext>
            </a:extLst>
          </p:cNvPr>
          <p:cNvSpPr>
            <a:spLocks noChangeArrowheads="1"/>
          </p:cNvSpPr>
          <p:nvPr/>
        </p:nvSpPr>
        <p:spPr bwMode="auto">
          <a:xfrm>
            <a:off x="0" y="6096000"/>
            <a:ext cx="342900" cy="3048000"/>
          </a:xfrm>
          <a:prstGeom prst="rect">
            <a:avLst/>
          </a:prstGeom>
          <a:solidFill>
            <a:srgbClr val="336699"/>
          </a:solidFill>
          <a:ln>
            <a:noFill/>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sz="3400">
              <a:latin typeface="Times New Roman" panose="02020603050405020304" pitchFamily="18" charset="0"/>
            </a:endParaRPr>
          </a:p>
        </p:txBody>
      </p:sp>
      <p:sp>
        <p:nvSpPr>
          <p:cNvPr id="253961" name="Text Box 9">
            <a:extLst>
              <a:ext uri="{FF2B5EF4-FFF2-40B4-BE49-F238E27FC236}">
                <a16:creationId xmlns:a16="http://schemas.microsoft.com/office/drawing/2014/main" id="{F8676BC9-DB10-E3D0-8E3B-9263D82B32DF}"/>
              </a:ext>
            </a:extLst>
          </p:cNvPr>
          <p:cNvSpPr txBox="1">
            <a:spLocks noChangeArrowheads="1"/>
          </p:cNvSpPr>
          <p:nvPr/>
        </p:nvSpPr>
        <p:spPr bwMode="auto">
          <a:xfrm>
            <a:off x="6403975" y="8818563"/>
            <a:ext cx="631825" cy="347662"/>
          </a:xfrm>
          <a:prstGeom prst="rect">
            <a:avLst/>
          </a:prstGeom>
          <a:noFill/>
          <a:ln w="9525">
            <a:noFill/>
            <a:miter lim="800000"/>
            <a:headEnd/>
            <a:tailEnd/>
          </a:ln>
          <a:effectLst/>
        </p:spPr>
        <p:txBody>
          <a:bodyPr wrap="none" lIns="130622" tIns="65311" rIns="130622" bIns="65311">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400" b="1">
                <a:solidFill>
                  <a:srgbClr val="006699"/>
                </a:solidFill>
                <a:latin typeface="Helvetica" panose="020B0604020202020204" pitchFamily="34" charset="0"/>
              </a:rPr>
              <a:t>8.</a:t>
            </a:r>
            <a:fld id="{F410A223-7046-4686-A811-3D98AA2688C5}" type="slidenum">
              <a:rPr lang="en-US" altLang="en-US" sz="1400" b="1" smtClean="0">
                <a:solidFill>
                  <a:srgbClr val="006699"/>
                </a:solidFill>
                <a:latin typeface="Helvetica" panose="020B0604020202020204" pitchFamily="34" charset="0"/>
              </a:rPr>
              <a:pPr algn="ctr">
                <a:spcBef>
                  <a:spcPct val="50000"/>
                </a:spcBef>
                <a:defRPr/>
              </a:pPr>
              <a:t>‹#›</a:t>
            </a:fld>
            <a:endParaRPr lang="en-US" altLang="en-US" sz="1400" b="1">
              <a:solidFill>
                <a:srgbClr val="006699"/>
              </a:solidFill>
              <a:latin typeface="Helvetica" panose="020B0604020202020204" pitchFamily="34" charset="0"/>
            </a:endParaRPr>
          </a:p>
        </p:txBody>
      </p:sp>
      <p:sp>
        <p:nvSpPr>
          <p:cNvPr id="253962" name="Text Box 10">
            <a:extLst>
              <a:ext uri="{FF2B5EF4-FFF2-40B4-BE49-F238E27FC236}">
                <a16:creationId xmlns:a16="http://schemas.microsoft.com/office/drawing/2014/main" id="{F3A7B8EF-3BE5-A3D9-C44D-AD60F662DBB5}"/>
              </a:ext>
            </a:extLst>
          </p:cNvPr>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22" tIns="65311" rIns="130622" bIns="65311">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a:spcBef>
                <a:spcPct val="50000"/>
              </a:spcBef>
              <a:defRPr/>
            </a:pPr>
            <a:r>
              <a:rPr lang="en-US" sz="1400" b="1">
                <a:solidFill>
                  <a:srgbClr val="006699"/>
                </a:solidFill>
                <a:latin typeface="Helvetica" pitchFamily="-84" charset="0"/>
              </a:rPr>
              <a:t>Silberschatz, Galvin and Gagne ©2013</a:t>
            </a:r>
          </a:p>
        </p:txBody>
      </p:sp>
      <p:sp>
        <p:nvSpPr>
          <p:cNvPr id="253963" name="Text Box 11">
            <a:extLst>
              <a:ext uri="{FF2B5EF4-FFF2-40B4-BE49-F238E27FC236}">
                <a16:creationId xmlns:a16="http://schemas.microsoft.com/office/drawing/2014/main" id="{70A58B84-F94F-6772-3B4D-DCB4F8FD411D}"/>
              </a:ext>
            </a:extLst>
          </p:cNvPr>
          <p:cNvSpPr txBox="1">
            <a:spLocks noChangeArrowheads="1"/>
          </p:cNvSpPr>
          <p:nvPr userDrawn="1"/>
        </p:nvSpPr>
        <p:spPr bwMode="auto">
          <a:xfrm>
            <a:off x="279400" y="8828088"/>
            <a:ext cx="3727450" cy="347662"/>
          </a:xfrm>
          <a:prstGeom prst="rect">
            <a:avLst/>
          </a:prstGeom>
          <a:noFill/>
          <a:ln w="9525">
            <a:noFill/>
            <a:miter lim="800000"/>
            <a:headEnd/>
            <a:tailEnd/>
          </a:ln>
          <a:effectLst/>
        </p:spPr>
        <p:txBody>
          <a:bodyPr wrap="none" lIns="130622" tIns="65311" rIns="130622" bIns="65311">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sz="1400" b="1">
                <a:solidFill>
                  <a:srgbClr val="006699"/>
                </a:solidFill>
                <a:latin typeface="Helvetica" panose="020B0604020202020204" pitchFamily="34" charset="0"/>
              </a:rPr>
              <a:t>Operating System Concepts</a:t>
            </a:r>
            <a:r>
              <a:rPr lang="en-US" sz="1400" b="1">
                <a:solidFill>
                  <a:srgbClr val="336699"/>
                </a:solidFill>
                <a:latin typeface="Helvetica" panose="020B0604020202020204" pitchFamily="34" charset="0"/>
              </a:rPr>
              <a:t> – 9</a:t>
            </a:r>
            <a:r>
              <a:rPr lang="en-US" sz="1400" b="1" baseline="30000">
                <a:solidFill>
                  <a:srgbClr val="336699"/>
                </a:solidFill>
                <a:latin typeface="Helvetica" panose="020B0604020202020204" pitchFamily="34" charset="0"/>
              </a:rPr>
              <a:t>th</a:t>
            </a:r>
            <a:r>
              <a:rPr lang="en-US" sz="1400" b="1">
                <a:solidFill>
                  <a:srgbClr val="336699"/>
                </a:solidFill>
                <a:latin typeface="Helvetica" panose="020B0604020202020204" pitchFamily="34" charset="0"/>
              </a:rPr>
              <a:t> Edition</a:t>
            </a:r>
            <a:endParaRPr lang="en-US" sz="1400" b="1">
              <a:solidFill>
                <a:srgbClr val="006699"/>
              </a:solidFill>
              <a:latin typeface="Helvetica" panose="020B0604020202020204" pitchFamily="34" charset="0"/>
            </a:endParaRPr>
          </a:p>
        </p:txBody>
      </p:sp>
      <p:pic>
        <p:nvPicPr>
          <p:cNvPr id="1036" name="Picture 12" descr="dino_6">
            <a:extLst>
              <a:ext uri="{FF2B5EF4-FFF2-40B4-BE49-F238E27FC236}">
                <a16:creationId xmlns:a16="http://schemas.microsoft.com/office/drawing/2014/main" id="{080F45BD-6A39-A7E3-55B4-3495B1C15D5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661775" y="7799388"/>
            <a:ext cx="1925638"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19"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xStyles>
    <p:titleStyle>
      <a:lvl1pPr algn="ctr" rtl="0" eaLnBrk="0" fontAlgn="base" hangingPunct="0">
        <a:spcBef>
          <a:spcPct val="0"/>
        </a:spcBef>
        <a:spcAft>
          <a:spcPct val="0"/>
        </a:spcAft>
        <a:defRPr sz="46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5pPr>
      <a:lvl6pPr marL="653110" algn="ctr" rtl="0" fontAlgn="base">
        <a:spcBef>
          <a:spcPct val="0"/>
        </a:spcBef>
        <a:spcAft>
          <a:spcPct val="0"/>
        </a:spcAft>
        <a:defRPr sz="4600" b="1">
          <a:solidFill>
            <a:srgbClr val="006699"/>
          </a:solidFill>
          <a:latin typeface="Arial" charset="0"/>
        </a:defRPr>
      </a:lvl6pPr>
      <a:lvl7pPr marL="1306220" algn="ctr" rtl="0" fontAlgn="base">
        <a:spcBef>
          <a:spcPct val="0"/>
        </a:spcBef>
        <a:spcAft>
          <a:spcPct val="0"/>
        </a:spcAft>
        <a:defRPr sz="4600" b="1">
          <a:solidFill>
            <a:srgbClr val="006699"/>
          </a:solidFill>
          <a:latin typeface="Arial" charset="0"/>
        </a:defRPr>
      </a:lvl7pPr>
      <a:lvl8pPr marL="1959331" algn="ctr" rtl="0" fontAlgn="base">
        <a:spcBef>
          <a:spcPct val="0"/>
        </a:spcBef>
        <a:spcAft>
          <a:spcPct val="0"/>
        </a:spcAft>
        <a:defRPr sz="4600" b="1">
          <a:solidFill>
            <a:srgbClr val="006699"/>
          </a:solidFill>
          <a:latin typeface="Arial" charset="0"/>
        </a:defRPr>
      </a:lvl8pPr>
      <a:lvl9pPr marL="2612441" algn="ctr" rtl="0" fontAlgn="base">
        <a:spcBef>
          <a:spcPct val="0"/>
        </a:spcBef>
        <a:spcAft>
          <a:spcPct val="0"/>
        </a:spcAft>
        <a:defRPr sz="4600" b="1">
          <a:solidFill>
            <a:srgbClr val="006699"/>
          </a:solidFill>
          <a:latin typeface="Arial" charset="0"/>
        </a:defRPr>
      </a:lvl9pPr>
    </p:titleStyle>
    <p:bodyStyle>
      <a:lvl1pPr marL="488950" indent="-48895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550988" indent="-325438"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A47B280-49CD-1362-87C0-C74A2157D673}"/>
              </a:ext>
            </a:extLst>
          </p:cNvPr>
          <p:cNvSpPr>
            <a:spLocks noGrp="1" noChangeArrowheads="1"/>
          </p:cNvSpPr>
          <p:nvPr>
            <p:ph type="title"/>
          </p:nvPr>
        </p:nvSpPr>
        <p:spPr>
          <a:xfrm>
            <a:off x="1898650" y="369888"/>
            <a:ext cx="9839325" cy="768350"/>
          </a:xfrm>
        </p:spPr>
        <p:txBody>
          <a:bodyPr/>
          <a:lstStyle/>
          <a:p>
            <a:pPr eaLnBrk="1" hangingPunct="1"/>
            <a:r>
              <a:rPr lang="en-US" altLang="ms-MY"/>
              <a:t>Base and Limit Registers</a:t>
            </a:r>
          </a:p>
        </p:txBody>
      </p:sp>
      <p:sp>
        <p:nvSpPr>
          <p:cNvPr id="13315" name="Rectangle 3">
            <a:extLst>
              <a:ext uri="{FF2B5EF4-FFF2-40B4-BE49-F238E27FC236}">
                <a16:creationId xmlns:a16="http://schemas.microsoft.com/office/drawing/2014/main" id="{033964C8-76D9-1AD5-C1A3-BEBB9A04EAD0}"/>
              </a:ext>
            </a:extLst>
          </p:cNvPr>
          <p:cNvSpPr>
            <a:spLocks noGrp="1" noChangeArrowheads="1"/>
          </p:cNvSpPr>
          <p:nvPr>
            <p:ph type="body" idx="1"/>
          </p:nvPr>
        </p:nvSpPr>
        <p:spPr>
          <a:xfrm>
            <a:off x="709613" y="1319213"/>
            <a:ext cx="12439650" cy="5978525"/>
          </a:xfrm>
        </p:spPr>
        <p:txBody>
          <a:bodyPr/>
          <a:lstStyle/>
          <a:p>
            <a:r>
              <a:rPr lang="en-US" altLang="ms-MY"/>
              <a:t>A pair of </a:t>
            </a:r>
            <a:r>
              <a:rPr lang="en-US" altLang="ms-MY" b="1">
                <a:solidFill>
                  <a:srgbClr val="3366FF"/>
                </a:solidFill>
              </a:rPr>
              <a:t>base</a:t>
            </a:r>
            <a:r>
              <a:rPr lang="en-US" altLang="ms-MY">
                <a:solidFill>
                  <a:srgbClr val="3366FF"/>
                </a:solidFill>
              </a:rPr>
              <a:t> </a:t>
            </a:r>
            <a:r>
              <a:rPr lang="en-US" altLang="ms-MY"/>
              <a:t>and</a:t>
            </a:r>
            <a:r>
              <a:rPr lang="en-US" altLang="ms-MY" b="1">
                <a:solidFill>
                  <a:srgbClr val="FF0000"/>
                </a:solidFill>
              </a:rPr>
              <a:t> </a:t>
            </a:r>
            <a:r>
              <a:rPr lang="en-US" altLang="ms-MY" b="1">
                <a:solidFill>
                  <a:srgbClr val="3366FF"/>
                </a:solidFill>
              </a:rPr>
              <a:t>limit</a:t>
            </a:r>
            <a:r>
              <a:rPr lang="en-US" altLang="ms-MY">
                <a:solidFill>
                  <a:srgbClr val="3366FF"/>
                </a:solidFill>
              </a:rPr>
              <a:t> </a:t>
            </a:r>
            <a:r>
              <a:rPr lang="en-US" altLang="ms-MY" b="1">
                <a:solidFill>
                  <a:srgbClr val="3366FF"/>
                </a:solidFill>
              </a:rPr>
              <a:t>registers</a:t>
            </a:r>
            <a:r>
              <a:rPr lang="en-US" altLang="ms-MY"/>
              <a:t> define the logical address space</a:t>
            </a:r>
          </a:p>
          <a:p>
            <a:r>
              <a:rPr lang="en-US" altLang="ms-MY"/>
              <a:t>CPU must check every memory access generated in user mode to be sure it is between </a:t>
            </a:r>
            <a:r>
              <a:rPr lang="en-US" altLang="ms-MY" b="1"/>
              <a:t>base</a:t>
            </a:r>
            <a:r>
              <a:rPr lang="en-US" altLang="ms-MY"/>
              <a:t> and </a:t>
            </a:r>
            <a:r>
              <a:rPr lang="en-US" altLang="ms-MY" b="1"/>
              <a:t>limit</a:t>
            </a:r>
            <a:r>
              <a:rPr lang="en-US" altLang="ms-MY"/>
              <a:t> for that user.</a:t>
            </a:r>
          </a:p>
        </p:txBody>
      </p:sp>
      <p:pic>
        <p:nvPicPr>
          <p:cNvPr id="13316" name="Picture 5">
            <a:extLst>
              <a:ext uri="{FF2B5EF4-FFF2-40B4-BE49-F238E27FC236}">
                <a16:creationId xmlns:a16="http://schemas.microsoft.com/office/drawing/2014/main" id="{01A53191-1ACA-7759-CA6F-D1D991735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2513" y="2940050"/>
            <a:ext cx="4910137" cy="480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1">
            <a:extLst>
              <a:ext uri="{FF2B5EF4-FFF2-40B4-BE49-F238E27FC236}">
                <a16:creationId xmlns:a16="http://schemas.microsoft.com/office/drawing/2014/main" id="{0906BE91-FA23-0E1E-2EE3-ED0CD29E6F8D}"/>
              </a:ext>
            </a:extLst>
          </p:cNvPr>
          <p:cNvSpPr txBox="1">
            <a:spLocks noChangeArrowheads="1"/>
          </p:cNvSpPr>
          <p:nvPr/>
        </p:nvSpPr>
        <p:spPr bwMode="auto">
          <a:xfrm>
            <a:off x="2078038" y="5818188"/>
            <a:ext cx="281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b="1">
                <a:solidFill>
                  <a:srgbClr val="FF0000"/>
                </a:solidFill>
              </a:rPr>
              <a:t>300040 + 120900 </a:t>
            </a:r>
            <a:r>
              <a:rPr lang="en-US" altLang="en-US" b="1">
                <a:solidFill>
                  <a:srgbClr val="FF0000"/>
                </a:solidFill>
                <a:sym typeface="Wingdings" panose="05000000000000000000" pitchFamily="2" charset="2"/>
              </a:rPr>
              <a:t></a:t>
            </a:r>
            <a:endParaRPr lang="ms-MY" altLang="en-US"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63E8BDC-1EA5-9622-F93D-52BD9ADD5418}"/>
              </a:ext>
            </a:extLst>
          </p:cNvPr>
          <p:cNvSpPr>
            <a:spLocks noGrp="1" noChangeArrowheads="1"/>
          </p:cNvSpPr>
          <p:nvPr>
            <p:ph type="title"/>
          </p:nvPr>
        </p:nvSpPr>
        <p:spPr/>
        <p:txBody>
          <a:bodyPr/>
          <a:lstStyle/>
          <a:p>
            <a:pPr eaLnBrk="1" hangingPunct="1"/>
            <a:r>
              <a:rPr lang="en-US" altLang="ms-MY"/>
              <a:t>Dynamic Linking</a:t>
            </a:r>
          </a:p>
        </p:txBody>
      </p:sp>
      <p:sp>
        <p:nvSpPr>
          <p:cNvPr id="30723" name="Rectangle 3">
            <a:extLst>
              <a:ext uri="{FF2B5EF4-FFF2-40B4-BE49-F238E27FC236}">
                <a16:creationId xmlns:a16="http://schemas.microsoft.com/office/drawing/2014/main" id="{74A3CB4E-6E4E-AC25-5006-3961F64E440F}"/>
              </a:ext>
            </a:extLst>
          </p:cNvPr>
          <p:cNvSpPr>
            <a:spLocks noGrp="1" noChangeArrowheads="1"/>
          </p:cNvSpPr>
          <p:nvPr>
            <p:ph type="body" idx="1"/>
          </p:nvPr>
        </p:nvSpPr>
        <p:spPr>
          <a:xfrm>
            <a:off x="685800" y="1252538"/>
            <a:ext cx="12033250" cy="5789612"/>
          </a:xfrm>
        </p:spPr>
        <p:txBody>
          <a:bodyPr/>
          <a:lstStyle/>
          <a:p>
            <a:r>
              <a:rPr lang="en-US" altLang="ms-MY" b="1">
                <a:solidFill>
                  <a:srgbClr val="3366FF"/>
                </a:solidFill>
              </a:rPr>
              <a:t>Static linking </a:t>
            </a:r>
            <a:r>
              <a:rPr lang="en-US" altLang="ms-MY">
                <a:sym typeface="Wingdings" panose="05000000000000000000" pitchFamily="2" charset="2"/>
              </a:rPr>
              <a:t></a:t>
            </a:r>
            <a:r>
              <a:rPr lang="en-US" altLang="ms-MY"/>
              <a:t> system libraries and program code combined by the </a:t>
            </a:r>
            <a:r>
              <a:rPr lang="en-US" altLang="ms-MY" b="1"/>
              <a:t>loader</a:t>
            </a:r>
            <a:r>
              <a:rPr lang="en-US" altLang="ms-MY"/>
              <a:t> into the binary program image.</a:t>
            </a:r>
          </a:p>
          <a:p>
            <a:r>
              <a:rPr lang="en-US" altLang="ms-MY" b="1">
                <a:solidFill>
                  <a:srgbClr val="3366FF"/>
                </a:solidFill>
              </a:rPr>
              <a:t>Dynamic linking </a:t>
            </a:r>
            <a:r>
              <a:rPr lang="en-US" altLang="ms-MY">
                <a:sym typeface="Wingdings" panose="05000000000000000000" pitchFamily="2" charset="2"/>
              </a:rPr>
              <a:t> </a:t>
            </a:r>
            <a:r>
              <a:rPr lang="en-US" altLang="ms-MY"/>
              <a:t>linking postponed until execution time.</a:t>
            </a:r>
            <a:endParaRPr lang="en-US" altLang="ms-MY" sz="1100"/>
          </a:p>
          <a:p>
            <a:r>
              <a:rPr lang="en-US" altLang="ms-MY"/>
              <a:t>Small piece of code, </a:t>
            </a:r>
            <a:r>
              <a:rPr lang="en-US" altLang="ms-MY" b="1">
                <a:solidFill>
                  <a:srgbClr val="3366FF"/>
                </a:solidFill>
              </a:rPr>
              <a:t>stub</a:t>
            </a:r>
            <a:r>
              <a:rPr lang="en-US" altLang="ms-MY"/>
              <a:t>, used to locate the appropriate memory-resident library routine</a:t>
            </a:r>
            <a:endParaRPr lang="en-US" altLang="ms-MY" sz="1100"/>
          </a:p>
          <a:p>
            <a:r>
              <a:rPr lang="en-US" altLang="ms-MY"/>
              <a:t>Stub replaces itself with the address of the routine, and executes the routine</a:t>
            </a:r>
            <a:endParaRPr lang="en-US" altLang="ms-MY" sz="1100"/>
          </a:p>
          <a:p>
            <a:r>
              <a:rPr lang="en-US" altLang="ms-MY"/>
              <a:t>Operating system checks if routine is in processes</a:t>
            </a:r>
            <a:r>
              <a:rPr lang="ja-JP" altLang="en-US"/>
              <a:t>’</a:t>
            </a:r>
            <a:r>
              <a:rPr lang="en-US" altLang="ja-JP"/>
              <a:t> memory address</a:t>
            </a:r>
          </a:p>
          <a:p>
            <a:pPr lvl="1"/>
            <a:r>
              <a:rPr lang="en-US" altLang="ms-MY"/>
              <a:t>If not in address space, add to address space</a:t>
            </a:r>
            <a:endParaRPr lang="en-US" altLang="ms-MY" sz="1100"/>
          </a:p>
          <a:p>
            <a:r>
              <a:rPr lang="en-US" altLang="ms-MY"/>
              <a:t>Dynamic linking is particularly useful for libraries</a:t>
            </a:r>
            <a:endParaRPr lang="en-US" altLang="ms-MY" sz="1100"/>
          </a:p>
          <a:p>
            <a:r>
              <a:rPr lang="en-US" altLang="ms-MY"/>
              <a:t>System also known as </a:t>
            </a:r>
            <a:r>
              <a:rPr lang="en-US" altLang="ms-MY" b="1">
                <a:solidFill>
                  <a:srgbClr val="3366FF"/>
                </a:solidFill>
              </a:rPr>
              <a:t>shared libraries</a:t>
            </a:r>
          </a:p>
          <a:p>
            <a:r>
              <a:rPr lang="en-US" altLang="ms-MY">
                <a:solidFill>
                  <a:srgbClr val="000000"/>
                </a:solidFill>
              </a:rPr>
              <a:t>Consider applicability to patching system libraries</a:t>
            </a:r>
          </a:p>
          <a:p>
            <a:pPr lvl="1"/>
            <a:r>
              <a:rPr lang="en-US" altLang="ms-MY">
                <a:solidFill>
                  <a:srgbClr val="000000"/>
                </a:solidFill>
              </a:rPr>
              <a:t>Versioning may be needed</a:t>
            </a:r>
          </a:p>
        </p:txBody>
      </p:sp>
      <p:pic>
        <p:nvPicPr>
          <p:cNvPr id="30724" name="Picture 1">
            <a:extLst>
              <a:ext uri="{FF2B5EF4-FFF2-40B4-BE49-F238E27FC236}">
                <a16:creationId xmlns:a16="http://schemas.microsoft.com/office/drawing/2014/main" id="{5829B3E0-8784-0CD8-F53C-5C0DB036C3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34288" y="3386138"/>
            <a:ext cx="574516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D8EAF8B-6EC1-E149-F8A8-F4804B82FE99}"/>
              </a:ext>
            </a:extLst>
          </p:cNvPr>
          <p:cNvSpPr>
            <a:spLocks noGrp="1" noChangeArrowheads="1"/>
          </p:cNvSpPr>
          <p:nvPr>
            <p:ph type="title"/>
          </p:nvPr>
        </p:nvSpPr>
        <p:spPr/>
        <p:txBody>
          <a:bodyPr/>
          <a:lstStyle/>
          <a:p>
            <a:pPr eaLnBrk="1" hangingPunct="1"/>
            <a:r>
              <a:rPr lang="en-US" altLang="ms-MY"/>
              <a:t>Swapping</a:t>
            </a:r>
          </a:p>
        </p:txBody>
      </p:sp>
      <p:sp>
        <p:nvSpPr>
          <p:cNvPr id="32771" name="Rectangle 3">
            <a:extLst>
              <a:ext uri="{FF2B5EF4-FFF2-40B4-BE49-F238E27FC236}">
                <a16:creationId xmlns:a16="http://schemas.microsoft.com/office/drawing/2014/main" id="{41750FE8-8813-33C5-D03C-07DE56CA2D8B}"/>
              </a:ext>
            </a:extLst>
          </p:cNvPr>
          <p:cNvSpPr>
            <a:spLocks noGrp="1" noChangeArrowheads="1"/>
          </p:cNvSpPr>
          <p:nvPr>
            <p:ph type="body" idx="1"/>
          </p:nvPr>
        </p:nvSpPr>
        <p:spPr>
          <a:xfrm>
            <a:off x="714375" y="1279525"/>
            <a:ext cx="12058650" cy="6756400"/>
          </a:xfrm>
        </p:spPr>
        <p:txBody>
          <a:bodyPr/>
          <a:lstStyle/>
          <a:p>
            <a:pPr>
              <a:lnSpc>
                <a:spcPct val="80000"/>
              </a:lnSpc>
            </a:pPr>
            <a:r>
              <a:rPr lang="en-MY" altLang="ms-MY" sz="2000"/>
              <a:t>A </a:t>
            </a:r>
            <a:r>
              <a:rPr lang="en-MY" altLang="ms-MY" sz="2000" b="1"/>
              <a:t>process</a:t>
            </a:r>
            <a:r>
              <a:rPr lang="en-MY" altLang="ms-MY" sz="2000"/>
              <a:t> must be in memory to be </a:t>
            </a:r>
            <a:r>
              <a:rPr lang="en-MY" altLang="ms-MY" sz="2000" b="1"/>
              <a:t>executed</a:t>
            </a:r>
            <a:r>
              <a:rPr lang="en-MY" altLang="ms-MY" sz="2000"/>
              <a:t>. </a:t>
            </a:r>
            <a:endParaRPr lang="en-US" altLang="ms-MY" sz="2000"/>
          </a:p>
          <a:p>
            <a:pPr>
              <a:lnSpc>
                <a:spcPct val="80000"/>
              </a:lnSpc>
            </a:pPr>
            <a:r>
              <a:rPr lang="en-US" altLang="ms-MY" sz="2000"/>
              <a:t>A process can be </a:t>
            </a:r>
            <a:r>
              <a:rPr lang="en-US" altLang="ms-MY" sz="2000" b="1">
                <a:solidFill>
                  <a:srgbClr val="3366FF"/>
                </a:solidFill>
              </a:rPr>
              <a:t>swapped</a:t>
            </a:r>
            <a:r>
              <a:rPr lang="en-US" altLang="ms-MY" sz="2000"/>
              <a:t> temporarily out of memory to a </a:t>
            </a:r>
            <a:r>
              <a:rPr lang="en-US" altLang="ms-MY" sz="2000" b="1"/>
              <a:t>backing store</a:t>
            </a:r>
            <a:r>
              <a:rPr lang="en-US" altLang="ms-MY" sz="2000"/>
              <a:t>, and then brought back into memory for continued execution.</a:t>
            </a:r>
          </a:p>
          <a:p>
            <a:pPr lvl="1">
              <a:lnSpc>
                <a:spcPct val="80000"/>
              </a:lnSpc>
            </a:pPr>
            <a:r>
              <a:rPr lang="en-US" altLang="ms-MY" sz="2000"/>
              <a:t>Total physical memory space of processes can exceed physical memory</a:t>
            </a:r>
          </a:p>
          <a:p>
            <a:pPr>
              <a:lnSpc>
                <a:spcPct val="80000"/>
              </a:lnSpc>
            </a:pPr>
            <a:r>
              <a:rPr lang="en-US" altLang="ms-MY" sz="2000" b="1">
                <a:solidFill>
                  <a:srgbClr val="3366FF"/>
                </a:solidFill>
              </a:rPr>
              <a:t>Backing store</a:t>
            </a:r>
            <a:r>
              <a:rPr lang="en-US" altLang="ms-MY" sz="2000">
                <a:solidFill>
                  <a:srgbClr val="3366FF"/>
                </a:solidFill>
              </a:rPr>
              <a:t> </a:t>
            </a:r>
            <a:r>
              <a:rPr lang="en-US" altLang="ms-MY" sz="2000">
                <a:sym typeface="Wingdings" panose="05000000000000000000" pitchFamily="2" charset="2"/>
              </a:rPr>
              <a:t> </a:t>
            </a:r>
            <a:r>
              <a:rPr lang="en-US" altLang="ms-MY" sz="2000"/>
              <a:t>fast disk large enough to accommodate copies of all memory images for all users; must provide direct access to these memory images</a:t>
            </a:r>
          </a:p>
          <a:p>
            <a:pPr>
              <a:lnSpc>
                <a:spcPct val="80000"/>
              </a:lnSpc>
            </a:pPr>
            <a:r>
              <a:rPr lang="en-US" altLang="ms-MY" sz="2000" b="1">
                <a:solidFill>
                  <a:srgbClr val="3366FF"/>
                </a:solidFill>
              </a:rPr>
              <a:t>Roll out, roll in</a:t>
            </a:r>
            <a:r>
              <a:rPr lang="en-US" altLang="ms-MY" sz="2000">
                <a:solidFill>
                  <a:srgbClr val="3366FF"/>
                </a:solidFill>
              </a:rPr>
              <a:t> </a:t>
            </a:r>
            <a:r>
              <a:rPr lang="en-US" altLang="ms-MY" sz="2000">
                <a:sym typeface="Wingdings" panose="05000000000000000000" pitchFamily="2" charset="2"/>
              </a:rPr>
              <a:t></a:t>
            </a:r>
            <a:r>
              <a:rPr lang="en-US" altLang="ms-MY" sz="2000"/>
              <a:t> swapping variant used for priority-based scheduling algorithms; </a:t>
            </a:r>
          </a:p>
          <a:p>
            <a:pPr lvl="1">
              <a:lnSpc>
                <a:spcPct val="80000"/>
              </a:lnSpc>
            </a:pPr>
            <a:r>
              <a:rPr lang="en-US" altLang="ms-MY" sz="2000"/>
              <a:t>lower-priority process is swapped out; </a:t>
            </a:r>
          </a:p>
          <a:p>
            <a:pPr lvl="1">
              <a:lnSpc>
                <a:spcPct val="80000"/>
              </a:lnSpc>
            </a:pPr>
            <a:r>
              <a:rPr lang="en-US" altLang="ms-MY" sz="2000"/>
              <a:t>higher-priority process can be loaded and executed;</a:t>
            </a:r>
          </a:p>
          <a:p>
            <a:pPr>
              <a:lnSpc>
                <a:spcPct val="80000"/>
              </a:lnSpc>
            </a:pPr>
            <a:r>
              <a:rPr lang="en-US" altLang="ms-MY" sz="2000"/>
              <a:t>Major part of swap time is </a:t>
            </a:r>
            <a:r>
              <a:rPr lang="en-US" altLang="ms-MY" sz="2000" b="1"/>
              <a:t>transfer time</a:t>
            </a:r>
            <a:r>
              <a:rPr lang="en-US" altLang="ms-MY" sz="2000"/>
              <a:t>; total transfer time is </a:t>
            </a:r>
            <a:r>
              <a:rPr lang="en-US" altLang="ms-MY" sz="2000" b="1"/>
              <a:t>directly proportional </a:t>
            </a:r>
            <a:r>
              <a:rPr lang="en-US" altLang="ms-MY" sz="2000"/>
              <a:t>to the amount of memory swapped</a:t>
            </a:r>
          </a:p>
          <a:p>
            <a:pPr>
              <a:lnSpc>
                <a:spcPct val="80000"/>
              </a:lnSpc>
            </a:pPr>
            <a:r>
              <a:rPr lang="en-US" altLang="ms-MY" sz="2000"/>
              <a:t>System maintains a </a:t>
            </a:r>
            <a:r>
              <a:rPr lang="en-US" altLang="ms-MY" sz="2000" b="1">
                <a:solidFill>
                  <a:srgbClr val="3366FF"/>
                </a:solidFill>
              </a:rPr>
              <a:t>ready queue</a:t>
            </a:r>
            <a:r>
              <a:rPr lang="en-US" altLang="ms-MY" sz="2000">
                <a:solidFill>
                  <a:srgbClr val="3366FF"/>
                </a:solidFill>
              </a:rPr>
              <a:t> </a:t>
            </a:r>
            <a:r>
              <a:rPr lang="en-US" altLang="ms-MY" sz="2000"/>
              <a:t>of ready-to-run processes which have memory images on disk.</a:t>
            </a:r>
          </a:p>
          <a:p>
            <a:pPr>
              <a:lnSpc>
                <a:spcPct val="80000"/>
              </a:lnSpc>
            </a:pPr>
            <a:r>
              <a:rPr lang="en-US" altLang="ms-MY" sz="2000"/>
              <a:t>Does the swapped out process need to swap back in to </a:t>
            </a:r>
            <a:r>
              <a:rPr lang="en-US" altLang="ms-MY" sz="2000" b="1"/>
              <a:t>same</a:t>
            </a:r>
            <a:r>
              <a:rPr lang="en-US" altLang="ms-MY" sz="2000"/>
              <a:t> physical addresses?</a:t>
            </a:r>
          </a:p>
          <a:p>
            <a:pPr lvl="1">
              <a:lnSpc>
                <a:spcPct val="80000"/>
              </a:lnSpc>
            </a:pPr>
            <a:r>
              <a:rPr lang="en-US" altLang="ms-MY" sz="2000"/>
              <a:t>Depends on address binding method.</a:t>
            </a:r>
          </a:p>
          <a:p>
            <a:pPr lvl="1">
              <a:lnSpc>
                <a:spcPct val="80000"/>
              </a:lnSpc>
            </a:pPr>
            <a:r>
              <a:rPr lang="en-US" altLang="ms-MY" sz="2000"/>
              <a:t>Plus consider pending I/O to / from process memory space.</a:t>
            </a:r>
          </a:p>
          <a:p>
            <a:pPr>
              <a:lnSpc>
                <a:spcPct val="80000"/>
              </a:lnSpc>
            </a:pPr>
            <a:r>
              <a:rPr lang="en-US" altLang="ms-MY" sz="2000"/>
              <a:t>Modified versions of swapping are found on many systems (i.e., UNIX, Linux, and Windows)</a:t>
            </a:r>
          </a:p>
          <a:p>
            <a:pPr lvl="1"/>
            <a:r>
              <a:rPr lang="en-US" altLang="ms-MY" sz="2000"/>
              <a:t>Swapping normally </a:t>
            </a:r>
            <a:r>
              <a:rPr lang="en-US" altLang="ms-MY" sz="2000" b="1">
                <a:solidFill>
                  <a:srgbClr val="3366FF"/>
                </a:solidFill>
              </a:rPr>
              <a:t>disabled</a:t>
            </a:r>
            <a:r>
              <a:rPr lang="en-US" altLang="ms-MY" sz="2000"/>
              <a:t>.</a:t>
            </a:r>
          </a:p>
          <a:p>
            <a:pPr lvl="1"/>
            <a:r>
              <a:rPr lang="en-US" altLang="ms-MY" sz="2000"/>
              <a:t>Started if more than </a:t>
            </a:r>
            <a:r>
              <a:rPr lang="en-US" altLang="ms-MY" sz="2000" b="1">
                <a:solidFill>
                  <a:srgbClr val="3366FF"/>
                </a:solidFill>
              </a:rPr>
              <a:t>threshold</a:t>
            </a:r>
            <a:r>
              <a:rPr lang="en-US" altLang="ms-MY" sz="2000"/>
              <a:t> amount of memory allocated.</a:t>
            </a:r>
          </a:p>
          <a:p>
            <a:pPr lvl="1"/>
            <a:r>
              <a:rPr lang="en-US" altLang="ms-MY" sz="2000"/>
              <a:t>Disabled again once memory demand reduced below </a:t>
            </a:r>
            <a:r>
              <a:rPr lang="en-US" altLang="ms-MY" sz="2000" b="1">
                <a:solidFill>
                  <a:srgbClr val="3366FF"/>
                </a:solidFill>
              </a:rPr>
              <a:t>threshold</a:t>
            </a:r>
            <a:r>
              <a:rPr lang="en-US" altLang="ms-MY" sz="2000"/>
              <a:t>.</a:t>
            </a:r>
          </a:p>
          <a:p>
            <a:pPr>
              <a:lnSpc>
                <a:spcPct val="80000"/>
              </a:lnSpc>
              <a:buFont typeface="Monotype Sorts" pitchFamily="-84" charset="2"/>
              <a:buNone/>
            </a:pPr>
            <a:endParaRPr lang="en-US" altLang="ms-MY"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C67FE96-EC51-7CBD-CCBA-3BCB5404B04D}"/>
              </a:ext>
            </a:extLst>
          </p:cNvPr>
          <p:cNvSpPr>
            <a:spLocks noGrp="1" noChangeArrowheads="1"/>
          </p:cNvSpPr>
          <p:nvPr>
            <p:ph type="title"/>
          </p:nvPr>
        </p:nvSpPr>
        <p:spPr>
          <a:xfrm>
            <a:off x="1227138" y="369888"/>
            <a:ext cx="11803062" cy="768350"/>
          </a:xfrm>
        </p:spPr>
        <p:txBody>
          <a:bodyPr/>
          <a:lstStyle/>
          <a:p>
            <a:pPr eaLnBrk="1" hangingPunct="1"/>
            <a:r>
              <a:rPr lang="en-US" altLang="ms-MY"/>
              <a:t>Schematic View of Swapping</a:t>
            </a:r>
            <a:endParaRPr lang="en-US" altLang="ms-MY" sz="3400"/>
          </a:p>
        </p:txBody>
      </p:sp>
      <p:pic>
        <p:nvPicPr>
          <p:cNvPr id="34819" name="Picture 4" descr="8">
            <a:extLst>
              <a:ext uri="{FF2B5EF4-FFF2-40B4-BE49-F238E27FC236}">
                <a16:creationId xmlns:a16="http://schemas.microsoft.com/office/drawing/2014/main" id="{0F0F1143-32DA-9B40-5DE1-4EEAEAD49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113" y="2155825"/>
            <a:ext cx="8320087"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EF9AC470-E509-E23E-0DBE-7FF95045845C}"/>
              </a:ext>
            </a:extLst>
          </p:cNvPr>
          <p:cNvSpPr>
            <a:spLocks noGrp="1" noChangeArrowheads="1"/>
          </p:cNvSpPr>
          <p:nvPr>
            <p:ph type="title"/>
          </p:nvPr>
        </p:nvSpPr>
        <p:spPr/>
        <p:txBody>
          <a:bodyPr/>
          <a:lstStyle/>
          <a:p>
            <a:r>
              <a:rPr lang="en-US" altLang="ms-MY" sz="4000"/>
              <a:t>Context Switch Time including Swapping</a:t>
            </a:r>
          </a:p>
        </p:txBody>
      </p:sp>
      <p:sp>
        <p:nvSpPr>
          <p:cNvPr id="36867" name="Content Placeholder 2">
            <a:extLst>
              <a:ext uri="{FF2B5EF4-FFF2-40B4-BE49-F238E27FC236}">
                <a16:creationId xmlns:a16="http://schemas.microsoft.com/office/drawing/2014/main" id="{DC68A6AC-264F-94A9-FBD2-22C5075E567B}"/>
              </a:ext>
            </a:extLst>
          </p:cNvPr>
          <p:cNvSpPr>
            <a:spLocks noGrp="1" noChangeArrowheads="1"/>
          </p:cNvSpPr>
          <p:nvPr>
            <p:ph idx="1"/>
          </p:nvPr>
        </p:nvSpPr>
        <p:spPr>
          <a:xfrm>
            <a:off x="355600" y="1238250"/>
            <a:ext cx="12344400" cy="7423150"/>
          </a:xfrm>
        </p:spPr>
        <p:txBody>
          <a:bodyPr/>
          <a:lstStyle/>
          <a:p>
            <a:r>
              <a:rPr lang="en-US" altLang="ms-MY" sz="2000"/>
              <a:t>If next processes to be put on CPU is not in memory, need to </a:t>
            </a:r>
            <a:r>
              <a:rPr lang="en-US" altLang="ms-MY" sz="2000" b="1"/>
              <a:t>swap out </a:t>
            </a:r>
            <a:r>
              <a:rPr lang="en-US" altLang="ms-MY" sz="2000"/>
              <a:t>a process and </a:t>
            </a:r>
            <a:r>
              <a:rPr lang="en-US" altLang="ms-MY" sz="2000" b="1"/>
              <a:t>swap in </a:t>
            </a:r>
            <a:r>
              <a:rPr lang="en-US" altLang="ms-MY" sz="2000">
                <a:solidFill>
                  <a:srgbClr val="FF0000"/>
                </a:solidFill>
              </a:rPr>
              <a:t>target</a:t>
            </a:r>
            <a:r>
              <a:rPr lang="en-US" altLang="ms-MY" sz="2000"/>
              <a:t> </a:t>
            </a:r>
            <a:r>
              <a:rPr lang="en-US" altLang="ms-MY" sz="2000">
                <a:solidFill>
                  <a:srgbClr val="FF0000"/>
                </a:solidFill>
              </a:rPr>
              <a:t>process.</a:t>
            </a:r>
          </a:p>
          <a:p>
            <a:r>
              <a:rPr lang="en-US" altLang="ms-MY" sz="2000" b="1"/>
              <a:t>Context switch</a:t>
            </a:r>
            <a:r>
              <a:rPr lang="en-US" altLang="ms-MY" sz="2000"/>
              <a:t> time can then be very high.</a:t>
            </a:r>
          </a:p>
          <a:p>
            <a:r>
              <a:rPr lang="en-US" altLang="ms-MY" sz="2000"/>
              <a:t>100MB process swapping to hard disk with transfer rate of </a:t>
            </a:r>
            <a:r>
              <a:rPr lang="en-US" altLang="ms-MY" sz="2000" b="1">
                <a:solidFill>
                  <a:srgbClr val="FF0000"/>
                </a:solidFill>
              </a:rPr>
              <a:t>50MB/sec.</a:t>
            </a:r>
          </a:p>
          <a:p>
            <a:pPr lvl="1"/>
            <a:r>
              <a:rPr lang="en-US" altLang="ms-MY" sz="2000"/>
              <a:t>Swap out time of 2000 ms </a:t>
            </a:r>
            <a:r>
              <a:rPr lang="en-US" altLang="ms-MY" sz="2000">
                <a:sym typeface="Wingdings" panose="05000000000000000000" pitchFamily="2" charset="2"/>
              </a:rPr>
              <a:t> </a:t>
            </a:r>
            <a:r>
              <a:rPr lang="en-US" altLang="ms-MY" sz="2000">
                <a:solidFill>
                  <a:srgbClr val="FF0000"/>
                </a:solidFill>
                <a:sym typeface="Wingdings" panose="05000000000000000000" pitchFamily="2" charset="2"/>
              </a:rPr>
              <a:t>2s.</a:t>
            </a:r>
            <a:endParaRPr lang="en-US" altLang="ms-MY" sz="2000">
              <a:solidFill>
                <a:srgbClr val="FF0000"/>
              </a:solidFill>
            </a:endParaRPr>
          </a:p>
          <a:p>
            <a:pPr lvl="1"/>
            <a:r>
              <a:rPr lang="en-US" altLang="ms-MY" sz="2000"/>
              <a:t>Plus swap in of same sized process.</a:t>
            </a:r>
          </a:p>
          <a:p>
            <a:pPr lvl="1"/>
            <a:r>
              <a:rPr lang="en-US" altLang="ms-MY" sz="2000"/>
              <a:t>Total </a:t>
            </a:r>
            <a:r>
              <a:rPr lang="en-US" altLang="ms-MY" sz="2000" b="1"/>
              <a:t>context switch</a:t>
            </a:r>
            <a:r>
              <a:rPr lang="en-US" altLang="ms-MY" sz="2000"/>
              <a:t> swapping component time of 4000ms (</a:t>
            </a:r>
            <a:r>
              <a:rPr lang="en-US" altLang="ms-MY" sz="2000">
                <a:solidFill>
                  <a:srgbClr val="FF0000"/>
                </a:solidFill>
              </a:rPr>
              <a:t>4 seconds</a:t>
            </a:r>
            <a:r>
              <a:rPr lang="en-US" altLang="ms-MY" sz="2000"/>
              <a:t>).</a:t>
            </a:r>
          </a:p>
          <a:p>
            <a:r>
              <a:rPr lang="en-US" altLang="ms-MY" sz="2000"/>
              <a:t>Can reduce if reduce size of </a:t>
            </a:r>
            <a:r>
              <a:rPr lang="en-US" altLang="ms-MY" sz="2000" b="1"/>
              <a:t>memory swapped </a:t>
            </a:r>
            <a:r>
              <a:rPr lang="en-US" altLang="ms-MY" sz="2000"/>
              <a:t>– by knowing how much memory really being used</a:t>
            </a:r>
          </a:p>
          <a:p>
            <a:pPr lvl="1"/>
            <a:r>
              <a:rPr lang="en-US" altLang="ms-MY" sz="2000"/>
              <a:t>System calls to inform OS of memory use via;</a:t>
            </a:r>
          </a:p>
          <a:p>
            <a:pPr lvl="2"/>
            <a:r>
              <a:rPr lang="en-US" altLang="ms-MY" sz="2000">
                <a:solidFill>
                  <a:srgbClr val="FF0000"/>
                </a:solidFill>
                <a:latin typeface="Courier New" panose="02070309020205020404" pitchFamily="49" charset="0"/>
                <a:cs typeface="Courier New" panose="02070309020205020404" pitchFamily="49" charset="0"/>
              </a:rPr>
              <a:t>request memory()</a:t>
            </a:r>
            <a:r>
              <a:rPr lang="en-US" altLang="ms-MY" sz="2000"/>
              <a:t>and </a:t>
            </a:r>
            <a:r>
              <a:rPr lang="en-US" altLang="ms-MY" sz="2000">
                <a:solidFill>
                  <a:srgbClr val="FF0000"/>
                </a:solidFill>
                <a:latin typeface="Courier New" panose="02070309020205020404" pitchFamily="49" charset="0"/>
                <a:cs typeface="Courier New" panose="02070309020205020404" pitchFamily="49" charset="0"/>
              </a:rPr>
              <a:t>release memory()</a:t>
            </a:r>
          </a:p>
          <a:p>
            <a:r>
              <a:rPr lang="en-US" altLang="ms-MY" sz="2000"/>
              <a:t>Other constraints as well on swapping</a:t>
            </a:r>
          </a:p>
          <a:p>
            <a:pPr lvl="1"/>
            <a:r>
              <a:rPr lang="en-US" altLang="ms-MY" sz="2000"/>
              <a:t>Pending I/O – can</a:t>
            </a:r>
            <a:r>
              <a:rPr lang="en-US" altLang="en-US" sz="2000"/>
              <a:t>’</a:t>
            </a:r>
            <a:r>
              <a:rPr lang="en-US" altLang="ms-MY" sz="2000"/>
              <a:t>t swap out as I/O would occur to wrong process.</a:t>
            </a:r>
          </a:p>
          <a:p>
            <a:pPr lvl="1"/>
            <a:r>
              <a:rPr lang="en-US" altLang="ms-MY" sz="2000"/>
              <a:t>Or always transfer I/O to kernel space, </a:t>
            </a:r>
            <a:r>
              <a:rPr lang="en-US" altLang="ms-MY" sz="2000" b="1"/>
              <a:t>then</a:t>
            </a:r>
            <a:r>
              <a:rPr lang="en-US" altLang="ms-MY" sz="2000"/>
              <a:t> to I/O device.</a:t>
            </a:r>
          </a:p>
          <a:p>
            <a:pPr lvl="2"/>
            <a:r>
              <a:rPr lang="en-US" altLang="ms-MY" sz="2000"/>
              <a:t>Known as </a:t>
            </a:r>
            <a:r>
              <a:rPr lang="en-US" altLang="ms-MY" sz="2000" b="1">
                <a:solidFill>
                  <a:srgbClr val="3366FF"/>
                </a:solidFill>
              </a:rPr>
              <a:t>double buffering</a:t>
            </a:r>
            <a:r>
              <a:rPr lang="en-US" altLang="ms-MY" sz="2000"/>
              <a:t>, adds </a:t>
            </a:r>
            <a:r>
              <a:rPr lang="en-US" altLang="ms-MY" sz="2000">
                <a:solidFill>
                  <a:srgbClr val="FF0000"/>
                </a:solidFill>
              </a:rPr>
              <a:t>overhead</a:t>
            </a:r>
          </a:p>
          <a:p>
            <a:r>
              <a:rPr lang="en-US" altLang="ms-MY" sz="2000"/>
              <a:t>Standard swapping not used in modern operating systems</a:t>
            </a:r>
          </a:p>
          <a:p>
            <a:pPr lvl="1"/>
            <a:r>
              <a:rPr lang="en-US" altLang="ms-MY" sz="2000"/>
              <a:t>But modified version common</a:t>
            </a:r>
          </a:p>
          <a:p>
            <a:pPr lvl="2"/>
            <a:r>
              <a:rPr lang="en-US" altLang="ms-MY" sz="2000"/>
              <a:t>Swap only when free memory extremely low</a:t>
            </a:r>
          </a:p>
        </p:txBody>
      </p:sp>
      <p:pic>
        <p:nvPicPr>
          <p:cNvPr id="36868" name="Picture 1">
            <a:extLst>
              <a:ext uri="{FF2B5EF4-FFF2-40B4-BE49-F238E27FC236}">
                <a16:creationId xmlns:a16="http://schemas.microsoft.com/office/drawing/2014/main" id="{9912B8A3-7B5A-383C-3F28-3626A6B81E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42400" y="4635500"/>
            <a:ext cx="464661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Rectangle 2">
            <a:extLst>
              <a:ext uri="{FF2B5EF4-FFF2-40B4-BE49-F238E27FC236}">
                <a16:creationId xmlns:a16="http://schemas.microsoft.com/office/drawing/2014/main" id="{07858A8B-E1B1-ADBE-0294-0FA413737372}"/>
              </a:ext>
            </a:extLst>
          </p:cNvPr>
          <p:cNvSpPr>
            <a:spLocks noChangeArrowheads="1"/>
          </p:cNvSpPr>
          <p:nvPr/>
        </p:nvSpPr>
        <p:spPr bwMode="auto">
          <a:xfrm>
            <a:off x="10020300" y="7237413"/>
            <a:ext cx="3251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ms-MY" altLang="en-US" b="1">
                <a:solidFill>
                  <a:srgbClr val="FF0000"/>
                </a:solidFill>
                <a:latin typeface="HuaweiSans"/>
              </a:rPr>
              <a:t>A Context switch Scenario</a:t>
            </a:r>
            <a:endParaRPr lang="ms-MY" altLang="en-US">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6F64704-7264-1531-3BCC-7BF6445D624A}"/>
              </a:ext>
            </a:extLst>
          </p:cNvPr>
          <p:cNvSpPr>
            <a:spLocks noGrp="1" noChangeArrowheads="1"/>
          </p:cNvSpPr>
          <p:nvPr>
            <p:ph type="title"/>
          </p:nvPr>
        </p:nvSpPr>
        <p:spPr/>
        <p:txBody>
          <a:bodyPr/>
          <a:lstStyle/>
          <a:p>
            <a:r>
              <a:rPr lang="en-US" altLang="ms-MY" sz="4000"/>
              <a:t>Swapping on Mobile Systems</a:t>
            </a:r>
          </a:p>
        </p:txBody>
      </p:sp>
      <p:sp>
        <p:nvSpPr>
          <p:cNvPr id="37891" name="Content Placeholder 2">
            <a:extLst>
              <a:ext uri="{FF2B5EF4-FFF2-40B4-BE49-F238E27FC236}">
                <a16:creationId xmlns:a16="http://schemas.microsoft.com/office/drawing/2014/main" id="{BA88797A-91BF-48A3-FEC0-B3357B35711F}"/>
              </a:ext>
            </a:extLst>
          </p:cNvPr>
          <p:cNvSpPr>
            <a:spLocks noGrp="1" noChangeArrowheads="1"/>
          </p:cNvSpPr>
          <p:nvPr>
            <p:ph idx="1"/>
          </p:nvPr>
        </p:nvSpPr>
        <p:spPr>
          <a:xfrm>
            <a:off x="685800" y="1301750"/>
            <a:ext cx="12661900" cy="6040438"/>
          </a:xfrm>
        </p:spPr>
        <p:txBody>
          <a:bodyPr/>
          <a:lstStyle/>
          <a:p>
            <a:r>
              <a:rPr lang="en-US" altLang="ms-MY" sz="2000"/>
              <a:t>Not typically supported</a:t>
            </a:r>
          </a:p>
          <a:p>
            <a:pPr lvl="1"/>
            <a:r>
              <a:rPr lang="en-US" altLang="ms-MY" sz="2000"/>
              <a:t>Flash memory </a:t>
            </a:r>
          </a:p>
          <a:p>
            <a:pPr lvl="2"/>
            <a:r>
              <a:rPr lang="en-MY" altLang="ms-MY" sz="1400"/>
              <a:t>is non-volatile computer </a:t>
            </a:r>
            <a:r>
              <a:rPr lang="en-MY" altLang="ms-MY" sz="1400" b="1"/>
              <a:t>memory</a:t>
            </a:r>
            <a:r>
              <a:rPr lang="en-MY" altLang="ms-MY" sz="1400"/>
              <a:t> that can be electrically erased and reprogrammed. It's used as primary </a:t>
            </a:r>
            <a:r>
              <a:rPr lang="en-MY" altLang="ms-MY" sz="1400" b="1"/>
              <a:t>storage memory</a:t>
            </a:r>
            <a:r>
              <a:rPr lang="en-MY" altLang="ms-MY" sz="1400"/>
              <a:t> on various portable devices due to its low cost, compact size, great physical endurance and low power consumption</a:t>
            </a:r>
            <a:r>
              <a:rPr lang="en-MY" altLang="ms-MY" sz="2000"/>
              <a:t>.</a:t>
            </a:r>
            <a:endParaRPr lang="en-US" altLang="ms-MY" sz="2000"/>
          </a:p>
          <a:p>
            <a:pPr lvl="1"/>
            <a:r>
              <a:rPr lang="en-US" altLang="ms-MY" sz="2000"/>
              <a:t>Flash memory based</a:t>
            </a:r>
          </a:p>
          <a:p>
            <a:pPr lvl="2"/>
            <a:r>
              <a:rPr lang="en-US" altLang="ms-MY" sz="2000"/>
              <a:t>Small amount of space</a:t>
            </a:r>
          </a:p>
          <a:p>
            <a:pPr lvl="2"/>
            <a:r>
              <a:rPr lang="en-US" altLang="ms-MY" sz="2000"/>
              <a:t>Limited number of write cycles</a:t>
            </a:r>
          </a:p>
          <a:p>
            <a:pPr lvl="2"/>
            <a:r>
              <a:rPr lang="en-US" altLang="ms-MY" sz="2000"/>
              <a:t>Poor throughput between flash memory and CPU on mobile platform</a:t>
            </a:r>
          </a:p>
          <a:p>
            <a:r>
              <a:rPr lang="en-US" altLang="ms-MY" sz="2000"/>
              <a:t>Instead use other methods to free memory if low</a:t>
            </a:r>
          </a:p>
          <a:p>
            <a:pPr lvl="1"/>
            <a:r>
              <a:rPr lang="en-US" altLang="ms-MY" sz="2000"/>
              <a:t>iOS </a:t>
            </a:r>
            <a:r>
              <a:rPr lang="en-US" altLang="ms-MY" sz="2000" b="1" i="1"/>
              <a:t>asks</a:t>
            </a:r>
            <a:r>
              <a:rPr lang="en-US" altLang="ms-MY" sz="2000"/>
              <a:t> apps to voluntarily relinquish allocated memory</a:t>
            </a:r>
          </a:p>
          <a:p>
            <a:pPr lvl="2"/>
            <a:r>
              <a:rPr lang="en-US" altLang="ms-MY" sz="2000"/>
              <a:t>Read-only data thrown out and reloaded from flash if needed</a:t>
            </a:r>
          </a:p>
          <a:p>
            <a:pPr lvl="2"/>
            <a:r>
              <a:rPr lang="en-US" altLang="ms-MY" sz="2000"/>
              <a:t>Failure to free can result in termination</a:t>
            </a:r>
          </a:p>
          <a:p>
            <a:pPr lvl="1"/>
            <a:r>
              <a:rPr lang="en-US" altLang="ms-MY" sz="2000"/>
              <a:t>Android terminates apps if low free memory, but first writes </a:t>
            </a:r>
            <a:r>
              <a:rPr lang="en-US" altLang="ms-MY" sz="2000" b="1">
                <a:solidFill>
                  <a:srgbClr val="3366FF"/>
                </a:solidFill>
              </a:rPr>
              <a:t>application state</a:t>
            </a:r>
            <a:r>
              <a:rPr lang="en-US" altLang="ms-MY" sz="2000"/>
              <a:t> to flash for fast restart</a:t>
            </a:r>
          </a:p>
          <a:p>
            <a:pPr lvl="1"/>
            <a:r>
              <a:rPr lang="en-US" altLang="ms-MY" sz="2000"/>
              <a:t>Both OSes support </a:t>
            </a:r>
            <a:r>
              <a:rPr lang="en-US" altLang="ms-MY" sz="2000" b="1">
                <a:solidFill>
                  <a:srgbClr val="3366FF"/>
                </a:solidFill>
              </a:rPr>
              <a:t>paging</a:t>
            </a:r>
            <a:r>
              <a:rPr lang="en-US" altLang="ms-MY" sz="2000"/>
              <a:t> as discussed below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a:extLst>
              <a:ext uri="{FF2B5EF4-FFF2-40B4-BE49-F238E27FC236}">
                <a16:creationId xmlns:a16="http://schemas.microsoft.com/office/drawing/2014/main" id="{C235A653-3CC2-2422-310C-36B3BF707940}"/>
              </a:ext>
            </a:extLst>
          </p:cNvPr>
          <p:cNvSpPr>
            <a:spLocks noGrp="1" noChangeArrowheads="1"/>
          </p:cNvSpPr>
          <p:nvPr>
            <p:ph type="title"/>
          </p:nvPr>
        </p:nvSpPr>
        <p:spPr>
          <a:xfrm>
            <a:off x="1300163" y="369888"/>
            <a:ext cx="11730037" cy="768350"/>
          </a:xfrm>
        </p:spPr>
        <p:txBody>
          <a:bodyPr/>
          <a:lstStyle/>
          <a:p>
            <a:pPr eaLnBrk="1" hangingPunct="1"/>
            <a:r>
              <a:rPr lang="en-US" altLang="ms-MY"/>
              <a:t>Contiguous Allocation</a:t>
            </a:r>
          </a:p>
        </p:txBody>
      </p:sp>
      <p:sp>
        <p:nvSpPr>
          <p:cNvPr id="20483" name="Rectangle 1027">
            <a:extLst>
              <a:ext uri="{FF2B5EF4-FFF2-40B4-BE49-F238E27FC236}">
                <a16:creationId xmlns:a16="http://schemas.microsoft.com/office/drawing/2014/main" id="{9373FD3E-0836-CA8D-4D07-A6C3F3319EDA}"/>
              </a:ext>
            </a:extLst>
          </p:cNvPr>
          <p:cNvSpPr>
            <a:spLocks noGrp="1" noChangeArrowheads="1"/>
          </p:cNvSpPr>
          <p:nvPr>
            <p:ph type="body" idx="1"/>
          </p:nvPr>
        </p:nvSpPr>
        <p:spPr>
          <a:xfrm>
            <a:off x="355600" y="1138238"/>
            <a:ext cx="13360400" cy="5808662"/>
          </a:xfrm>
        </p:spPr>
        <p:txBody>
          <a:bodyPr/>
          <a:lstStyle/>
          <a:p>
            <a:pPr>
              <a:defRPr/>
            </a:pPr>
            <a:r>
              <a:rPr lang="en-US" dirty="0"/>
              <a:t>Main memory must support both </a:t>
            </a:r>
            <a:r>
              <a:rPr lang="en-US" b="1" dirty="0"/>
              <a:t>OS</a:t>
            </a:r>
            <a:r>
              <a:rPr lang="en-US" dirty="0"/>
              <a:t> and </a:t>
            </a:r>
            <a:r>
              <a:rPr lang="en-US" b="1" dirty="0"/>
              <a:t>user processes.</a:t>
            </a:r>
          </a:p>
          <a:p>
            <a:pPr>
              <a:defRPr/>
            </a:pPr>
            <a:r>
              <a:rPr lang="en-US" dirty="0"/>
              <a:t>Limited resource, must allocate efficiently.</a:t>
            </a:r>
          </a:p>
          <a:p>
            <a:pPr>
              <a:defRPr/>
            </a:pPr>
            <a:r>
              <a:rPr lang="en-US" dirty="0"/>
              <a:t>Contiguous allocation is one early method.</a:t>
            </a:r>
          </a:p>
          <a:p>
            <a:pPr>
              <a:defRPr/>
            </a:pPr>
            <a:r>
              <a:rPr lang="en-US" dirty="0"/>
              <a:t>Main memory usually into two </a:t>
            </a:r>
            <a:r>
              <a:rPr lang="en-US" b="1" dirty="0">
                <a:solidFill>
                  <a:srgbClr val="0000FF"/>
                </a:solidFill>
              </a:rPr>
              <a:t>partitions</a:t>
            </a:r>
            <a:r>
              <a:rPr lang="en-US" dirty="0"/>
              <a:t>:</a:t>
            </a:r>
          </a:p>
          <a:p>
            <a:pPr lvl="1">
              <a:defRPr/>
            </a:pPr>
            <a:r>
              <a:rPr lang="en-US" sz="1600" dirty="0"/>
              <a:t>Resident operating system, usually held in low memory with interrupt vector</a:t>
            </a:r>
          </a:p>
          <a:p>
            <a:pPr lvl="1">
              <a:defRPr/>
            </a:pPr>
            <a:r>
              <a:rPr lang="en-US" sz="1600" dirty="0"/>
              <a:t>User processes then held in high memory</a:t>
            </a:r>
          </a:p>
          <a:p>
            <a:pPr lvl="1">
              <a:defRPr/>
            </a:pPr>
            <a:r>
              <a:rPr lang="en-US" sz="1600" dirty="0"/>
              <a:t>Each process contained in single contiguous section of memory</a:t>
            </a:r>
            <a:endParaRPr lang="en-US" dirty="0"/>
          </a:p>
          <a:p>
            <a:pPr>
              <a:defRPr/>
            </a:pPr>
            <a:r>
              <a:rPr lang="en-US" b="1" dirty="0"/>
              <a:t>Relocation registers </a:t>
            </a:r>
            <a:r>
              <a:rPr lang="en-US" dirty="0"/>
              <a:t>used to protect user processes from each other,</a:t>
            </a:r>
          </a:p>
          <a:p>
            <a:pPr marL="0" indent="0">
              <a:spcBef>
                <a:spcPts val="0"/>
              </a:spcBef>
              <a:buFont typeface="Monotype Sorts" pitchFamily="-84" charset="2"/>
              <a:buNone/>
              <a:defRPr/>
            </a:pPr>
            <a:r>
              <a:rPr lang="en-US" dirty="0"/>
              <a:t>        and from changing operating-system code and data</a:t>
            </a:r>
          </a:p>
          <a:p>
            <a:pPr lvl="1">
              <a:defRPr/>
            </a:pPr>
            <a:r>
              <a:rPr lang="en-US" b="1" dirty="0">
                <a:solidFill>
                  <a:srgbClr val="0000FF"/>
                </a:solidFill>
                <a:cs typeface="ＭＳ Ｐゴシック" charset="-128"/>
              </a:rPr>
              <a:t>Base register </a:t>
            </a:r>
            <a:r>
              <a:rPr lang="en-US" sz="1600" dirty="0"/>
              <a:t>contains value of smallest physical address</a:t>
            </a:r>
          </a:p>
          <a:p>
            <a:pPr lvl="1">
              <a:defRPr/>
            </a:pPr>
            <a:r>
              <a:rPr lang="en-US" b="1" dirty="0">
                <a:solidFill>
                  <a:srgbClr val="0000FF"/>
                </a:solidFill>
                <a:cs typeface="ＭＳ Ｐゴシック" charset="-128"/>
              </a:rPr>
              <a:t>Limit register </a:t>
            </a:r>
            <a:r>
              <a:rPr lang="en-US" sz="1600" dirty="0"/>
              <a:t>contains range of logical addresses – </a:t>
            </a:r>
          </a:p>
          <a:p>
            <a:pPr marL="652462" lvl="1" indent="0">
              <a:spcBef>
                <a:spcPts val="0"/>
              </a:spcBef>
              <a:buFont typeface="Monotype Sorts" pitchFamily="-84" charset="2"/>
              <a:buNone/>
              <a:defRPr/>
            </a:pPr>
            <a:r>
              <a:rPr lang="en-US" sz="1600" dirty="0"/>
              <a:t>		             each logical address must be less than the limit register </a:t>
            </a:r>
          </a:p>
          <a:p>
            <a:pPr lvl="1">
              <a:defRPr/>
            </a:pPr>
            <a:r>
              <a:rPr lang="en-US" b="1" dirty="0">
                <a:solidFill>
                  <a:srgbClr val="0000FF"/>
                </a:solidFill>
                <a:cs typeface="ＭＳ Ｐゴシック" charset="-128"/>
              </a:rPr>
              <a:t>MMU</a:t>
            </a:r>
            <a:r>
              <a:rPr lang="en-US" sz="1600" dirty="0"/>
              <a:t> maps logical address </a:t>
            </a:r>
            <a:r>
              <a:rPr lang="en-US" sz="1600" i="1" dirty="0"/>
              <a:t>dynamically</a:t>
            </a:r>
          </a:p>
          <a:p>
            <a:pPr lvl="1">
              <a:defRPr/>
            </a:pPr>
            <a:r>
              <a:rPr lang="en-US" sz="1600" dirty="0"/>
              <a:t>Can then allow actions such as kernel code being </a:t>
            </a:r>
            <a:r>
              <a:rPr lang="en-US" sz="1600" b="1" dirty="0">
                <a:solidFill>
                  <a:srgbClr val="0000FF"/>
                </a:solidFill>
              </a:rPr>
              <a:t>transient </a:t>
            </a:r>
            <a:r>
              <a:rPr lang="en-US" sz="1600" dirty="0"/>
              <a:t>and kernel changing size</a:t>
            </a:r>
          </a:p>
        </p:txBody>
      </p:sp>
      <p:pic>
        <p:nvPicPr>
          <p:cNvPr id="38916" name="Picture 1">
            <a:extLst>
              <a:ext uri="{FF2B5EF4-FFF2-40B4-BE49-F238E27FC236}">
                <a16:creationId xmlns:a16="http://schemas.microsoft.com/office/drawing/2014/main" id="{63BB1A89-4100-2F08-ED3B-EEB525AAFE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45500" y="1193800"/>
            <a:ext cx="5153025"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2">
            <a:extLst>
              <a:ext uri="{FF2B5EF4-FFF2-40B4-BE49-F238E27FC236}">
                <a16:creationId xmlns:a16="http://schemas.microsoft.com/office/drawing/2014/main" id="{FFB248EE-927B-B492-30BB-A4E7982129C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10275" y="5973763"/>
            <a:ext cx="5675313"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1">
            <a:extLst>
              <a:ext uri="{FF2B5EF4-FFF2-40B4-BE49-F238E27FC236}">
                <a16:creationId xmlns:a16="http://schemas.microsoft.com/office/drawing/2014/main" id="{4FF08287-19E1-8466-072A-2BDF5883FA0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22338" y="5988050"/>
            <a:ext cx="4200525"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E0172B3-9830-EC57-43B5-C39998E232E4}"/>
              </a:ext>
            </a:extLst>
          </p:cNvPr>
          <p:cNvSpPr>
            <a:spLocks noGrp="1" noChangeArrowheads="1"/>
          </p:cNvSpPr>
          <p:nvPr>
            <p:ph type="title"/>
          </p:nvPr>
        </p:nvSpPr>
        <p:spPr>
          <a:xfrm>
            <a:off x="1031875" y="442913"/>
            <a:ext cx="12663488" cy="768350"/>
          </a:xfrm>
        </p:spPr>
        <p:txBody>
          <a:bodyPr/>
          <a:lstStyle/>
          <a:p>
            <a:pPr eaLnBrk="1" hangingPunct="1"/>
            <a:r>
              <a:rPr lang="en-US" altLang="ms-MY" sz="4000"/>
              <a:t>Hardware Support for Relocation </a:t>
            </a:r>
            <a:br>
              <a:rPr lang="en-US" altLang="ms-MY" sz="4000"/>
            </a:br>
            <a:r>
              <a:rPr lang="en-US" altLang="ms-MY" sz="4000"/>
              <a:t>and Limit Registers</a:t>
            </a:r>
          </a:p>
        </p:txBody>
      </p:sp>
      <p:pic>
        <p:nvPicPr>
          <p:cNvPr id="40963" name="Picture 4" descr="8">
            <a:extLst>
              <a:ext uri="{FF2B5EF4-FFF2-40B4-BE49-F238E27FC236}">
                <a16:creationId xmlns:a16="http://schemas.microsoft.com/office/drawing/2014/main" id="{ED0545E6-7D4D-502B-C172-114F2F385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75" y="2478088"/>
            <a:ext cx="9656763" cy="425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Box 1">
            <a:extLst>
              <a:ext uri="{FF2B5EF4-FFF2-40B4-BE49-F238E27FC236}">
                <a16:creationId xmlns:a16="http://schemas.microsoft.com/office/drawing/2014/main" id="{1AD8186C-4872-41DF-1620-B9CAD3CC7AAB}"/>
              </a:ext>
            </a:extLst>
          </p:cNvPr>
          <p:cNvSpPr txBox="1">
            <a:spLocks noChangeArrowheads="1"/>
          </p:cNvSpPr>
          <p:nvPr/>
        </p:nvSpPr>
        <p:spPr bwMode="auto">
          <a:xfrm>
            <a:off x="6481763" y="4906963"/>
            <a:ext cx="3560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ms-MY" sz="1400">
                <a:solidFill>
                  <a:srgbClr val="FF0000"/>
                </a:solidFill>
              </a:rPr>
              <a:t>Logical Address + Relocation Register </a:t>
            </a:r>
          </a:p>
          <a:p>
            <a:pPr algn="ctr"/>
            <a:r>
              <a:rPr lang="en-US" altLang="ms-MY" sz="1400">
                <a:solidFill>
                  <a:srgbClr val="FF0000"/>
                </a:solidFill>
                <a:sym typeface="Wingdings" panose="05000000000000000000" pitchFamily="2" charset="2"/>
              </a:rPr>
              <a:t> </a:t>
            </a:r>
            <a:r>
              <a:rPr lang="en-US" altLang="ms-MY" sz="1400">
                <a:solidFill>
                  <a:srgbClr val="FF0000"/>
                </a:solidFill>
              </a:rPr>
              <a:t>Physical Address</a:t>
            </a:r>
            <a:endParaRPr lang="en-MY" altLang="ms-MY" sz="140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79D7680-5A42-98C1-0171-966A96762260}"/>
              </a:ext>
            </a:extLst>
          </p:cNvPr>
          <p:cNvSpPr>
            <a:spLocks noGrp="1" noChangeArrowheads="1"/>
          </p:cNvSpPr>
          <p:nvPr>
            <p:ph type="title"/>
          </p:nvPr>
        </p:nvSpPr>
        <p:spPr>
          <a:xfrm>
            <a:off x="1371600" y="369888"/>
            <a:ext cx="11658600" cy="768350"/>
          </a:xfrm>
        </p:spPr>
        <p:txBody>
          <a:bodyPr/>
          <a:lstStyle/>
          <a:p>
            <a:pPr eaLnBrk="1" hangingPunct="1"/>
            <a:r>
              <a:rPr lang="en-US" altLang="ms-MY"/>
              <a:t>Contiguous Allocation (Cont.)</a:t>
            </a:r>
          </a:p>
        </p:txBody>
      </p:sp>
      <p:sp>
        <p:nvSpPr>
          <p:cNvPr id="43011" name="Rectangle 3">
            <a:extLst>
              <a:ext uri="{FF2B5EF4-FFF2-40B4-BE49-F238E27FC236}">
                <a16:creationId xmlns:a16="http://schemas.microsoft.com/office/drawing/2014/main" id="{F8A7BED5-808B-7334-E2B8-D9257454ED8C}"/>
              </a:ext>
            </a:extLst>
          </p:cNvPr>
          <p:cNvSpPr>
            <a:spLocks noGrp="1" noChangeArrowheads="1"/>
          </p:cNvSpPr>
          <p:nvPr>
            <p:ph type="body" idx="1"/>
          </p:nvPr>
        </p:nvSpPr>
        <p:spPr>
          <a:xfrm>
            <a:off x="711200" y="1150938"/>
            <a:ext cx="12058650" cy="4349750"/>
          </a:xfrm>
        </p:spPr>
        <p:txBody>
          <a:bodyPr/>
          <a:lstStyle/>
          <a:p>
            <a:r>
              <a:rPr lang="en-US" altLang="ms-MY"/>
              <a:t>Multiple-partition allocation</a:t>
            </a:r>
          </a:p>
          <a:p>
            <a:pPr lvl="1"/>
            <a:r>
              <a:rPr lang="en-US" altLang="ms-MY"/>
              <a:t>Degree of multiprogramming limited by number of partitions</a:t>
            </a:r>
          </a:p>
          <a:p>
            <a:pPr lvl="1"/>
            <a:r>
              <a:rPr lang="en-US" altLang="ms-MY" b="1">
                <a:solidFill>
                  <a:srgbClr val="0000FF"/>
                </a:solidFill>
              </a:rPr>
              <a:t>Variable-partition </a:t>
            </a:r>
            <a:r>
              <a:rPr lang="en-US" altLang="ms-MY"/>
              <a:t>sizes for efficiency (sized to a given process</a:t>
            </a:r>
            <a:r>
              <a:rPr lang="en-US" altLang="en-US"/>
              <a:t>’</a:t>
            </a:r>
            <a:r>
              <a:rPr lang="en-US" altLang="ms-MY"/>
              <a:t> needs)</a:t>
            </a:r>
          </a:p>
          <a:p>
            <a:pPr lvl="1"/>
            <a:r>
              <a:rPr lang="en-US" altLang="ms-MY" b="1">
                <a:solidFill>
                  <a:srgbClr val="0000FF"/>
                </a:solidFill>
              </a:rPr>
              <a:t>Hole</a:t>
            </a:r>
            <a:r>
              <a:rPr lang="en-US" altLang="ms-MY"/>
              <a:t> </a:t>
            </a:r>
            <a:r>
              <a:rPr lang="en-US" altLang="ms-MY">
                <a:sym typeface="Wingdings" panose="05000000000000000000" pitchFamily="2" charset="2"/>
              </a:rPr>
              <a:t></a:t>
            </a:r>
            <a:r>
              <a:rPr lang="en-US" altLang="ms-MY"/>
              <a:t> block of available memory; holes of various size are scattered throughout memory</a:t>
            </a:r>
          </a:p>
          <a:p>
            <a:pPr lvl="1"/>
            <a:r>
              <a:rPr lang="en-US" altLang="ms-MY"/>
              <a:t>When a process arrives, it is allocated memory from a hole large enough to accommodate it</a:t>
            </a:r>
          </a:p>
          <a:p>
            <a:pPr lvl="1"/>
            <a:r>
              <a:rPr lang="en-US" altLang="ms-MY"/>
              <a:t>Process exiting frees its partition, adjacent free partitions combined</a:t>
            </a:r>
          </a:p>
          <a:p>
            <a:pPr lvl="1"/>
            <a:r>
              <a:rPr lang="en-US" altLang="ms-MY"/>
              <a:t>Operating system maintains information about:</a:t>
            </a:r>
          </a:p>
          <a:p>
            <a:pPr lvl="2"/>
            <a:r>
              <a:rPr lang="en-US" altLang="ms-MY"/>
              <a:t>a) Allocated Partitions.</a:t>
            </a:r>
          </a:p>
          <a:p>
            <a:pPr lvl="2"/>
            <a:r>
              <a:rPr lang="en-US" altLang="ms-MY"/>
              <a:t>b) Free Partitions (hole).</a:t>
            </a:r>
          </a:p>
        </p:txBody>
      </p:sp>
      <p:sp>
        <p:nvSpPr>
          <p:cNvPr id="43012" name="Rectangle 4">
            <a:extLst>
              <a:ext uri="{FF2B5EF4-FFF2-40B4-BE49-F238E27FC236}">
                <a16:creationId xmlns:a16="http://schemas.microsoft.com/office/drawing/2014/main" id="{7B9E5833-578B-8EEB-DF27-B4F4E02850E1}"/>
              </a:ext>
            </a:extLst>
          </p:cNvPr>
          <p:cNvSpPr>
            <a:spLocks noChangeArrowheads="1"/>
          </p:cNvSpPr>
          <p:nvPr/>
        </p:nvSpPr>
        <p:spPr bwMode="auto">
          <a:xfrm>
            <a:off x="2017713" y="4654550"/>
            <a:ext cx="1714500" cy="2844800"/>
          </a:xfrm>
          <a:prstGeom prst="rect">
            <a:avLst/>
          </a:prstGeom>
          <a:solidFill>
            <a:schemeClr val="bg1"/>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ms-MY" altLang="ms-MY"/>
          </a:p>
        </p:txBody>
      </p:sp>
      <p:sp>
        <p:nvSpPr>
          <p:cNvPr id="43013" name="Line 5">
            <a:extLst>
              <a:ext uri="{FF2B5EF4-FFF2-40B4-BE49-F238E27FC236}">
                <a16:creationId xmlns:a16="http://schemas.microsoft.com/office/drawing/2014/main" id="{2177DB3C-F573-B0F4-403E-BD02EA8AFCD8}"/>
              </a:ext>
            </a:extLst>
          </p:cNvPr>
          <p:cNvSpPr>
            <a:spLocks noChangeShapeType="1"/>
          </p:cNvSpPr>
          <p:nvPr/>
        </p:nvSpPr>
        <p:spPr bwMode="auto">
          <a:xfrm>
            <a:off x="2017713" y="5138738"/>
            <a:ext cx="171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43014" name="Line 6">
            <a:extLst>
              <a:ext uri="{FF2B5EF4-FFF2-40B4-BE49-F238E27FC236}">
                <a16:creationId xmlns:a16="http://schemas.microsoft.com/office/drawing/2014/main" id="{2AB2C9C1-BF91-10A1-C042-65BC93DEF0B9}"/>
              </a:ext>
            </a:extLst>
          </p:cNvPr>
          <p:cNvSpPr>
            <a:spLocks noChangeShapeType="1"/>
          </p:cNvSpPr>
          <p:nvPr/>
        </p:nvSpPr>
        <p:spPr bwMode="auto">
          <a:xfrm>
            <a:off x="2017713" y="5686425"/>
            <a:ext cx="171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43015" name="Line 7">
            <a:extLst>
              <a:ext uri="{FF2B5EF4-FFF2-40B4-BE49-F238E27FC236}">
                <a16:creationId xmlns:a16="http://schemas.microsoft.com/office/drawing/2014/main" id="{B78008BE-B415-3DE9-8275-05F86F34E9FB}"/>
              </a:ext>
            </a:extLst>
          </p:cNvPr>
          <p:cNvSpPr>
            <a:spLocks noChangeShapeType="1"/>
          </p:cNvSpPr>
          <p:nvPr/>
        </p:nvSpPr>
        <p:spPr bwMode="auto">
          <a:xfrm>
            <a:off x="2017713" y="6929438"/>
            <a:ext cx="171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43016" name="Text Box 8">
            <a:extLst>
              <a:ext uri="{FF2B5EF4-FFF2-40B4-BE49-F238E27FC236}">
                <a16:creationId xmlns:a16="http://schemas.microsoft.com/office/drawing/2014/main" id="{F24307B1-D036-E486-E20B-797BDC3AFEBA}"/>
              </a:ext>
            </a:extLst>
          </p:cNvPr>
          <p:cNvSpPr txBox="1">
            <a:spLocks noChangeArrowheads="1"/>
          </p:cNvSpPr>
          <p:nvPr/>
        </p:nvSpPr>
        <p:spPr bwMode="auto">
          <a:xfrm>
            <a:off x="2489200" y="4637088"/>
            <a:ext cx="6350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2000">
                <a:latin typeface="Helvetica" panose="020B0604020202020204" pitchFamily="34" charset="0"/>
              </a:rPr>
              <a:t>OS</a:t>
            </a:r>
          </a:p>
        </p:txBody>
      </p:sp>
      <p:sp>
        <p:nvSpPr>
          <p:cNvPr id="43017" name="Text Box 9">
            <a:extLst>
              <a:ext uri="{FF2B5EF4-FFF2-40B4-BE49-F238E27FC236}">
                <a16:creationId xmlns:a16="http://schemas.microsoft.com/office/drawing/2014/main" id="{96388F11-8354-B0A0-73A8-FF7991AEE8EA}"/>
              </a:ext>
            </a:extLst>
          </p:cNvPr>
          <p:cNvSpPr txBox="1">
            <a:spLocks noChangeArrowheads="1"/>
          </p:cNvSpPr>
          <p:nvPr/>
        </p:nvSpPr>
        <p:spPr bwMode="auto">
          <a:xfrm>
            <a:off x="2017713" y="5230813"/>
            <a:ext cx="1600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2000">
                <a:latin typeface="Helvetica" panose="020B0604020202020204" pitchFamily="34" charset="0"/>
              </a:rPr>
              <a:t>process 5</a:t>
            </a:r>
          </a:p>
        </p:txBody>
      </p:sp>
      <p:sp>
        <p:nvSpPr>
          <p:cNvPr id="43018" name="Text Box 10">
            <a:extLst>
              <a:ext uri="{FF2B5EF4-FFF2-40B4-BE49-F238E27FC236}">
                <a16:creationId xmlns:a16="http://schemas.microsoft.com/office/drawing/2014/main" id="{332DED4E-7BDF-554F-FE0B-5E30224C7453}"/>
              </a:ext>
            </a:extLst>
          </p:cNvPr>
          <p:cNvSpPr txBox="1">
            <a:spLocks noChangeArrowheads="1"/>
          </p:cNvSpPr>
          <p:nvPr/>
        </p:nvSpPr>
        <p:spPr bwMode="auto">
          <a:xfrm>
            <a:off x="2017713" y="6140450"/>
            <a:ext cx="16002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2000">
                <a:latin typeface="Helvetica" panose="020B0604020202020204" pitchFamily="34" charset="0"/>
              </a:rPr>
              <a:t>process 8</a:t>
            </a:r>
          </a:p>
        </p:txBody>
      </p:sp>
      <p:sp>
        <p:nvSpPr>
          <p:cNvPr id="43019" name="Text Box 11">
            <a:extLst>
              <a:ext uri="{FF2B5EF4-FFF2-40B4-BE49-F238E27FC236}">
                <a16:creationId xmlns:a16="http://schemas.microsoft.com/office/drawing/2014/main" id="{93902C4B-2886-8C92-6859-391A03E0B9CF}"/>
              </a:ext>
            </a:extLst>
          </p:cNvPr>
          <p:cNvSpPr txBox="1">
            <a:spLocks noChangeArrowheads="1"/>
          </p:cNvSpPr>
          <p:nvPr/>
        </p:nvSpPr>
        <p:spPr bwMode="auto">
          <a:xfrm>
            <a:off x="2017713" y="6935788"/>
            <a:ext cx="1600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2000">
                <a:latin typeface="Helvetica" panose="020B0604020202020204" pitchFamily="34" charset="0"/>
              </a:rPr>
              <a:t>process 2</a:t>
            </a:r>
          </a:p>
        </p:txBody>
      </p:sp>
      <p:sp>
        <p:nvSpPr>
          <p:cNvPr id="43020" name="Rectangle 14">
            <a:extLst>
              <a:ext uri="{FF2B5EF4-FFF2-40B4-BE49-F238E27FC236}">
                <a16:creationId xmlns:a16="http://schemas.microsoft.com/office/drawing/2014/main" id="{A7286C45-723B-D9E2-591E-823CDCB7E32C}"/>
              </a:ext>
            </a:extLst>
          </p:cNvPr>
          <p:cNvSpPr>
            <a:spLocks noChangeArrowheads="1"/>
          </p:cNvSpPr>
          <p:nvPr/>
        </p:nvSpPr>
        <p:spPr bwMode="auto">
          <a:xfrm>
            <a:off x="4760913" y="4654550"/>
            <a:ext cx="1714500" cy="2844800"/>
          </a:xfrm>
          <a:prstGeom prst="rect">
            <a:avLst/>
          </a:prstGeom>
          <a:solidFill>
            <a:schemeClr val="bg1"/>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ms-MY" altLang="ms-MY"/>
          </a:p>
        </p:txBody>
      </p:sp>
      <p:sp>
        <p:nvSpPr>
          <p:cNvPr id="43021" name="Line 15">
            <a:extLst>
              <a:ext uri="{FF2B5EF4-FFF2-40B4-BE49-F238E27FC236}">
                <a16:creationId xmlns:a16="http://schemas.microsoft.com/office/drawing/2014/main" id="{33D5C558-E1E8-83F1-D4A8-99110E1D7306}"/>
              </a:ext>
            </a:extLst>
          </p:cNvPr>
          <p:cNvSpPr>
            <a:spLocks noChangeShapeType="1"/>
          </p:cNvSpPr>
          <p:nvPr/>
        </p:nvSpPr>
        <p:spPr bwMode="auto">
          <a:xfrm>
            <a:off x="4760913" y="5138738"/>
            <a:ext cx="171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43022" name="Line 16">
            <a:extLst>
              <a:ext uri="{FF2B5EF4-FFF2-40B4-BE49-F238E27FC236}">
                <a16:creationId xmlns:a16="http://schemas.microsoft.com/office/drawing/2014/main" id="{9DB53E98-A958-949B-10E6-6709CA710DAA}"/>
              </a:ext>
            </a:extLst>
          </p:cNvPr>
          <p:cNvSpPr>
            <a:spLocks noChangeShapeType="1"/>
          </p:cNvSpPr>
          <p:nvPr/>
        </p:nvSpPr>
        <p:spPr bwMode="auto">
          <a:xfrm>
            <a:off x="4760913" y="5686425"/>
            <a:ext cx="171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43023" name="Line 17">
            <a:extLst>
              <a:ext uri="{FF2B5EF4-FFF2-40B4-BE49-F238E27FC236}">
                <a16:creationId xmlns:a16="http://schemas.microsoft.com/office/drawing/2014/main" id="{CD6C6B89-E312-439B-C559-0BF8A97EBA16}"/>
              </a:ext>
            </a:extLst>
          </p:cNvPr>
          <p:cNvSpPr>
            <a:spLocks noChangeShapeType="1"/>
          </p:cNvSpPr>
          <p:nvPr/>
        </p:nvSpPr>
        <p:spPr bwMode="auto">
          <a:xfrm>
            <a:off x="4760913" y="6929438"/>
            <a:ext cx="171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43024" name="Text Box 18">
            <a:extLst>
              <a:ext uri="{FF2B5EF4-FFF2-40B4-BE49-F238E27FC236}">
                <a16:creationId xmlns:a16="http://schemas.microsoft.com/office/drawing/2014/main" id="{6F1CB45B-64C5-4149-59AA-9885DAD345D7}"/>
              </a:ext>
            </a:extLst>
          </p:cNvPr>
          <p:cNvSpPr txBox="1">
            <a:spLocks noChangeArrowheads="1"/>
          </p:cNvSpPr>
          <p:nvPr/>
        </p:nvSpPr>
        <p:spPr bwMode="auto">
          <a:xfrm>
            <a:off x="5232400" y="4637088"/>
            <a:ext cx="6350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2000">
                <a:latin typeface="Helvetica" panose="020B0604020202020204" pitchFamily="34" charset="0"/>
              </a:rPr>
              <a:t>OS</a:t>
            </a:r>
          </a:p>
        </p:txBody>
      </p:sp>
      <p:sp>
        <p:nvSpPr>
          <p:cNvPr id="43025" name="Text Box 19">
            <a:extLst>
              <a:ext uri="{FF2B5EF4-FFF2-40B4-BE49-F238E27FC236}">
                <a16:creationId xmlns:a16="http://schemas.microsoft.com/office/drawing/2014/main" id="{43AC50E5-6EBA-A408-1875-BB8A90335545}"/>
              </a:ext>
            </a:extLst>
          </p:cNvPr>
          <p:cNvSpPr txBox="1">
            <a:spLocks noChangeArrowheads="1"/>
          </p:cNvSpPr>
          <p:nvPr/>
        </p:nvSpPr>
        <p:spPr bwMode="auto">
          <a:xfrm>
            <a:off x="4808538" y="5214938"/>
            <a:ext cx="1600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2000">
                <a:latin typeface="Helvetica" panose="020B0604020202020204" pitchFamily="34" charset="0"/>
              </a:rPr>
              <a:t>process 5</a:t>
            </a:r>
          </a:p>
        </p:txBody>
      </p:sp>
      <p:sp>
        <p:nvSpPr>
          <p:cNvPr id="43026" name="Text Box 21">
            <a:extLst>
              <a:ext uri="{FF2B5EF4-FFF2-40B4-BE49-F238E27FC236}">
                <a16:creationId xmlns:a16="http://schemas.microsoft.com/office/drawing/2014/main" id="{842A1D09-E73D-00A4-DAE2-C6542209DF17}"/>
              </a:ext>
            </a:extLst>
          </p:cNvPr>
          <p:cNvSpPr txBox="1">
            <a:spLocks noChangeArrowheads="1"/>
          </p:cNvSpPr>
          <p:nvPr/>
        </p:nvSpPr>
        <p:spPr bwMode="auto">
          <a:xfrm>
            <a:off x="4760913" y="6935788"/>
            <a:ext cx="1600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2000">
                <a:latin typeface="Helvetica" panose="020B0604020202020204" pitchFamily="34" charset="0"/>
              </a:rPr>
              <a:t>process 2</a:t>
            </a:r>
          </a:p>
        </p:txBody>
      </p:sp>
      <p:sp>
        <p:nvSpPr>
          <p:cNvPr id="43027" name="Rectangle 23">
            <a:extLst>
              <a:ext uri="{FF2B5EF4-FFF2-40B4-BE49-F238E27FC236}">
                <a16:creationId xmlns:a16="http://schemas.microsoft.com/office/drawing/2014/main" id="{B4E10302-D984-0724-B5EB-F9DDE29FAB31}"/>
              </a:ext>
            </a:extLst>
          </p:cNvPr>
          <p:cNvSpPr>
            <a:spLocks noChangeArrowheads="1"/>
          </p:cNvSpPr>
          <p:nvPr/>
        </p:nvSpPr>
        <p:spPr bwMode="auto">
          <a:xfrm>
            <a:off x="7504113" y="4654550"/>
            <a:ext cx="1714500" cy="2844800"/>
          </a:xfrm>
          <a:prstGeom prst="rect">
            <a:avLst/>
          </a:prstGeom>
          <a:solidFill>
            <a:schemeClr val="bg1"/>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ms-MY" altLang="ms-MY"/>
          </a:p>
        </p:txBody>
      </p:sp>
      <p:sp>
        <p:nvSpPr>
          <p:cNvPr id="43028" name="Line 24">
            <a:extLst>
              <a:ext uri="{FF2B5EF4-FFF2-40B4-BE49-F238E27FC236}">
                <a16:creationId xmlns:a16="http://schemas.microsoft.com/office/drawing/2014/main" id="{E578EF5E-B840-D13B-83D2-AA2B2AD5D61E}"/>
              </a:ext>
            </a:extLst>
          </p:cNvPr>
          <p:cNvSpPr>
            <a:spLocks noChangeShapeType="1"/>
          </p:cNvSpPr>
          <p:nvPr/>
        </p:nvSpPr>
        <p:spPr bwMode="auto">
          <a:xfrm>
            <a:off x="7504113" y="5138738"/>
            <a:ext cx="171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43029" name="Line 25">
            <a:extLst>
              <a:ext uri="{FF2B5EF4-FFF2-40B4-BE49-F238E27FC236}">
                <a16:creationId xmlns:a16="http://schemas.microsoft.com/office/drawing/2014/main" id="{B0638364-8318-191C-BFAC-478D9DE09485}"/>
              </a:ext>
            </a:extLst>
          </p:cNvPr>
          <p:cNvSpPr>
            <a:spLocks noChangeShapeType="1"/>
          </p:cNvSpPr>
          <p:nvPr/>
        </p:nvSpPr>
        <p:spPr bwMode="auto">
          <a:xfrm>
            <a:off x="7504113" y="5686425"/>
            <a:ext cx="171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43030" name="Line 26">
            <a:extLst>
              <a:ext uri="{FF2B5EF4-FFF2-40B4-BE49-F238E27FC236}">
                <a16:creationId xmlns:a16="http://schemas.microsoft.com/office/drawing/2014/main" id="{20AE9B32-BC8D-618F-A5D2-50F1CD914E02}"/>
              </a:ext>
            </a:extLst>
          </p:cNvPr>
          <p:cNvSpPr>
            <a:spLocks noChangeShapeType="1"/>
          </p:cNvSpPr>
          <p:nvPr/>
        </p:nvSpPr>
        <p:spPr bwMode="auto">
          <a:xfrm>
            <a:off x="7504113" y="6929438"/>
            <a:ext cx="171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43031" name="Text Box 27">
            <a:extLst>
              <a:ext uri="{FF2B5EF4-FFF2-40B4-BE49-F238E27FC236}">
                <a16:creationId xmlns:a16="http://schemas.microsoft.com/office/drawing/2014/main" id="{7C8FF17E-CE62-4D76-820D-D83573599BDC}"/>
              </a:ext>
            </a:extLst>
          </p:cNvPr>
          <p:cNvSpPr txBox="1">
            <a:spLocks noChangeArrowheads="1"/>
          </p:cNvSpPr>
          <p:nvPr/>
        </p:nvSpPr>
        <p:spPr bwMode="auto">
          <a:xfrm>
            <a:off x="7975600" y="4637088"/>
            <a:ext cx="6350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2000">
                <a:latin typeface="Helvetica" panose="020B0604020202020204" pitchFamily="34" charset="0"/>
              </a:rPr>
              <a:t>OS</a:t>
            </a:r>
          </a:p>
        </p:txBody>
      </p:sp>
      <p:sp>
        <p:nvSpPr>
          <p:cNvPr id="43032" name="Text Box 28">
            <a:extLst>
              <a:ext uri="{FF2B5EF4-FFF2-40B4-BE49-F238E27FC236}">
                <a16:creationId xmlns:a16="http://schemas.microsoft.com/office/drawing/2014/main" id="{323CDEA5-FC65-7973-0017-ADD3EE16A804}"/>
              </a:ext>
            </a:extLst>
          </p:cNvPr>
          <p:cNvSpPr txBox="1">
            <a:spLocks noChangeArrowheads="1"/>
          </p:cNvSpPr>
          <p:nvPr/>
        </p:nvSpPr>
        <p:spPr bwMode="auto">
          <a:xfrm>
            <a:off x="7504113" y="5230813"/>
            <a:ext cx="1600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2000">
                <a:latin typeface="Helvetica" panose="020B0604020202020204" pitchFamily="34" charset="0"/>
              </a:rPr>
              <a:t>process 5</a:t>
            </a:r>
          </a:p>
        </p:txBody>
      </p:sp>
      <p:sp>
        <p:nvSpPr>
          <p:cNvPr id="43033" name="Text Box 30">
            <a:extLst>
              <a:ext uri="{FF2B5EF4-FFF2-40B4-BE49-F238E27FC236}">
                <a16:creationId xmlns:a16="http://schemas.microsoft.com/office/drawing/2014/main" id="{79319023-17BE-3816-8480-C67E5B6AE438}"/>
              </a:ext>
            </a:extLst>
          </p:cNvPr>
          <p:cNvSpPr txBox="1">
            <a:spLocks noChangeArrowheads="1"/>
          </p:cNvSpPr>
          <p:nvPr/>
        </p:nvSpPr>
        <p:spPr bwMode="auto">
          <a:xfrm>
            <a:off x="7504113" y="6935788"/>
            <a:ext cx="1600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2000">
                <a:latin typeface="Helvetica" panose="020B0604020202020204" pitchFamily="34" charset="0"/>
              </a:rPr>
              <a:t>process 2</a:t>
            </a:r>
          </a:p>
        </p:txBody>
      </p:sp>
      <p:sp>
        <p:nvSpPr>
          <p:cNvPr id="43034" name="Rectangle 32">
            <a:extLst>
              <a:ext uri="{FF2B5EF4-FFF2-40B4-BE49-F238E27FC236}">
                <a16:creationId xmlns:a16="http://schemas.microsoft.com/office/drawing/2014/main" id="{D8A01C81-9DC6-69F8-5E31-8B6087EA34F1}"/>
              </a:ext>
            </a:extLst>
          </p:cNvPr>
          <p:cNvSpPr>
            <a:spLocks noChangeArrowheads="1"/>
          </p:cNvSpPr>
          <p:nvPr/>
        </p:nvSpPr>
        <p:spPr bwMode="auto">
          <a:xfrm>
            <a:off x="10247313" y="4654550"/>
            <a:ext cx="1714500" cy="2844800"/>
          </a:xfrm>
          <a:prstGeom prst="rect">
            <a:avLst/>
          </a:prstGeom>
          <a:solidFill>
            <a:schemeClr val="bg1"/>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ms-MY" altLang="ms-MY"/>
          </a:p>
        </p:txBody>
      </p:sp>
      <p:sp>
        <p:nvSpPr>
          <p:cNvPr id="43035" name="Line 33">
            <a:extLst>
              <a:ext uri="{FF2B5EF4-FFF2-40B4-BE49-F238E27FC236}">
                <a16:creationId xmlns:a16="http://schemas.microsoft.com/office/drawing/2014/main" id="{204E8D78-B72B-EC3E-CCFC-0AF61B3A03FC}"/>
              </a:ext>
            </a:extLst>
          </p:cNvPr>
          <p:cNvSpPr>
            <a:spLocks noChangeShapeType="1"/>
          </p:cNvSpPr>
          <p:nvPr/>
        </p:nvSpPr>
        <p:spPr bwMode="auto">
          <a:xfrm>
            <a:off x="10247313" y="5138738"/>
            <a:ext cx="171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43036" name="Line 34">
            <a:extLst>
              <a:ext uri="{FF2B5EF4-FFF2-40B4-BE49-F238E27FC236}">
                <a16:creationId xmlns:a16="http://schemas.microsoft.com/office/drawing/2014/main" id="{8F64F94B-D148-6869-967A-1D2F0B8B64A5}"/>
              </a:ext>
            </a:extLst>
          </p:cNvPr>
          <p:cNvSpPr>
            <a:spLocks noChangeShapeType="1"/>
          </p:cNvSpPr>
          <p:nvPr/>
        </p:nvSpPr>
        <p:spPr bwMode="auto">
          <a:xfrm>
            <a:off x="10247313" y="5686425"/>
            <a:ext cx="171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43037" name="Line 35">
            <a:extLst>
              <a:ext uri="{FF2B5EF4-FFF2-40B4-BE49-F238E27FC236}">
                <a16:creationId xmlns:a16="http://schemas.microsoft.com/office/drawing/2014/main" id="{D02BA1B5-2B12-A781-5DE4-B1E580C501C7}"/>
              </a:ext>
            </a:extLst>
          </p:cNvPr>
          <p:cNvSpPr>
            <a:spLocks noChangeShapeType="1"/>
          </p:cNvSpPr>
          <p:nvPr/>
        </p:nvSpPr>
        <p:spPr bwMode="auto">
          <a:xfrm>
            <a:off x="10247313" y="6929438"/>
            <a:ext cx="171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43038" name="Text Box 36">
            <a:extLst>
              <a:ext uri="{FF2B5EF4-FFF2-40B4-BE49-F238E27FC236}">
                <a16:creationId xmlns:a16="http://schemas.microsoft.com/office/drawing/2014/main" id="{6CC75E31-847C-5CBD-BA6B-FBD553BEA4A5}"/>
              </a:ext>
            </a:extLst>
          </p:cNvPr>
          <p:cNvSpPr txBox="1">
            <a:spLocks noChangeArrowheads="1"/>
          </p:cNvSpPr>
          <p:nvPr/>
        </p:nvSpPr>
        <p:spPr bwMode="auto">
          <a:xfrm>
            <a:off x="10718800" y="4637088"/>
            <a:ext cx="6350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2000">
                <a:latin typeface="Helvetica" panose="020B0604020202020204" pitchFamily="34" charset="0"/>
              </a:rPr>
              <a:t>OS</a:t>
            </a:r>
          </a:p>
        </p:txBody>
      </p:sp>
      <p:sp>
        <p:nvSpPr>
          <p:cNvPr id="43039" name="Text Box 37">
            <a:extLst>
              <a:ext uri="{FF2B5EF4-FFF2-40B4-BE49-F238E27FC236}">
                <a16:creationId xmlns:a16="http://schemas.microsoft.com/office/drawing/2014/main" id="{3F0FBDA4-EB6D-3F64-C4F2-1B94996A283D}"/>
              </a:ext>
            </a:extLst>
          </p:cNvPr>
          <p:cNvSpPr txBox="1">
            <a:spLocks noChangeArrowheads="1"/>
          </p:cNvSpPr>
          <p:nvPr/>
        </p:nvSpPr>
        <p:spPr bwMode="auto">
          <a:xfrm>
            <a:off x="10247313" y="5230813"/>
            <a:ext cx="1600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2000">
                <a:latin typeface="Helvetica" panose="020B0604020202020204" pitchFamily="34" charset="0"/>
              </a:rPr>
              <a:t>process 5</a:t>
            </a:r>
          </a:p>
        </p:txBody>
      </p:sp>
      <p:sp>
        <p:nvSpPr>
          <p:cNvPr id="43040" name="Text Box 38">
            <a:extLst>
              <a:ext uri="{FF2B5EF4-FFF2-40B4-BE49-F238E27FC236}">
                <a16:creationId xmlns:a16="http://schemas.microsoft.com/office/drawing/2014/main" id="{888B85D5-CC93-D690-4504-F0CCA1D93A2B}"/>
              </a:ext>
            </a:extLst>
          </p:cNvPr>
          <p:cNvSpPr txBox="1">
            <a:spLocks noChangeArrowheads="1"/>
          </p:cNvSpPr>
          <p:nvPr/>
        </p:nvSpPr>
        <p:spPr bwMode="auto">
          <a:xfrm>
            <a:off x="10247313" y="5653088"/>
            <a:ext cx="1600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2000">
                <a:latin typeface="Helvetica" panose="020B0604020202020204" pitchFamily="34" charset="0"/>
              </a:rPr>
              <a:t>process 9</a:t>
            </a:r>
          </a:p>
        </p:txBody>
      </p:sp>
      <p:sp>
        <p:nvSpPr>
          <p:cNvPr id="43041" name="Text Box 39">
            <a:extLst>
              <a:ext uri="{FF2B5EF4-FFF2-40B4-BE49-F238E27FC236}">
                <a16:creationId xmlns:a16="http://schemas.microsoft.com/office/drawing/2014/main" id="{34169735-E9CA-8AC6-EB72-4C049D19278D}"/>
              </a:ext>
            </a:extLst>
          </p:cNvPr>
          <p:cNvSpPr txBox="1">
            <a:spLocks noChangeArrowheads="1"/>
          </p:cNvSpPr>
          <p:nvPr/>
        </p:nvSpPr>
        <p:spPr bwMode="auto">
          <a:xfrm>
            <a:off x="10247313" y="6935788"/>
            <a:ext cx="1600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2000">
                <a:latin typeface="Helvetica" panose="020B0604020202020204" pitchFamily="34" charset="0"/>
              </a:rPr>
              <a:t>process 2</a:t>
            </a:r>
          </a:p>
        </p:txBody>
      </p:sp>
      <p:sp>
        <p:nvSpPr>
          <p:cNvPr id="22562" name="Rectangle 41">
            <a:extLst>
              <a:ext uri="{FF2B5EF4-FFF2-40B4-BE49-F238E27FC236}">
                <a16:creationId xmlns:a16="http://schemas.microsoft.com/office/drawing/2014/main" id="{D0CA9A0A-AAB7-B29B-BFD3-4DF13F69A068}"/>
              </a:ext>
            </a:extLst>
          </p:cNvPr>
          <p:cNvSpPr>
            <a:spLocks noChangeArrowheads="1"/>
          </p:cNvSpPr>
          <p:nvPr/>
        </p:nvSpPr>
        <p:spPr bwMode="auto">
          <a:xfrm>
            <a:off x="4760913" y="5670550"/>
            <a:ext cx="1714500" cy="1320800"/>
          </a:xfrm>
          <a:prstGeom prst="rect">
            <a:avLst/>
          </a:prstGeom>
          <a:solidFill>
            <a:srgbClr val="DDDDDD"/>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defRPr/>
            </a:pPr>
            <a:r>
              <a:rPr kumimoji="1" lang="en-US" b="1" kern="0" dirty="0">
                <a:solidFill>
                  <a:srgbClr val="0000FF"/>
                </a:solidFill>
                <a:latin typeface="Helvetica"/>
              </a:rPr>
              <a:t>Hole</a:t>
            </a:r>
            <a:endParaRPr lang="en-US" dirty="0"/>
          </a:p>
        </p:txBody>
      </p:sp>
      <p:sp>
        <p:nvSpPr>
          <p:cNvPr id="22563" name="Rectangle 42">
            <a:extLst>
              <a:ext uri="{FF2B5EF4-FFF2-40B4-BE49-F238E27FC236}">
                <a16:creationId xmlns:a16="http://schemas.microsoft.com/office/drawing/2014/main" id="{604217BE-F47E-F2F4-F190-2E5AF3290933}"/>
              </a:ext>
            </a:extLst>
          </p:cNvPr>
          <p:cNvSpPr>
            <a:spLocks noChangeArrowheads="1"/>
          </p:cNvSpPr>
          <p:nvPr/>
        </p:nvSpPr>
        <p:spPr bwMode="auto">
          <a:xfrm>
            <a:off x="7504113" y="6178550"/>
            <a:ext cx="1714500" cy="812800"/>
          </a:xfrm>
          <a:prstGeom prst="rect">
            <a:avLst/>
          </a:prstGeom>
          <a:solidFill>
            <a:srgbClr val="DDDDDD"/>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defRPr/>
            </a:pPr>
            <a:r>
              <a:rPr kumimoji="1" lang="en-US" b="1" kern="0" dirty="0">
                <a:solidFill>
                  <a:srgbClr val="0000FF"/>
                </a:solidFill>
                <a:latin typeface="Helvetica"/>
              </a:rPr>
              <a:t>Hole</a:t>
            </a:r>
            <a:endParaRPr lang="en-US" dirty="0"/>
          </a:p>
        </p:txBody>
      </p:sp>
      <p:sp>
        <p:nvSpPr>
          <p:cNvPr id="43044" name="Text Box 43">
            <a:extLst>
              <a:ext uri="{FF2B5EF4-FFF2-40B4-BE49-F238E27FC236}">
                <a16:creationId xmlns:a16="http://schemas.microsoft.com/office/drawing/2014/main" id="{7B746D62-E47A-1AE0-53A4-E5DA4FEAA2C8}"/>
              </a:ext>
            </a:extLst>
          </p:cNvPr>
          <p:cNvSpPr txBox="1">
            <a:spLocks noChangeArrowheads="1"/>
          </p:cNvSpPr>
          <p:nvPr/>
        </p:nvSpPr>
        <p:spPr bwMode="auto">
          <a:xfrm>
            <a:off x="7504113" y="5653088"/>
            <a:ext cx="1600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2000">
                <a:latin typeface="Helvetica" panose="020B0604020202020204" pitchFamily="34" charset="0"/>
              </a:rPr>
              <a:t>process 9</a:t>
            </a:r>
          </a:p>
        </p:txBody>
      </p:sp>
      <p:sp>
        <p:nvSpPr>
          <p:cNvPr id="22565" name="Rectangle 44">
            <a:extLst>
              <a:ext uri="{FF2B5EF4-FFF2-40B4-BE49-F238E27FC236}">
                <a16:creationId xmlns:a16="http://schemas.microsoft.com/office/drawing/2014/main" id="{93115BCC-5C77-7E04-DB17-BC634690EC6F}"/>
              </a:ext>
            </a:extLst>
          </p:cNvPr>
          <p:cNvSpPr>
            <a:spLocks noChangeArrowheads="1"/>
          </p:cNvSpPr>
          <p:nvPr/>
        </p:nvSpPr>
        <p:spPr bwMode="auto">
          <a:xfrm>
            <a:off x="10247313" y="6584950"/>
            <a:ext cx="1714500" cy="406400"/>
          </a:xfrm>
          <a:prstGeom prst="rect">
            <a:avLst/>
          </a:prstGeom>
          <a:solidFill>
            <a:srgbClr val="DDDDDD"/>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defRPr/>
            </a:pPr>
            <a:r>
              <a:rPr kumimoji="1" lang="en-US" b="1" kern="0" dirty="0">
                <a:solidFill>
                  <a:srgbClr val="0000FF"/>
                </a:solidFill>
                <a:latin typeface="Helvetica"/>
              </a:rPr>
              <a:t>Hole</a:t>
            </a:r>
            <a:endParaRPr lang="en-US" dirty="0"/>
          </a:p>
        </p:txBody>
      </p:sp>
      <p:sp>
        <p:nvSpPr>
          <p:cNvPr id="43046" name="Line 45">
            <a:extLst>
              <a:ext uri="{FF2B5EF4-FFF2-40B4-BE49-F238E27FC236}">
                <a16:creationId xmlns:a16="http://schemas.microsoft.com/office/drawing/2014/main" id="{706FF2B3-9966-E111-8C82-1757074ABF30}"/>
              </a:ext>
            </a:extLst>
          </p:cNvPr>
          <p:cNvSpPr>
            <a:spLocks noChangeShapeType="1"/>
          </p:cNvSpPr>
          <p:nvPr/>
        </p:nvSpPr>
        <p:spPr bwMode="auto">
          <a:xfrm>
            <a:off x="10247313" y="6118225"/>
            <a:ext cx="171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43047" name="Text Box 46">
            <a:extLst>
              <a:ext uri="{FF2B5EF4-FFF2-40B4-BE49-F238E27FC236}">
                <a16:creationId xmlns:a16="http://schemas.microsoft.com/office/drawing/2014/main" id="{54EC9E66-2552-7F27-B21A-4096BC69D6CD}"/>
              </a:ext>
            </a:extLst>
          </p:cNvPr>
          <p:cNvSpPr txBox="1">
            <a:spLocks noChangeArrowheads="1"/>
          </p:cNvSpPr>
          <p:nvPr/>
        </p:nvSpPr>
        <p:spPr bwMode="auto">
          <a:xfrm>
            <a:off x="10247313" y="6161088"/>
            <a:ext cx="1600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2000">
                <a:latin typeface="Helvetica" panose="020B0604020202020204" pitchFamily="34" charset="0"/>
              </a:rPr>
              <a:t>process 10</a:t>
            </a:r>
          </a:p>
        </p:txBody>
      </p:sp>
      <p:sp>
        <p:nvSpPr>
          <p:cNvPr id="43048" name="AutoShape 47">
            <a:extLst>
              <a:ext uri="{FF2B5EF4-FFF2-40B4-BE49-F238E27FC236}">
                <a16:creationId xmlns:a16="http://schemas.microsoft.com/office/drawing/2014/main" id="{9AF75D34-11A5-7B95-FFDF-55DDEC3BD181}"/>
              </a:ext>
            </a:extLst>
          </p:cNvPr>
          <p:cNvSpPr>
            <a:spLocks noChangeArrowheads="1"/>
          </p:cNvSpPr>
          <p:nvPr/>
        </p:nvSpPr>
        <p:spPr bwMode="auto">
          <a:xfrm>
            <a:off x="3846513" y="6178550"/>
            <a:ext cx="800100" cy="304800"/>
          </a:xfrm>
          <a:prstGeom prst="rightArrow">
            <a:avLst>
              <a:gd name="adj1" fmla="val 50000"/>
              <a:gd name="adj2" fmla="val 58333"/>
            </a:avLst>
          </a:prstGeom>
          <a:solidFill>
            <a:schemeClr val="bg1"/>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ms-MY" altLang="ms-MY"/>
          </a:p>
        </p:txBody>
      </p:sp>
      <p:sp>
        <p:nvSpPr>
          <p:cNvPr id="43049" name="AutoShape 48">
            <a:extLst>
              <a:ext uri="{FF2B5EF4-FFF2-40B4-BE49-F238E27FC236}">
                <a16:creationId xmlns:a16="http://schemas.microsoft.com/office/drawing/2014/main" id="{F586287F-0EEF-AD5C-225C-E1B22F4209E1}"/>
              </a:ext>
            </a:extLst>
          </p:cNvPr>
          <p:cNvSpPr>
            <a:spLocks noChangeArrowheads="1"/>
          </p:cNvSpPr>
          <p:nvPr/>
        </p:nvSpPr>
        <p:spPr bwMode="auto">
          <a:xfrm>
            <a:off x="6589713" y="6178550"/>
            <a:ext cx="800100" cy="304800"/>
          </a:xfrm>
          <a:prstGeom prst="rightArrow">
            <a:avLst>
              <a:gd name="adj1" fmla="val 50000"/>
              <a:gd name="adj2" fmla="val 58333"/>
            </a:avLst>
          </a:prstGeom>
          <a:solidFill>
            <a:schemeClr val="bg1"/>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ms-MY" altLang="ms-MY"/>
          </a:p>
        </p:txBody>
      </p:sp>
      <p:sp>
        <p:nvSpPr>
          <p:cNvPr id="43050" name="AutoShape 49">
            <a:extLst>
              <a:ext uri="{FF2B5EF4-FFF2-40B4-BE49-F238E27FC236}">
                <a16:creationId xmlns:a16="http://schemas.microsoft.com/office/drawing/2014/main" id="{0288E9D3-D278-1D78-BDD4-657DC98AF897}"/>
              </a:ext>
            </a:extLst>
          </p:cNvPr>
          <p:cNvSpPr>
            <a:spLocks noChangeArrowheads="1"/>
          </p:cNvSpPr>
          <p:nvPr/>
        </p:nvSpPr>
        <p:spPr bwMode="auto">
          <a:xfrm>
            <a:off x="9332913" y="6178550"/>
            <a:ext cx="800100" cy="304800"/>
          </a:xfrm>
          <a:prstGeom prst="rightArrow">
            <a:avLst>
              <a:gd name="adj1" fmla="val 50000"/>
              <a:gd name="adj2" fmla="val 58333"/>
            </a:avLst>
          </a:prstGeom>
          <a:solidFill>
            <a:schemeClr val="bg1"/>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ms-MY" altLang="ms-MY"/>
          </a:p>
        </p:txBody>
      </p:sp>
      <p:sp>
        <p:nvSpPr>
          <p:cNvPr id="43051" name="TextBox 1">
            <a:extLst>
              <a:ext uri="{FF2B5EF4-FFF2-40B4-BE49-F238E27FC236}">
                <a16:creationId xmlns:a16="http://schemas.microsoft.com/office/drawing/2014/main" id="{C1B66D79-AB2D-4DF6-6404-408AD194A14C}"/>
              </a:ext>
            </a:extLst>
          </p:cNvPr>
          <p:cNvSpPr txBox="1">
            <a:spLocks noChangeArrowheads="1"/>
          </p:cNvSpPr>
          <p:nvPr/>
        </p:nvSpPr>
        <p:spPr bwMode="auto">
          <a:xfrm>
            <a:off x="6672263" y="5549900"/>
            <a:ext cx="706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ms-MY" sz="1400" b="1">
                <a:solidFill>
                  <a:srgbClr val="FF0000"/>
                </a:solidFill>
              </a:rPr>
              <a:t>Add</a:t>
            </a:r>
          </a:p>
          <a:p>
            <a:pPr algn="ctr"/>
            <a:r>
              <a:rPr lang="en-US" altLang="ms-MY" sz="1400" b="1">
                <a:solidFill>
                  <a:srgbClr val="FF0000"/>
                </a:solidFill>
              </a:rPr>
              <a:t>P9</a:t>
            </a:r>
            <a:endParaRPr lang="en-MY" altLang="ms-MY" sz="1400" b="1">
              <a:solidFill>
                <a:srgbClr val="FF0000"/>
              </a:solidFill>
            </a:endParaRPr>
          </a:p>
        </p:txBody>
      </p:sp>
      <p:sp>
        <p:nvSpPr>
          <p:cNvPr id="43052" name="TextBox 43">
            <a:extLst>
              <a:ext uri="{FF2B5EF4-FFF2-40B4-BE49-F238E27FC236}">
                <a16:creationId xmlns:a16="http://schemas.microsoft.com/office/drawing/2014/main" id="{0847D210-C968-DE6B-77CA-09109865DCF8}"/>
              </a:ext>
            </a:extLst>
          </p:cNvPr>
          <p:cNvSpPr txBox="1">
            <a:spLocks noChangeArrowheads="1"/>
          </p:cNvSpPr>
          <p:nvPr/>
        </p:nvSpPr>
        <p:spPr bwMode="auto">
          <a:xfrm>
            <a:off x="9380538" y="5549900"/>
            <a:ext cx="704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ms-MY" sz="1400" b="1">
                <a:solidFill>
                  <a:srgbClr val="FF0000"/>
                </a:solidFill>
              </a:rPr>
              <a:t>Add</a:t>
            </a:r>
          </a:p>
          <a:p>
            <a:pPr algn="ctr"/>
            <a:r>
              <a:rPr lang="en-US" altLang="ms-MY" sz="1400" b="1">
                <a:solidFill>
                  <a:srgbClr val="FF0000"/>
                </a:solidFill>
              </a:rPr>
              <a:t>P10</a:t>
            </a:r>
            <a:endParaRPr lang="en-MY" altLang="ms-MY" sz="1400" b="1">
              <a:solidFill>
                <a:srgbClr val="FF0000"/>
              </a:solidFill>
            </a:endParaRPr>
          </a:p>
        </p:txBody>
      </p:sp>
      <p:sp>
        <p:nvSpPr>
          <p:cNvPr id="43053" name="TextBox 44">
            <a:extLst>
              <a:ext uri="{FF2B5EF4-FFF2-40B4-BE49-F238E27FC236}">
                <a16:creationId xmlns:a16="http://schemas.microsoft.com/office/drawing/2014/main" id="{4C564266-CD1B-7BB2-C700-EF82F46DE916}"/>
              </a:ext>
            </a:extLst>
          </p:cNvPr>
          <p:cNvSpPr txBox="1">
            <a:spLocks noChangeArrowheads="1"/>
          </p:cNvSpPr>
          <p:nvPr/>
        </p:nvSpPr>
        <p:spPr bwMode="auto">
          <a:xfrm>
            <a:off x="3732213" y="5549900"/>
            <a:ext cx="1017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ms-MY" sz="1400" b="1">
                <a:solidFill>
                  <a:srgbClr val="FF0000"/>
                </a:solidFill>
              </a:rPr>
              <a:t>remove</a:t>
            </a:r>
          </a:p>
          <a:p>
            <a:pPr algn="ctr"/>
            <a:r>
              <a:rPr lang="en-US" altLang="ms-MY" sz="1400" b="1">
                <a:solidFill>
                  <a:srgbClr val="FF0000"/>
                </a:solidFill>
              </a:rPr>
              <a:t>P8</a:t>
            </a:r>
            <a:endParaRPr lang="en-MY" altLang="ms-MY" sz="1400" b="1">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39A4F68-A116-DCBA-BF43-3BFB9DC962F8}"/>
              </a:ext>
            </a:extLst>
          </p:cNvPr>
          <p:cNvSpPr>
            <a:spLocks noGrp="1" noChangeArrowheads="1"/>
          </p:cNvSpPr>
          <p:nvPr>
            <p:ph type="title"/>
          </p:nvPr>
        </p:nvSpPr>
        <p:spPr>
          <a:xfrm>
            <a:off x="1371600" y="369888"/>
            <a:ext cx="11658600" cy="768350"/>
          </a:xfrm>
        </p:spPr>
        <p:txBody>
          <a:bodyPr/>
          <a:lstStyle/>
          <a:p>
            <a:pPr eaLnBrk="1" hangingPunct="1"/>
            <a:r>
              <a:rPr lang="en-US" altLang="ms-MY"/>
              <a:t>Dynamic Storage-Allocation Problem</a:t>
            </a:r>
          </a:p>
        </p:txBody>
      </p:sp>
      <p:sp>
        <p:nvSpPr>
          <p:cNvPr id="45059" name="Rectangle 3">
            <a:extLst>
              <a:ext uri="{FF2B5EF4-FFF2-40B4-BE49-F238E27FC236}">
                <a16:creationId xmlns:a16="http://schemas.microsoft.com/office/drawing/2014/main" id="{E0DD26AE-EFC6-B90F-E972-3F5D41DDA1F1}"/>
              </a:ext>
            </a:extLst>
          </p:cNvPr>
          <p:cNvSpPr>
            <a:spLocks noGrp="1" noChangeArrowheads="1"/>
          </p:cNvSpPr>
          <p:nvPr>
            <p:ph type="body" idx="1"/>
          </p:nvPr>
        </p:nvSpPr>
        <p:spPr>
          <a:xfrm>
            <a:off x="738188" y="1925638"/>
            <a:ext cx="12015787" cy="2809875"/>
          </a:xfrm>
        </p:spPr>
        <p:txBody>
          <a:bodyPr/>
          <a:lstStyle/>
          <a:p>
            <a:pPr>
              <a:lnSpc>
                <a:spcPct val="90000"/>
              </a:lnSpc>
            </a:pPr>
            <a:r>
              <a:rPr lang="en-US" altLang="ms-MY" b="1">
                <a:solidFill>
                  <a:srgbClr val="3366FF"/>
                </a:solidFill>
              </a:rPr>
              <a:t>First-fit</a:t>
            </a:r>
            <a:r>
              <a:rPr lang="en-US" altLang="ms-MY"/>
              <a:t>:  Allocate the </a:t>
            </a:r>
            <a:r>
              <a:rPr lang="en-US" altLang="ms-MY" b="1" i="1"/>
              <a:t>first</a:t>
            </a:r>
            <a:r>
              <a:rPr lang="en-US" altLang="ms-MY"/>
              <a:t> hole that is big enough</a:t>
            </a:r>
          </a:p>
          <a:p>
            <a:pPr>
              <a:lnSpc>
                <a:spcPct val="90000"/>
              </a:lnSpc>
            </a:pPr>
            <a:endParaRPr lang="en-US" altLang="ms-MY"/>
          </a:p>
          <a:p>
            <a:pPr>
              <a:lnSpc>
                <a:spcPct val="90000"/>
              </a:lnSpc>
            </a:pPr>
            <a:r>
              <a:rPr lang="en-US" altLang="ms-MY" b="1">
                <a:solidFill>
                  <a:srgbClr val="3366FF"/>
                </a:solidFill>
              </a:rPr>
              <a:t>Best-fit</a:t>
            </a:r>
            <a:r>
              <a:rPr lang="en-US" altLang="ms-MY"/>
              <a:t>:  Allocate the </a:t>
            </a:r>
            <a:r>
              <a:rPr lang="en-US" altLang="ms-MY" b="1" i="1"/>
              <a:t>smallest</a:t>
            </a:r>
            <a:r>
              <a:rPr lang="en-US" altLang="ms-MY"/>
              <a:t> hole that is big enough; must search entire list, unless ordered by size  </a:t>
            </a:r>
          </a:p>
          <a:p>
            <a:pPr lvl="1">
              <a:lnSpc>
                <a:spcPct val="90000"/>
              </a:lnSpc>
            </a:pPr>
            <a:r>
              <a:rPr lang="en-US" altLang="ms-MY"/>
              <a:t>Produces the smallest leftover hole</a:t>
            </a:r>
          </a:p>
          <a:p>
            <a:pPr lvl="1">
              <a:lnSpc>
                <a:spcPct val="90000"/>
              </a:lnSpc>
            </a:pPr>
            <a:endParaRPr lang="en-US" altLang="ms-MY"/>
          </a:p>
          <a:p>
            <a:pPr>
              <a:lnSpc>
                <a:spcPct val="90000"/>
              </a:lnSpc>
            </a:pPr>
            <a:r>
              <a:rPr lang="en-US" altLang="ms-MY" b="1">
                <a:solidFill>
                  <a:srgbClr val="3366FF"/>
                </a:solidFill>
              </a:rPr>
              <a:t>Worst-fit</a:t>
            </a:r>
            <a:r>
              <a:rPr lang="en-US" altLang="ms-MY"/>
              <a:t>:  Allocate the </a:t>
            </a:r>
            <a:r>
              <a:rPr lang="en-US" altLang="ms-MY" b="1" i="1"/>
              <a:t>largest</a:t>
            </a:r>
            <a:r>
              <a:rPr lang="en-US" altLang="ms-MY"/>
              <a:t> hole; must also search entire list  </a:t>
            </a:r>
          </a:p>
          <a:p>
            <a:pPr lvl="1">
              <a:lnSpc>
                <a:spcPct val="90000"/>
              </a:lnSpc>
            </a:pPr>
            <a:r>
              <a:rPr lang="en-US" altLang="ms-MY"/>
              <a:t>Produces the largest leftover hole</a:t>
            </a:r>
          </a:p>
        </p:txBody>
      </p:sp>
      <p:sp>
        <p:nvSpPr>
          <p:cNvPr id="45060" name="Text Box 4">
            <a:extLst>
              <a:ext uri="{FF2B5EF4-FFF2-40B4-BE49-F238E27FC236}">
                <a16:creationId xmlns:a16="http://schemas.microsoft.com/office/drawing/2014/main" id="{750E5DED-42A6-5AB0-3AD6-FBF55FFFF734}"/>
              </a:ext>
            </a:extLst>
          </p:cNvPr>
          <p:cNvSpPr txBox="1">
            <a:spLocks noChangeArrowheads="1"/>
          </p:cNvSpPr>
          <p:nvPr/>
        </p:nvSpPr>
        <p:spPr bwMode="auto">
          <a:xfrm>
            <a:off x="3754438" y="1328738"/>
            <a:ext cx="6178550" cy="4079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ms-MY">
                <a:latin typeface="Helvetica" panose="020B0604020202020204" pitchFamily="34" charset="0"/>
              </a:rPr>
              <a:t>How to satisfy a request of size </a:t>
            </a:r>
            <a:r>
              <a:rPr lang="en-US" altLang="ms-MY" b="1" i="1">
                <a:latin typeface="Helvetica" panose="020B0604020202020204" pitchFamily="34" charset="0"/>
              </a:rPr>
              <a:t>n</a:t>
            </a:r>
            <a:r>
              <a:rPr lang="en-US" altLang="ms-MY">
                <a:latin typeface="Helvetica" panose="020B0604020202020204" pitchFamily="34" charset="0"/>
              </a:rPr>
              <a:t> from a list of free holes?</a:t>
            </a:r>
          </a:p>
        </p:txBody>
      </p:sp>
      <p:sp>
        <p:nvSpPr>
          <p:cNvPr id="45061" name="Text Box 5">
            <a:extLst>
              <a:ext uri="{FF2B5EF4-FFF2-40B4-BE49-F238E27FC236}">
                <a16:creationId xmlns:a16="http://schemas.microsoft.com/office/drawing/2014/main" id="{55802CF1-CCEE-2561-0CE5-433789428EBA}"/>
              </a:ext>
            </a:extLst>
          </p:cNvPr>
          <p:cNvSpPr txBox="1">
            <a:spLocks noChangeArrowheads="1"/>
          </p:cNvSpPr>
          <p:nvPr/>
        </p:nvSpPr>
        <p:spPr bwMode="auto">
          <a:xfrm>
            <a:off x="1044575" y="4518025"/>
            <a:ext cx="114014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b="1">
                <a:solidFill>
                  <a:srgbClr val="FF0000"/>
                </a:solidFill>
                <a:latin typeface="Helvetica" panose="020B0604020202020204" pitchFamily="34" charset="0"/>
              </a:rPr>
              <a:t>Note: </a:t>
            </a:r>
            <a:r>
              <a:rPr lang="en-US" altLang="ms-MY">
                <a:solidFill>
                  <a:srgbClr val="FF0000"/>
                </a:solidFill>
                <a:latin typeface="Helvetica" panose="020B0604020202020204" pitchFamily="34" charset="0"/>
              </a:rPr>
              <a:t>First-fit and best-fit better than worst-fit in terms of speed and storage utilization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7ED33EE4-134D-8D8C-3871-94A1A42699A2}"/>
              </a:ext>
            </a:extLst>
          </p:cNvPr>
          <p:cNvSpPr>
            <a:spLocks noGrp="1" noChangeArrowheads="1"/>
          </p:cNvSpPr>
          <p:nvPr>
            <p:ph type="title"/>
          </p:nvPr>
        </p:nvSpPr>
        <p:spPr/>
        <p:txBody>
          <a:bodyPr/>
          <a:lstStyle/>
          <a:p>
            <a:r>
              <a:rPr lang="en-US" altLang="en-US" sz="4800" b="0">
                <a:latin typeface="Times New Roman" panose="02020603050405020304" pitchFamily="18" charset="0"/>
                <a:cs typeface="Times New Roman" panose="02020603050405020304" pitchFamily="18" charset="0"/>
              </a:rPr>
              <a:t>Memory fragmentation</a:t>
            </a:r>
            <a:endParaRPr lang="en-MY" altLang="en-US"/>
          </a:p>
        </p:txBody>
      </p:sp>
      <p:sp>
        <p:nvSpPr>
          <p:cNvPr id="3" name="Content Placeholder 2">
            <a:extLst>
              <a:ext uri="{FF2B5EF4-FFF2-40B4-BE49-F238E27FC236}">
                <a16:creationId xmlns:a16="http://schemas.microsoft.com/office/drawing/2014/main" id="{96F0F396-7648-4ECE-3498-8CC3A280B2E7}"/>
              </a:ext>
            </a:extLst>
          </p:cNvPr>
          <p:cNvSpPr>
            <a:spLocks noGrp="1"/>
          </p:cNvSpPr>
          <p:nvPr>
            <p:ph idx="1"/>
          </p:nvPr>
        </p:nvSpPr>
        <p:spPr/>
        <p:txBody>
          <a:bodyPr/>
          <a:lstStyle/>
          <a:p>
            <a:pPr algn="just">
              <a:defRPr/>
            </a:pPr>
            <a:r>
              <a:rPr lang="en-US" sz="2400" dirty="0">
                <a:latin typeface="Times New Roman" panose="02020603050405020304" pitchFamily="18" charset="0"/>
                <a:cs typeface="Times New Roman" panose="02020603050405020304" pitchFamily="18" charset="0"/>
              </a:rPr>
              <a:t>Memory fragmentation refers to the phenomenon where free memory in a computer system becomes divided into small, non-contiguous blocks over time, making it challenging to allocate large, contiguous blocks of memory. This fragmentation can occur in both physical and virtual memory systems.</a:t>
            </a:r>
          </a:p>
          <a:p>
            <a:pPr marL="0" indent="0" algn="just">
              <a:buFont typeface="Monotype Sorts" pitchFamily="-84" charset="2"/>
              <a:buNone/>
              <a:defRPr/>
            </a:pPr>
            <a:r>
              <a:rPr lang="en-US" sz="2400" b="1" dirty="0">
                <a:latin typeface="Times New Roman" panose="02020603050405020304" pitchFamily="18" charset="0"/>
                <a:cs typeface="Times New Roman" panose="02020603050405020304" pitchFamily="18" charset="0"/>
              </a:rPr>
              <a:t>Types of memory fragmentation: </a:t>
            </a:r>
          </a:p>
          <a:p>
            <a:pPr algn="just">
              <a:buFont typeface="+mj-lt"/>
              <a:buAutoNum type="arabicPeriod"/>
              <a:defRPr/>
            </a:pPr>
            <a:r>
              <a:rPr lang="en-US" sz="2400" b="1" dirty="0">
                <a:solidFill>
                  <a:srgbClr val="002060"/>
                </a:solidFill>
                <a:latin typeface="Times New Roman" panose="02020603050405020304" pitchFamily="18" charset="0"/>
                <a:cs typeface="Times New Roman" panose="02020603050405020304" pitchFamily="18" charset="0"/>
              </a:rPr>
              <a:t>External Fragmentation</a:t>
            </a:r>
            <a:r>
              <a:rPr lang="en-US" sz="2400" dirty="0">
                <a:latin typeface="Times New Roman" panose="02020603050405020304" pitchFamily="18" charset="0"/>
                <a:cs typeface="Times New Roman" panose="02020603050405020304" pitchFamily="18" charset="0"/>
              </a:rPr>
              <a:t>: This type of fragmentation occurs when free memory blocks are scattered throughout the system, leaving smaller gaps between them that are too small to satisfy the memory allocation requests for larger programs. As a result, even though the total amount of free memory may be sufficient, it may not be available in a single contiguous block, leading to inefficient memory utilization.</a:t>
            </a:r>
          </a:p>
          <a:p>
            <a:pPr algn="just">
              <a:buFont typeface="+mj-lt"/>
              <a:buAutoNum type="arabicPeriod"/>
              <a:defRPr/>
            </a:pPr>
            <a:r>
              <a:rPr lang="en-US" sz="2400" b="1" dirty="0">
                <a:solidFill>
                  <a:srgbClr val="002060"/>
                </a:solidFill>
                <a:latin typeface="Times New Roman" panose="02020603050405020304" pitchFamily="18" charset="0"/>
                <a:cs typeface="Times New Roman" panose="02020603050405020304" pitchFamily="18" charset="0"/>
              </a:rPr>
              <a:t>Internal Fragmentation</a:t>
            </a:r>
            <a:r>
              <a:rPr lang="en-US" sz="2400" dirty="0">
                <a:latin typeface="Times New Roman" panose="02020603050405020304" pitchFamily="18" charset="0"/>
                <a:cs typeface="Times New Roman" panose="02020603050405020304" pitchFamily="18" charset="0"/>
              </a:rPr>
              <a:t>: Internal fragmentation happens when allocated memory blocks are larger than necessary, resulting in wasted memory space within each block. This occurs when memory is allocated in fixed-size chunks or pages, and the requested memory size is smaller than the allocated block. The remaining unused space within the block is known as internal fragmentation.</a:t>
            </a:r>
          </a:p>
          <a:p>
            <a:pPr algn="just">
              <a:defRPr/>
            </a:pPr>
            <a:endParaRPr lang="en-MY"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ABAD87C-1439-092D-0BA0-69322EB6E6EA}"/>
              </a:ext>
            </a:extLst>
          </p:cNvPr>
          <p:cNvSpPr>
            <a:spLocks noGrp="1" noChangeArrowheads="1"/>
          </p:cNvSpPr>
          <p:nvPr>
            <p:ph type="title"/>
          </p:nvPr>
        </p:nvSpPr>
        <p:spPr/>
        <p:txBody>
          <a:bodyPr/>
          <a:lstStyle/>
          <a:p>
            <a:r>
              <a:rPr lang="en-US" altLang="ms-MY" sz="2900"/>
              <a:t>Hardware Address Protection with Base and Limit Registers</a:t>
            </a:r>
          </a:p>
        </p:txBody>
      </p:sp>
      <p:pic>
        <p:nvPicPr>
          <p:cNvPr id="15363" name="Content Placeholder 4" descr="8.02.pdf">
            <a:extLst>
              <a:ext uri="{FF2B5EF4-FFF2-40B4-BE49-F238E27FC236}">
                <a16:creationId xmlns:a16="http://schemas.microsoft.com/office/drawing/2014/main" id="{DB4F26E1-29BC-AFD7-7982-775057D6543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790" b="-12790"/>
          <a:stretch>
            <a:fillRect/>
          </a:stretch>
        </p:blipFill>
        <p:spPr>
          <a:xfrm>
            <a:off x="2197100" y="2357438"/>
            <a:ext cx="10033000" cy="4910137"/>
          </a:xfrm>
        </p:spPr>
      </p:pic>
      <p:sp>
        <p:nvSpPr>
          <p:cNvPr id="15364" name="TextBox 2">
            <a:extLst>
              <a:ext uri="{FF2B5EF4-FFF2-40B4-BE49-F238E27FC236}">
                <a16:creationId xmlns:a16="http://schemas.microsoft.com/office/drawing/2014/main" id="{28D5D2BD-8896-7321-753B-3EE5A05CE06C}"/>
              </a:ext>
            </a:extLst>
          </p:cNvPr>
          <p:cNvSpPr txBox="1">
            <a:spLocks noChangeArrowheads="1"/>
          </p:cNvSpPr>
          <p:nvPr/>
        </p:nvSpPr>
        <p:spPr bwMode="auto">
          <a:xfrm>
            <a:off x="4413250" y="1987550"/>
            <a:ext cx="5462588"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en-US">
                <a:solidFill>
                  <a:srgbClr val="FF0000"/>
                </a:solidFill>
              </a:rPr>
              <a:t>Address must be between the base and limit.</a:t>
            </a:r>
            <a:endParaRPr lang="ms-MY" altLang="en-US">
              <a:solidFill>
                <a:srgbClr val="FF0000"/>
              </a:solidFill>
            </a:endParaRPr>
          </a:p>
        </p:txBody>
      </p:sp>
      <p:cxnSp>
        <p:nvCxnSpPr>
          <p:cNvPr id="15365" name="Straight Arrow Connector 4">
            <a:extLst>
              <a:ext uri="{FF2B5EF4-FFF2-40B4-BE49-F238E27FC236}">
                <a16:creationId xmlns:a16="http://schemas.microsoft.com/office/drawing/2014/main" id="{7910DDF4-F090-A8BB-381E-23F0AABE63B7}"/>
              </a:ext>
            </a:extLst>
          </p:cNvPr>
          <p:cNvCxnSpPr>
            <a:cxnSpLocks noChangeShapeType="1"/>
          </p:cNvCxnSpPr>
          <p:nvPr/>
        </p:nvCxnSpPr>
        <p:spPr bwMode="auto">
          <a:xfrm>
            <a:off x="6483350" y="3103563"/>
            <a:ext cx="1303338" cy="0"/>
          </a:xfrm>
          <a:prstGeom prst="straightConnector1">
            <a:avLst/>
          </a:prstGeom>
          <a:noFill/>
          <a:ln w="9525" algn="ctr">
            <a:solidFill>
              <a:srgbClr val="FF0000"/>
            </a:solidFill>
            <a:round/>
            <a:headEnd type="triangle" w="lg" len="lg"/>
            <a:tailEnd type="triangle" w="lg" len="lg"/>
          </a:ln>
          <a:extLst>
            <a:ext uri="{909E8E84-426E-40DD-AFC4-6F175D3DCCD1}">
              <a14:hiddenFill xmlns:a14="http://schemas.microsoft.com/office/drawing/2010/main">
                <a:noFill/>
              </a14:hiddenFill>
            </a:ext>
          </a:extLst>
        </p:spPr>
      </p:cxnSp>
      <p:cxnSp>
        <p:nvCxnSpPr>
          <p:cNvPr id="15366" name="Straight Connector 6">
            <a:extLst>
              <a:ext uri="{FF2B5EF4-FFF2-40B4-BE49-F238E27FC236}">
                <a16:creationId xmlns:a16="http://schemas.microsoft.com/office/drawing/2014/main" id="{636E4C7D-4300-C119-AE03-3698E0310185}"/>
              </a:ext>
            </a:extLst>
          </p:cNvPr>
          <p:cNvCxnSpPr>
            <a:cxnSpLocks noChangeShapeType="1"/>
            <a:stCxn id="15364" idx="2"/>
          </p:cNvCxnSpPr>
          <p:nvPr/>
        </p:nvCxnSpPr>
        <p:spPr bwMode="auto">
          <a:xfrm>
            <a:off x="7143750" y="2357438"/>
            <a:ext cx="0" cy="74612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
            <a:extLst>
              <a:ext uri="{FF2B5EF4-FFF2-40B4-BE49-F238E27FC236}">
                <a16:creationId xmlns:a16="http://schemas.microsoft.com/office/drawing/2014/main" id="{92CDB03E-6342-9C13-1444-ADB8C0B003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900" y="3595688"/>
            <a:ext cx="5586413" cy="474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1026">
            <a:extLst>
              <a:ext uri="{FF2B5EF4-FFF2-40B4-BE49-F238E27FC236}">
                <a16:creationId xmlns:a16="http://schemas.microsoft.com/office/drawing/2014/main" id="{C381C0CE-C2A6-CB1F-2385-C3D67E1F4E60}"/>
              </a:ext>
            </a:extLst>
          </p:cNvPr>
          <p:cNvSpPr>
            <a:spLocks noGrp="1" noChangeArrowheads="1"/>
          </p:cNvSpPr>
          <p:nvPr>
            <p:ph type="title"/>
          </p:nvPr>
        </p:nvSpPr>
        <p:spPr>
          <a:xfrm>
            <a:off x="1284288" y="369888"/>
            <a:ext cx="11745912" cy="768350"/>
          </a:xfrm>
        </p:spPr>
        <p:txBody>
          <a:bodyPr/>
          <a:lstStyle/>
          <a:p>
            <a:pPr eaLnBrk="1" hangingPunct="1"/>
            <a:r>
              <a:rPr lang="en-US" altLang="ms-MY"/>
              <a:t>Memory Fragmentation</a:t>
            </a:r>
          </a:p>
        </p:txBody>
      </p:sp>
      <p:sp>
        <p:nvSpPr>
          <p:cNvPr id="48132" name="Rectangle 1027">
            <a:extLst>
              <a:ext uri="{FF2B5EF4-FFF2-40B4-BE49-F238E27FC236}">
                <a16:creationId xmlns:a16="http://schemas.microsoft.com/office/drawing/2014/main" id="{58946940-A14C-E169-E632-703E645C50D5}"/>
              </a:ext>
            </a:extLst>
          </p:cNvPr>
          <p:cNvSpPr>
            <a:spLocks noGrp="1" noChangeArrowheads="1"/>
          </p:cNvSpPr>
          <p:nvPr>
            <p:ph type="body" idx="1"/>
          </p:nvPr>
        </p:nvSpPr>
        <p:spPr>
          <a:xfrm>
            <a:off x="6611938" y="3595688"/>
            <a:ext cx="6770687" cy="3676650"/>
          </a:xfrm>
        </p:spPr>
        <p:txBody>
          <a:bodyPr/>
          <a:lstStyle/>
          <a:p>
            <a:r>
              <a:rPr lang="en-US" altLang="ms-MY" b="1">
                <a:solidFill>
                  <a:srgbClr val="3366FF"/>
                </a:solidFill>
              </a:rPr>
              <a:t>External Fragmentation</a:t>
            </a:r>
            <a:r>
              <a:rPr lang="en-US" altLang="ms-MY">
                <a:solidFill>
                  <a:srgbClr val="3366FF"/>
                </a:solidFill>
              </a:rPr>
              <a:t> </a:t>
            </a:r>
            <a:r>
              <a:rPr lang="en-US" altLang="ms-MY">
                <a:sym typeface="Wingdings" panose="05000000000000000000" pitchFamily="2" charset="2"/>
              </a:rPr>
              <a:t></a:t>
            </a:r>
            <a:r>
              <a:rPr lang="en-US" altLang="ms-MY"/>
              <a:t> Total memory space exists to satisfy a request, but it is not contiguous</a:t>
            </a:r>
            <a:endParaRPr lang="en-US" altLang="ms-MY" sz="1100"/>
          </a:p>
          <a:p>
            <a:endParaRPr lang="en-US" altLang="ms-MY" b="1">
              <a:solidFill>
                <a:srgbClr val="3366FF"/>
              </a:solidFill>
            </a:endParaRPr>
          </a:p>
          <a:p>
            <a:r>
              <a:rPr lang="en-US" altLang="ms-MY" b="1">
                <a:solidFill>
                  <a:srgbClr val="3366FF"/>
                </a:solidFill>
              </a:rPr>
              <a:t>Internal Fragmentation</a:t>
            </a:r>
            <a:r>
              <a:rPr lang="en-US" altLang="ms-MY">
                <a:solidFill>
                  <a:srgbClr val="3366FF"/>
                </a:solidFill>
              </a:rPr>
              <a:t> </a:t>
            </a:r>
            <a:r>
              <a:rPr lang="en-US" altLang="ms-MY">
                <a:sym typeface="Wingdings" panose="05000000000000000000" pitchFamily="2" charset="2"/>
              </a:rPr>
              <a:t></a:t>
            </a:r>
            <a:r>
              <a:rPr lang="en-US" altLang="ms-MY"/>
              <a:t> Allocated memory may be slightly larger than requested memory; this size difference is memory internal to a partition, but not being used</a:t>
            </a:r>
            <a:endParaRPr lang="en-US" altLang="ms-MY" sz="1100"/>
          </a:p>
          <a:p>
            <a:endParaRPr lang="en-US" altLang="ms-MY"/>
          </a:p>
          <a:p>
            <a:r>
              <a:rPr lang="en-US" altLang="ms-MY"/>
              <a:t>First fit analysis reveals that given </a:t>
            </a:r>
            <a:r>
              <a:rPr lang="en-US" altLang="ms-MY" i="1"/>
              <a:t>N</a:t>
            </a:r>
            <a:r>
              <a:rPr lang="en-US" altLang="ms-MY"/>
              <a:t> blocks allocated, 1/2 </a:t>
            </a:r>
            <a:r>
              <a:rPr lang="en-US" altLang="ms-MY" i="1"/>
              <a:t>N</a:t>
            </a:r>
            <a:r>
              <a:rPr lang="en-US" altLang="ms-MY"/>
              <a:t> blocks lost to fragmentation</a:t>
            </a:r>
          </a:p>
          <a:p>
            <a:pPr lvl="1"/>
            <a:r>
              <a:rPr lang="en-US" altLang="ms-MY"/>
              <a:t>1/3 may be unusable </a:t>
            </a:r>
            <a:r>
              <a:rPr lang="en-US" altLang="ms-MY">
                <a:sym typeface="Wingdings" panose="05000000000000000000" pitchFamily="2" charset="2"/>
              </a:rPr>
              <a:t></a:t>
            </a:r>
            <a:r>
              <a:rPr lang="en-US" altLang="ms-MY"/>
              <a:t> </a:t>
            </a:r>
            <a:r>
              <a:rPr lang="en-US" altLang="ms-MY" b="1">
                <a:solidFill>
                  <a:srgbClr val="3366FF"/>
                </a:solidFill>
              </a:rPr>
              <a:t>50-percent rule</a:t>
            </a:r>
          </a:p>
        </p:txBody>
      </p:sp>
      <p:sp>
        <p:nvSpPr>
          <p:cNvPr id="3" name="Rectangle 2">
            <a:extLst>
              <a:ext uri="{FF2B5EF4-FFF2-40B4-BE49-F238E27FC236}">
                <a16:creationId xmlns:a16="http://schemas.microsoft.com/office/drawing/2014/main" id="{D3BF69EE-FEBF-23A2-0182-AD004730A9A2}"/>
              </a:ext>
            </a:extLst>
          </p:cNvPr>
          <p:cNvSpPr/>
          <p:nvPr/>
        </p:nvSpPr>
        <p:spPr>
          <a:xfrm>
            <a:off x="673100" y="1344613"/>
            <a:ext cx="12192000" cy="2044700"/>
          </a:xfrm>
          <a:prstGeom prst="rect">
            <a:avLst/>
          </a:prstGeom>
        </p:spPr>
        <p:txBody>
          <a:bodyPr>
            <a:spAutoFit/>
          </a:bodyPr>
          <a:lstStyle/>
          <a:p>
            <a:pPr marL="488950" indent="-488950">
              <a:spcBef>
                <a:spcPct val="35000"/>
              </a:spcBef>
              <a:buClr>
                <a:srgbClr val="993300"/>
              </a:buClr>
              <a:buSzPct val="90000"/>
              <a:buFont typeface="Monotype Sorts" pitchFamily="-84" charset="2"/>
              <a:buChar char="n"/>
              <a:defRPr/>
            </a:pPr>
            <a:r>
              <a:rPr kumimoji="1" lang="en-MY" dirty="0">
                <a:latin typeface="+mn-lt"/>
                <a:cs typeface="ＭＳ Ｐゴシック" charset="-128"/>
              </a:rPr>
              <a:t>As processes are </a:t>
            </a:r>
            <a:r>
              <a:rPr kumimoji="1" lang="en-MY" b="1" dirty="0">
                <a:solidFill>
                  <a:srgbClr val="3366FF"/>
                </a:solidFill>
                <a:latin typeface="+mn-lt"/>
                <a:cs typeface="ＭＳ Ｐゴシック" charset="-128"/>
              </a:rPr>
              <a:t>loaded</a:t>
            </a:r>
            <a:r>
              <a:rPr kumimoji="1" lang="en-MY" dirty="0">
                <a:latin typeface="+mn-lt"/>
                <a:cs typeface="ＭＳ Ｐゴシック" charset="-128"/>
              </a:rPr>
              <a:t> and </a:t>
            </a:r>
            <a:r>
              <a:rPr kumimoji="1" lang="en-MY" b="1" dirty="0">
                <a:solidFill>
                  <a:srgbClr val="3366FF"/>
                </a:solidFill>
                <a:latin typeface="+mn-lt"/>
                <a:cs typeface="ＭＳ Ｐゴシック" charset="-128"/>
              </a:rPr>
              <a:t>removed</a:t>
            </a:r>
            <a:r>
              <a:rPr kumimoji="1" lang="en-MY" dirty="0">
                <a:latin typeface="+mn-lt"/>
                <a:cs typeface="ＭＳ Ｐゴシック" charset="-128"/>
              </a:rPr>
              <a:t> from memory, </a:t>
            </a:r>
            <a:r>
              <a:rPr kumimoji="1" lang="en-MY" b="1" dirty="0">
                <a:latin typeface="+mn-lt"/>
                <a:cs typeface="ＭＳ Ｐゴシック" charset="-128"/>
              </a:rPr>
              <a:t>fragmentation</a:t>
            </a:r>
            <a:r>
              <a:rPr kumimoji="1" lang="en-MY" dirty="0">
                <a:latin typeface="+mn-lt"/>
                <a:cs typeface="ＭＳ Ｐゴシック" charset="-128"/>
              </a:rPr>
              <a:t> occurs in a dynamic memory allocation system when most of the free memory spaces are </a:t>
            </a:r>
            <a:r>
              <a:rPr kumimoji="1" lang="en-MY" b="1" dirty="0">
                <a:latin typeface="+mn-lt"/>
                <a:cs typeface="ＭＳ Ｐゴシック" charset="-128"/>
              </a:rPr>
              <a:t>too small</a:t>
            </a:r>
            <a:r>
              <a:rPr kumimoji="1" lang="en-MY" dirty="0">
                <a:latin typeface="+mn-lt"/>
                <a:cs typeface="ＭＳ Ｐゴシック" charset="-128"/>
              </a:rPr>
              <a:t> to satisfy any request (Process).</a:t>
            </a:r>
          </a:p>
          <a:p>
            <a:pPr>
              <a:defRPr/>
            </a:pPr>
            <a:endParaRPr lang="en-MY" dirty="0"/>
          </a:p>
          <a:p>
            <a:pPr marL="488950" indent="-488950">
              <a:spcBef>
                <a:spcPct val="35000"/>
              </a:spcBef>
              <a:buClr>
                <a:srgbClr val="993300"/>
              </a:buClr>
              <a:buSzPct val="90000"/>
              <a:buFont typeface="Monotype Sorts" pitchFamily="-84" charset="2"/>
              <a:buChar char="n"/>
              <a:defRPr/>
            </a:pPr>
            <a:r>
              <a:rPr kumimoji="1" lang="en-MY" dirty="0">
                <a:latin typeface="+mn-lt"/>
                <a:cs typeface="ＭＳ Ｐゴシック" charset="-128"/>
              </a:rPr>
              <a:t>It happens after</a:t>
            </a:r>
          </a:p>
          <a:p>
            <a:pPr marL="1060450" lvl="1" indent="-407988">
              <a:lnSpc>
                <a:spcPct val="90000"/>
              </a:lnSpc>
              <a:spcBef>
                <a:spcPct val="35000"/>
              </a:spcBef>
              <a:buClr>
                <a:srgbClr val="CC6600"/>
              </a:buClr>
              <a:buSzPct val="80000"/>
              <a:buFont typeface="Monotype Sorts" pitchFamily="-84" charset="2"/>
              <a:buChar char="l"/>
              <a:defRPr/>
            </a:pPr>
            <a:r>
              <a:rPr kumimoji="1" lang="en-MY" dirty="0">
                <a:latin typeface="+mn-lt"/>
              </a:rPr>
              <a:t>sometimes that processes cannot be allocated to memory blocks considering their small size.</a:t>
            </a:r>
          </a:p>
          <a:p>
            <a:pPr marL="1060450" lvl="1" indent="-407988">
              <a:lnSpc>
                <a:spcPct val="90000"/>
              </a:lnSpc>
              <a:spcBef>
                <a:spcPct val="35000"/>
              </a:spcBef>
              <a:buClr>
                <a:srgbClr val="CC6600"/>
              </a:buClr>
              <a:buSzPct val="80000"/>
              <a:buFont typeface="Monotype Sorts" pitchFamily="-84" charset="2"/>
              <a:buChar char="l"/>
              <a:defRPr/>
            </a:pPr>
            <a:r>
              <a:rPr kumimoji="1" lang="en-MY" dirty="0">
                <a:latin typeface="+mn-lt"/>
              </a:rPr>
              <a:t>sometimes memory blocks remain unused.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6A95E436-D702-9D31-E270-7EFC2CDFE299}"/>
              </a:ext>
            </a:extLst>
          </p:cNvPr>
          <p:cNvSpPr>
            <a:spLocks noGrp="1" noChangeArrowheads="1"/>
          </p:cNvSpPr>
          <p:nvPr>
            <p:ph type="title"/>
          </p:nvPr>
        </p:nvSpPr>
        <p:spPr/>
        <p:txBody>
          <a:bodyPr/>
          <a:lstStyle/>
          <a:p>
            <a:r>
              <a:rPr lang="en-US" altLang="en-US" sz="3500" b="0">
                <a:latin typeface="Söhne"/>
              </a:rPr>
              <a:t>Memory fragmentation can lead to several issues:</a:t>
            </a:r>
            <a:endParaRPr lang="en-MY" altLang="en-US" sz="3500"/>
          </a:p>
        </p:txBody>
      </p:sp>
      <p:sp>
        <p:nvSpPr>
          <p:cNvPr id="50179" name="Content Placeholder 2">
            <a:extLst>
              <a:ext uri="{FF2B5EF4-FFF2-40B4-BE49-F238E27FC236}">
                <a16:creationId xmlns:a16="http://schemas.microsoft.com/office/drawing/2014/main" id="{E2F966BB-8DEF-0718-9DDE-6178E5FABFE3}"/>
              </a:ext>
            </a:extLst>
          </p:cNvPr>
          <p:cNvSpPr>
            <a:spLocks noGrp="1" noChangeArrowheads="1"/>
          </p:cNvSpPr>
          <p:nvPr>
            <p:ph idx="1"/>
          </p:nvPr>
        </p:nvSpPr>
        <p:spPr/>
        <p:txBody>
          <a:bodyPr/>
          <a:lstStyle/>
          <a:p>
            <a:pPr>
              <a:buFont typeface="Arial" panose="020B0604020202020204" pitchFamily="34" charset="0"/>
              <a:buChar char="•"/>
            </a:pPr>
            <a:r>
              <a:rPr lang="en-US" altLang="en-US" sz="2600">
                <a:latin typeface="Söhne"/>
              </a:rPr>
              <a:t>Reduced memory utilization: Fragmentation reduces the overall efficiency of memory usage since free memory blocks may exist but cannot be utilized optimally due to their non-contiguous nature.</a:t>
            </a:r>
          </a:p>
          <a:p>
            <a:pPr>
              <a:buFont typeface="Arial" panose="020B0604020202020204" pitchFamily="34" charset="0"/>
              <a:buChar char="•"/>
            </a:pPr>
            <a:r>
              <a:rPr lang="en-US" altLang="en-US" sz="2600">
                <a:latin typeface="Söhne"/>
              </a:rPr>
              <a:t>Increased allocation failures: As external fragmentation increases, it becomes more challenging to find a contiguous block of memory to fulfill allocation requests, leading to more frequent allocation failures.</a:t>
            </a:r>
          </a:p>
          <a:p>
            <a:pPr>
              <a:buFont typeface="Arial" panose="020B0604020202020204" pitchFamily="34" charset="0"/>
              <a:buChar char="•"/>
            </a:pPr>
            <a:r>
              <a:rPr lang="en-US" altLang="en-US" sz="2600">
                <a:latin typeface="Söhne"/>
              </a:rPr>
              <a:t>Reduced Performance: Fragmentation can result in increased overhead and slower memory access times due to the need for frequent memory compaction or traversal of non-contiguous memory blocks.</a:t>
            </a:r>
          </a:p>
          <a:p>
            <a:endParaRPr lang="en-MY" altLang="en-US" sz="2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109FFFF3-7BE9-CE47-B630-1B0AEE3CB522}"/>
              </a:ext>
            </a:extLst>
          </p:cNvPr>
          <p:cNvSpPr>
            <a:spLocks noGrp="1" noChangeArrowheads="1"/>
          </p:cNvSpPr>
          <p:nvPr>
            <p:ph type="title"/>
          </p:nvPr>
        </p:nvSpPr>
        <p:spPr/>
        <p:txBody>
          <a:bodyPr/>
          <a:lstStyle/>
          <a:p>
            <a:r>
              <a:rPr lang="en-US" altLang="ms-MY"/>
              <a:t>Fragmentation (Cont.)</a:t>
            </a:r>
          </a:p>
        </p:txBody>
      </p:sp>
      <p:sp>
        <p:nvSpPr>
          <p:cNvPr id="51203" name="Content Placeholder 2">
            <a:extLst>
              <a:ext uri="{FF2B5EF4-FFF2-40B4-BE49-F238E27FC236}">
                <a16:creationId xmlns:a16="http://schemas.microsoft.com/office/drawing/2014/main" id="{FD00AD55-73E7-1E50-E32F-3941F8401540}"/>
              </a:ext>
            </a:extLst>
          </p:cNvPr>
          <p:cNvSpPr>
            <a:spLocks noGrp="1" noChangeArrowheads="1"/>
          </p:cNvSpPr>
          <p:nvPr>
            <p:ph idx="1"/>
          </p:nvPr>
        </p:nvSpPr>
        <p:spPr>
          <a:xfrm>
            <a:off x="685800" y="1276350"/>
            <a:ext cx="12163425" cy="3263900"/>
          </a:xfrm>
        </p:spPr>
        <p:txBody>
          <a:bodyPr/>
          <a:lstStyle/>
          <a:p>
            <a:r>
              <a:rPr lang="en-US" altLang="ms-MY"/>
              <a:t>Reduce external fragmentation by </a:t>
            </a:r>
            <a:r>
              <a:rPr lang="en-US" altLang="ms-MY" b="1">
                <a:solidFill>
                  <a:srgbClr val="3366FF"/>
                </a:solidFill>
              </a:rPr>
              <a:t>compaction</a:t>
            </a:r>
          </a:p>
          <a:p>
            <a:pPr lvl="1"/>
            <a:r>
              <a:rPr lang="en-US" altLang="ms-MY"/>
              <a:t>Shuffle memory contents to place all free memory together in one large block.</a:t>
            </a:r>
          </a:p>
          <a:p>
            <a:pPr lvl="1"/>
            <a:r>
              <a:rPr lang="en-US" altLang="ms-MY"/>
              <a:t>Compaction is possible </a:t>
            </a:r>
            <a:r>
              <a:rPr lang="en-US" altLang="ms-MY" i="1"/>
              <a:t>only</a:t>
            </a:r>
            <a:r>
              <a:rPr lang="en-US" altLang="ms-MY"/>
              <a:t> if relocation is </a:t>
            </a:r>
            <a:r>
              <a:rPr lang="en-US" altLang="ms-MY" b="1"/>
              <a:t>dynamic</a:t>
            </a:r>
            <a:r>
              <a:rPr lang="en-US" altLang="ms-MY"/>
              <a:t>, and is done at execution time.</a:t>
            </a:r>
          </a:p>
          <a:p>
            <a:pPr lvl="1"/>
            <a:r>
              <a:rPr lang="en-US" altLang="ms-MY"/>
              <a:t>I/O problem</a:t>
            </a:r>
          </a:p>
          <a:p>
            <a:pPr lvl="2"/>
            <a:r>
              <a:rPr lang="en-US" altLang="ms-MY"/>
              <a:t>Latch job in memory while it is involved in I/O.</a:t>
            </a:r>
          </a:p>
          <a:p>
            <a:pPr lvl="2"/>
            <a:r>
              <a:rPr lang="en-US" altLang="ms-MY"/>
              <a:t>Do I/O only into OS buffers.</a:t>
            </a:r>
          </a:p>
          <a:p>
            <a:endParaRPr lang="en-US" altLang="ms-MY"/>
          </a:p>
          <a:p>
            <a:r>
              <a:rPr lang="en-US" altLang="ms-MY"/>
              <a:t>Now consider that </a:t>
            </a:r>
            <a:r>
              <a:rPr lang="en-US" altLang="ms-MY" b="1"/>
              <a:t>backing store </a:t>
            </a:r>
            <a:r>
              <a:rPr lang="en-US" altLang="ms-MY"/>
              <a:t>has same fragmentation problems</a:t>
            </a:r>
          </a:p>
        </p:txBody>
      </p:sp>
      <p:pic>
        <p:nvPicPr>
          <p:cNvPr id="51204" name="Picture 5" descr="Operating System - Memory Management - Tutorialspoint">
            <a:extLst>
              <a:ext uri="{FF2B5EF4-FFF2-40B4-BE49-F238E27FC236}">
                <a16:creationId xmlns:a16="http://schemas.microsoft.com/office/drawing/2014/main" id="{E15F75C9-C0F6-C51C-46E7-382893F3C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5413" y="4676775"/>
            <a:ext cx="83851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DC4CF3EA-D7C2-EC39-53FC-25D11D39B36D}"/>
              </a:ext>
            </a:extLst>
          </p:cNvPr>
          <p:cNvSpPr txBox="1"/>
          <p:nvPr/>
        </p:nvSpPr>
        <p:spPr>
          <a:xfrm>
            <a:off x="9264650" y="7021513"/>
            <a:ext cx="1054100" cy="246062"/>
          </a:xfrm>
          <a:prstGeom prst="rect">
            <a:avLst/>
          </a:prstGeom>
          <a:solidFill>
            <a:schemeClr val="bg1">
              <a:lumMod val="95000"/>
            </a:schemeClr>
          </a:solidFill>
        </p:spPr>
        <p:txBody>
          <a:bodyPr wrap="none" lIns="0" tIns="0" rIns="0" bIns="0">
            <a:spAutoFit/>
          </a:bodyPr>
          <a:lstStyle/>
          <a:p>
            <a:pPr>
              <a:defRPr/>
            </a:pPr>
            <a:r>
              <a:rPr lang="en-US" sz="1600" b="1" i="1" dirty="0">
                <a:solidFill>
                  <a:srgbClr val="FF0000"/>
                </a:solidFill>
                <a:latin typeface="Arial Narrow" panose="020B0606020202030204" pitchFamily="34" charset="0"/>
              </a:rPr>
              <a:t>Free memory</a:t>
            </a:r>
            <a:endParaRPr lang="en-MY" sz="1600" b="1" i="1" dirty="0">
              <a:solidFill>
                <a:srgbClr val="FF0000"/>
              </a:solidFill>
              <a:latin typeface="Arial Narrow" panose="020B0606020202030204" pitchFamily="34" charset="0"/>
            </a:endParaRPr>
          </a:p>
        </p:txBody>
      </p:sp>
      <p:sp>
        <p:nvSpPr>
          <p:cNvPr id="2" name="Rectangle 1">
            <a:extLst>
              <a:ext uri="{FF2B5EF4-FFF2-40B4-BE49-F238E27FC236}">
                <a16:creationId xmlns:a16="http://schemas.microsoft.com/office/drawing/2014/main" id="{C910FB05-360A-38F8-98C4-C0E4D7B86C96}"/>
              </a:ext>
            </a:extLst>
          </p:cNvPr>
          <p:cNvSpPr/>
          <p:nvPr/>
        </p:nvSpPr>
        <p:spPr>
          <a:xfrm>
            <a:off x="8480425" y="2749550"/>
            <a:ext cx="4891088" cy="1030288"/>
          </a:xfrm>
          <a:prstGeom prst="rect">
            <a:avLst/>
          </a:prstGeom>
          <a:ln>
            <a:solidFill>
              <a:srgbClr val="FF0000"/>
            </a:solidFill>
          </a:ln>
        </p:spPr>
        <p:txBody>
          <a:bodyPr>
            <a:spAutoFit/>
          </a:bodyPr>
          <a:lstStyle/>
          <a:p>
            <a:pPr marL="488950" indent="-488950">
              <a:spcBef>
                <a:spcPct val="35000"/>
              </a:spcBef>
              <a:buClr>
                <a:srgbClr val="993300"/>
              </a:buClr>
              <a:buSzPct val="90000"/>
              <a:buFont typeface="Monotype Sorts" pitchFamily="-84" charset="2"/>
              <a:buChar char="n"/>
              <a:defRPr/>
            </a:pPr>
            <a:r>
              <a:rPr kumimoji="1" lang="en-MY" sz="1400" b="1" dirty="0">
                <a:latin typeface="+mn-lt"/>
                <a:cs typeface="ＭＳ Ｐゴシック" charset="-128"/>
              </a:rPr>
              <a:t>Static</a:t>
            </a:r>
            <a:r>
              <a:rPr kumimoji="1" lang="en-MY" sz="1400" dirty="0">
                <a:latin typeface="+mn-lt"/>
                <a:cs typeface="ＭＳ Ｐゴシック" charset="-128"/>
              </a:rPr>
              <a:t> relocation refers to address transformations being done before execution of a program begins.</a:t>
            </a:r>
          </a:p>
          <a:p>
            <a:pPr marL="488950" indent="-488950">
              <a:spcBef>
                <a:spcPct val="35000"/>
              </a:spcBef>
              <a:buClr>
                <a:srgbClr val="993300"/>
              </a:buClr>
              <a:buSzPct val="90000"/>
              <a:buFont typeface="Monotype Sorts" pitchFamily="-84" charset="2"/>
              <a:buChar char="n"/>
              <a:defRPr/>
            </a:pPr>
            <a:r>
              <a:rPr kumimoji="1" lang="en-MY" sz="1400" b="1" dirty="0">
                <a:latin typeface="+mn-lt"/>
                <a:cs typeface="ＭＳ Ｐゴシック" charset="-128"/>
              </a:rPr>
              <a:t>Dynamic</a:t>
            </a:r>
            <a:r>
              <a:rPr kumimoji="1" lang="en-MY" sz="1400" dirty="0">
                <a:latin typeface="+mn-lt"/>
                <a:cs typeface="ＭＳ Ｐゴシック" charset="-128"/>
              </a:rPr>
              <a:t> relocation refers to address transformations being done during execution of a program.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BA6F4D5-C6DB-518B-E82A-BDF304101888}"/>
              </a:ext>
            </a:extLst>
          </p:cNvPr>
          <p:cNvSpPr>
            <a:spLocks noGrp="1" noChangeArrowheads="1"/>
          </p:cNvSpPr>
          <p:nvPr>
            <p:ph type="title"/>
          </p:nvPr>
        </p:nvSpPr>
        <p:spPr/>
        <p:txBody>
          <a:bodyPr/>
          <a:lstStyle/>
          <a:p>
            <a:pPr eaLnBrk="1" hangingPunct="1"/>
            <a:r>
              <a:rPr lang="en-US" altLang="ms-MY"/>
              <a:t>Segmentation</a:t>
            </a:r>
          </a:p>
        </p:txBody>
      </p:sp>
      <p:sp>
        <p:nvSpPr>
          <p:cNvPr id="53251" name="Rectangle 3">
            <a:extLst>
              <a:ext uri="{FF2B5EF4-FFF2-40B4-BE49-F238E27FC236}">
                <a16:creationId xmlns:a16="http://schemas.microsoft.com/office/drawing/2014/main" id="{C5DFCB05-92A1-0BF3-3748-A8C3B990C37D}"/>
              </a:ext>
            </a:extLst>
          </p:cNvPr>
          <p:cNvSpPr>
            <a:spLocks noGrp="1" noChangeArrowheads="1"/>
          </p:cNvSpPr>
          <p:nvPr>
            <p:ph type="body" idx="1"/>
          </p:nvPr>
        </p:nvSpPr>
        <p:spPr>
          <a:xfrm>
            <a:off x="685800" y="1285875"/>
            <a:ext cx="11553825" cy="6588125"/>
          </a:xfrm>
        </p:spPr>
        <p:txBody>
          <a:bodyPr/>
          <a:lstStyle/>
          <a:p>
            <a:pPr>
              <a:lnSpc>
                <a:spcPct val="90000"/>
              </a:lnSpc>
              <a:tabLst>
                <a:tab pos="2617788" algn="l"/>
              </a:tabLst>
            </a:pPr>
            <a:r>
              <a:rPr lang="en-US" altLang="ms-MY"/>
              <a:t>Memory-management scheme that supports user view of memory </a:t>
            </a:r>
          </a:p>
          <a:p>
            <a:pPr>
              <a:lnSpc>
                <a:spcPct val="90000"/>
              </a:lnSpc>
              <a:tabLst>
                <a:tab pos="2617788" algn="l"/>
              </a:tabLst>
            </a:pPr>
            <a:endParaRPr lang="en-US" altLang="ms-MY" sz="1100"/>
          </a:p>
          <a:p>
            <a:pPr>
              <a:lnSpc>
                <a:spcPct val="90000"/>
              </a:lnSpc>
              <a:tabLst>
                <a:tab pos="2617788" algn="l"/>
              </a:tabLst>
            </a:pPr>
            <a:r>
              <a:rPr lang="en-US" altLang="ms-MY"/>
              <a:t>A program is a collection of segments</a:t>
            </a:r>
          </a:p>
          <a:p>
            <a:pPr lvl="1">
              <a:lnSpc>
                <a:spcPct val="90000"/>
              </a:lnSpc>
              <a:tabLst>
                <a:tab pos="2617788" algn="l"/>
              </a:tabLst>
            </a:pPr>
            <a:r>
              <a:rPr lang="en-US" altLang="ms-MY"/>
              <a:t>A segment is a logical unit such as:</a:t>
            </a:r>
          </a:p>
          <a:p>
            <a:pPr lvl="2">
              <a:lnSpc>
                <a:spcPct val="90000"/>
              </a:lnSpc>
              <a:tabLst>
                <a:tab pos="2617788" algn="l"/>
              </a:tabLst>
            </a:pPr>
            <a:r>
              <a:rPr lang="en-US" altLang="ms-MY" sz="2000"/>
              <a:t>main program</a:t>
            </a:r>
          </a:p>
          <a:p>
            <a:pPr lvl="2">
              <a:lnSpc>
                <a:spcPct val="90000"/>
              </a:lnSpc>
              <a:tabLst>
                <a:tab pos="2617788" algn="l"/>
              </a:tabLst>
            </a:pPr>
            <a:r>
              <a:rPr lang="en-US" altLang="ms-MY" sz="2000"/>
              <a:t>procedure </a:t>
            </a:r>
          </a:p>
          <a:p>
            <a:pPr lvl="2">
              <a:lnSpc>
                <a:spcPct val="90000"/>
              </a:lnSpc>
              <a:tabLst>
                <a:tab pos="2617788" algn="l"/>
              </a:tabLst>
            </a:pPr>
            <a:r>
              <a:rPr lang="en-US" altLang="ms-MY" sz="2000"/>
              <a:t>function</a:t>
            </a:r>
          </a:p>
          <a:p>
            <a:pPr lvl="2">
              <a:lnSpc>
                <a:spcPct val="90000"/>
              </a:lnSpc>
              <a:tabLst>
                <a:tab pos="2617788" algn="l"/>
              </a:tabLst>
            </a:pPr>
            <a:r>
              <a:rPr lang="en-US" altLang="ms-MY" sz="2000"/>
              <a:t>method</a:t>
            </a:r>
          </a:p>
          <a:p>
            <a:pPr lvl="2">
              <a:lnSpc>
                <a:spcPct val="90000"/>
              </a:lnSpc>
              <a:tabLst>
                <a:tab pos="2617788" algn="l"/>
              </a:tabLst>
            </a:pPr>
            <a:r>
              <a:rPr lang="en-US" altLang="ms-MY" sz="2000"/>
              <a:t>object</a:t>
            </a:r>
          </a:p>
          <a:p>
            <a:pPr lvl="2">
              <a:lnSpc>
                <a:spcPct val="90000"/>
              </a:lnSpc>
              <a:tabLst>
                <a:tab pos="2617788" algn="l"/>
              </a:tabLst>
            </a:pPr>
            <a:r>
              <a:rPr lang="en-US" altLang="ms-MY" sz="2000"/>
              <a:t>local variables, global variables</a:t>
            </a:r>
          </a:p>
          <a:p>
            <a:pPr lvl="2">
              <a:lnSpc>
                <a:spcPct val="90000"/>
              </a:lnSpc>
              <a:tabLst>
                <a:tab pos="2617788" algn="l"/>
              </a:tabLst>
            </a:pPr>
            <a:r>
              <a:rPr lang="en-US" altLang="ms-MY" sz="2000"/>
              <a:t>common block</a:t>
            </a:r>
          </a:p>
          <a:p>
            <a:pPr lvl="2">
              <a:lnSpc>
                <a:spcPct val="90000"/>
              </a:lnSpc>
              <a:tabLst>
                <a:tab pos="2617788" algn="l"/>
              </a:tabLst>
            </a:pPr>
            <a:r>
              <a:rPr lang="en-US" altLang="ms-MY" sz="2000"/>
              <a:t>stack</a:t>
            </a:r>
          </a:p>
          <a:p>
            <a:pPr lvl="2">
              <a:lnSpc>
                <a:spcPct val="90000"/>
              </a:lnSpc>
              <a:tabLst>
                <a:tab pos="2617788" algn="l"/>
              </a:tabLst>
            </a:pPr>
            <a:r>
              <a:rPr lang="en-US" altLang="ms-MY" sz="2000"/>
              <a:t>symbol table</a:t>
            </a:r>
          </a:p>
          <a:p>
            <a:pPr lvl="2">
              <a:lnSpc>
                <a:spcPct val="90000"/>
              </a:lnSpc>
              <a:tabLst>
                <a:tab pos="2617788" algn="l"/>
              </a:tabLst>
            </a:pPr>
            <a:r>
              <a:rPr lang="en-US" altLang="ms-MY" sz="2000"/>
              <a:t>arrays</a:t>
            </a:r>
          </a:p>
        </p:txBody>
      </p:sp>
      <p:pic>
        <p:nvPicPr>
          <p:cNvPr id="53252" name="Picture 1">
            <a:extLst>
              <a:ext uri="{FF2B5EF4-FFF2-40B4-BE49-F238E27FC236}">
                <a16:creationId xmlns:a16="http://schemas.microsoft.com/office/drawing/2014/main" id="{5A9A8972-7BFD-2961-5936-4378A9EA4C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62713" y="2755900"/>
            <a:ext cx="54483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ctangle 2">
            <a:extLst>
              <a:ext uri="{FF2B5EF4-FFF2-40B4-BE49-F238E27FC236}">
                <a16:creationId xmlns:a16="http://schemas.microsoft.com/office/drawing/2014/main" id="{FA1972D2-3B85-266C-FB18-8E4215994C99}"/>
              </a:ext>
            </a:extLst>
          </p:cNvPr>
          <p:cNvSpPr>
            <a:spLocks noChangeArrowheads="1"/>
          </p:cNvSpPr>
          <p:nvPr/>
        </p:nvSpPr>
        <p:spPr bwMode="auto">
          <a:xfrm>
            <a:off x="7451725" y="2238375"/>
            <a:ext cx="3470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MY" altLang="ms-MY" b="1">
                <a:solidFill>
                  <a:srgbClr val="FF9900"/>
                </a:solidFill>
              </a:rPr>
              <a:t>User’s View of a Program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018532C-0CF2-44D0-0400-CAE5F113A46E}"/>
              </a:ext>
            </a:extLst>
          </p:cNvPr>
          <p:cNvSpPr>
            <a:spLocks noGrp="1" noChangeArrowheads="1"/>
          </p:cNvSpPr>
          <p:nvPr>
            <p:ph type="title"/>
          </p:nvPr>
        </p:nvSpPr>
        <p:spPr/>
        <p:txBody>
          <a:bodyPr/>
          <a:lstStyle/>
          <a:p>
            <a:pPr eaLnBrk="1" hangingPunct="1"/>
            <a:r>
              <a:rPr lang="en-US" altLang="ms-MY"/>
              <a:t>User</a:t>
            </a:r>
            <a:r>
              <a:rPr lang="ja-JP" altLang="en-US"/>
              <a:t>’</a:t>
            </a:r>
            <a:r>
              <a:rPr lang="en-US" altLang="ja-JP"/>
              <a:t>s View of a Program</a:t>
            </a:r>
            <a:endParaRPr lang="en-US" altLang="ms-MY" sz="3400"/>
          </a:p>
        </p:txBody>
      </p:sp>
      <p:pic>
        <p:nvPicPr>
          <p:cNvPr id="55299" name="Picture 6">
            <a:extLst>
              <a:ext uri="{FF2B5EF4-FFF2-40B4-BE49-F238E27FC236}">
                <a16:creationId xmlns:a16="http://schemas.microsoft.com/office/drawing/2014/main" id="{F362D237-D46C-A06B-8A4F-15C96FC05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0463" y="1644650"/>
            <a:ext cx="5543550" cy="645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7CACDAF-CC1E-EE56-63E8-48B901B90EA5}"/>
              </a:ext>
            </a:extLst>
          </p:cNvPr>
          <p:cNvSpPr>
            <a:spLocks noGrp="1" noChangeArrowheads="1"/>
          </p:cNvSpPr>
          <p:nvPr>
            <p:ph type="title"/>
          </p:nvPr>
        </p:nvSpPr>
        <p:spPr>
          <a:xfrm>
            <a:off x="1328738" y="369888"/>
            <a:ext cx="11701462" cy="768350"/>
          </a:xfrm>
        </p:spPr>
        <p:txBody>
          <a:bodyPr/>
          <a:lstStyle/>
          <a:p>
            <a:pPr eaLnBrk="1" hangingPunct="1"/>
            <a:r>
              <a:rPr lang="en-US" altLang="ms-MY"/>
              <a:t>Logical View of Segmentation</a:t>
            </a:r>
          </a:p>
        </p:txBody>
      </p:sp>
      <p:sp>
        <p:nvSpPr>
          <p:cNvPr id="57347" name="Oval 3">
            <a:extLst>
              <a:ext uri="{FF2B5EF4-FFF2-40B4-BE49-F238E27FC236}">
                <a16:creationId xmlns:a16="http://schemas.microsoft.com/office/drawing/2014/main" id="{625E6AF1-A7B5-37F9-869C-59F5EB692166}"/>
              </a:ext>
            </a:extLst>
          </p:cNvPr>
          <p:cNvSpPr>
            <a:spLocks noChangeArrowheads="1"/>
          </p:cNvSpPr>
          <p:nvPr/>
        </p:nvSpPr>
        <p:spPr bwMode="auto">
          <a:xfrm>
            <a:off x="2057400" y="1562100"/>
            <a:ext cx="4343400" cy="5283200"/>
          </a:xfrm>
          <a:prstGeom prst="ellipse">
            <a:avLst/>
          </a:prstGeom>
          <a:solidFill>
            <a:schemeClr val="bg1"/>
          </a:solidFill>
          <a:ln w="9525">
            <a:solidFill>
              <a:schemeClr val="tx1"/>
            </a:solidFill>
            <a:round/>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ms-MY" altLang="ms-MY"/>
          </a:p>
        </p:txBody>
      </p:sp>
      <p:sp>
        <p:nvSpPr>
          <p:cNvPr id="57348" name="Rectangle 4">
            <a:extLst>
              <a:ext uri="{FF2B5EF4-FFF2-40B4-BE49-F238E27FC236}">
                <a16:creationId xmlns:a16="http://schemas.microsoft.com/office/drawing/2014/main" id="{47FF5017-D229-6B82-7E82-7335AA18C5EF}"/>
              </a:ext>
            </a:extLst>
          </p:cNvPr>
          <p:cNvSpPr>
            <a:spLocks noChangeArrowheads="1"/>
          </p:cNvSpPr>
          <p:nvPr/>
        </p:nvSpPr>
        <p:spPr bwMode="auto">
          <a:xfrm>
            <a:off x="2857500" y="2476500"/>
            <a:ext cx="1485900" cy="711200"/>
          </a:xfrm>
          <a:prstGeom prst="rect">
            <a:avLst/>
          </a:prstGeom>
          <a:solidFill>
            <a:schemeClr val="bg1"/>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ms-MY">
                <a:latin typeface="Helvetica" panose="020B0604020202020204" pitchFamily="34" charset="0"/>
              </a:rPr>
              <a:t>1</a:t>
            </a:r>
          </a:p>
        </p:txBody>
      </p:sp>
      <p:sp>
        <p:nvSpPr>
          <p:cNvPr id="57349" name="Rectangle 5">
            <a:extLst>
              <a:ext uri="{FF2B5EF4-FFF2-40B4-BE49-F238E27FC236}">
                <a16:creationId xmlns:a16="http://schemas.microsoft.com/office/drawing/2014/main" id="{88F10DDE-0774-A68F-9D6A-6771FD016B77}"/>
              </a:ext>
            </a:extLst>
          </p:cNvPr>
          <p:cNvSpPr>
            <a:spLocks noChangeArrowheads="1"/>
          </p:cNvSpPr>
          <p:nvPr/>
        </p:nvSpPr>
        <p:spPr bwMode="auto">
          <a:xfrm>
            <a:off x="2628900" y="4000500"/>
            <a:ext cx="1371600" cy="1219200"/>
          </a:xfrm>
          <a:prstGeom prst="rect">
            <a:avLst/>
          </a:prstGeom>
          <a:solidFill>
            <a:schemeClr val="bg1"/>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ms-MY">
                <a:latin typeface="Helvetica" panose="020B0604020202020204" pitchFamily="34" charset="0"/>
              </a:rPr>
              <a:t>3</a:t>
            </a:r>
          </a:p>
        </p:txBody>
      </p:sp>
      <p:sp>
        <p:nvSpPr>
          <p:cNvPr id="57350" name="Rectangle 6">
            <a:extLst>
              <a:ext uri="{FF2B5EF4-FFF2-40B4-BE49-F238E27FC236}">
                <a16:creationId xmlns:a16="http://schemas.microsoft.com/office/drawing/2014/main" id="{CF4D60D0-5F40-4A03-2182-9C96370D14E2}"/>
              </a:ext>
            </a:extLst>
          </p:cNvPr>
          <p:cNvSpPr>
            <a:spLocks noChangeArrowheads="1"/>
          </p:cNvSpPr>
          <p:nvPr/>
        </p:nvSpPr>
        <p:spPr bwMode="auto">
          <a:xfrm>
            <a:off x="4800600" y="3289300"/>
            <a:ext cx="1371600" cy="508000"/>
          </a:xfrm>
          <a:prstGeom prst="rect">
            <a:avLst/>
          </a:prstGeom>
          <a:solidFill>
            <a:schemeClr val="bg1"/>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ms-MY">
                <a:latin typeface="Helvetica" panose="020B0604020202020204" pitchFamily="34" charset="0"/>
              </a:rPr>
              <a:t>2</a:t>
            </a:r>
          </a:p>
        </p:txBody>
      </p:sp>
      <p:sp>
        <p:nvSpPr>
          <p:cNvPr id="57351" name="Rectangle 7">
            <a:extLst>
              <a:ext uri="{FF2B5EF4-FFF2-40B4-BE49-F238E27FC236}">
                <a16:creationId xmlns:a16="http://schemas.microsoft.com/office/drawing/2014/main" id="{43575ECC-F1AF-C250-B564-F0E0F05FF752}"/>
              </a:ext>
            </a:extLst>
          </p:cNvPr>
          <p:cNvSpPr>
            <a:spLocks noChangeArrowheads="1"/>
          </p:cNvSpPr>
          <p:nvPr/>
        </p:nvSpPr>
        <p:spPr bwMode="auto">
          <a:xfrm>
            <a:off x="4686300" y="4610100"/>
            <a:ext cx="1371600" cy="711200"/>
          </a:xfrm>
          <a:prstGeom prst="rect">
            <a:avLst/>
          </a:prstGeom>
          <a:solidFill>
            <a:schemeClr val="bg1"/>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ms-MY">
                <a:latin typeface="Helvetica" panose="020B0604020202020204" pitchFamily="34" charset="0"/>
              </a:rPr>
              <a:t>4</a:t>
            </a:r>
          </a:p>
        </p:txBody>
      </p:sp>
      <p:grpSp>
        <p:nvGrpSpPr>
          <p:cNvPr id="57352" name="Group 24">
            <a:extLst>
              <a:ext uri="{FF2B5EF4-FFF2-40B4-BE49-F238E27FC236}">
                <a16:creationId xmlns:a16="http://schemas.microsoft.com/office/drawing/2014/main" id="{703BE46B-031F-A5F6-810A-433E1F993C4A}"/>
              </a:ext>
            </a:extLst>
          </p:cNvPr>
          <p:cNvGrpSpPr>
            <a:grpSpLocks/>
          </p:cNvGrpSpPr>
          <p:nvPr/>
        </p:nvGrpSpPr>
        <p:grpSpPr bwMode="auto">
          <a:xfrm>
            <a:off x="8458200" y="1562100"/>
            <a:ext cx="1714500" cy="5283200"/>
            <a:chOff x="3888" y="1056"/>
            <a:chExt cx="720" cy="2496"/>
          </a:xfrm>
        </p:grpSpPr>
        <p:grpSp>
          <p:nvGrpSpPr>
            <p:cNvPr id="57355" name="Group 11">
              <a:extLst>
                <a:ext uri="{FF2B5EF4-FFF2-40B4-BE49-F238E27FC236}">
                  <a16:creationId xmlns:a16="http://schemas.microsoft.com/office/drawing/2014/main" id="{C75F60C5-3696-6560-9A92-7E2CB2A1C4B6}"/>
                </a:ext>
              </a:extLst>
            </p:cNvPr>
            <p:cNvGrpSpPr>
              <a:grpSpLocks/>
            </p:cNvGrpSpPr>
            <p:nvPr/>
          </p:nvGrpSpPr>
          <p:grpSpPr bwMode="auto">
            <a:xfrm>
              <a:off x="3888" y="1056"/>
              <a:ext cx="720" cy="672"/>
              <a:chOff x="3888" y="1056"/>
              <a:chExt cx="720" cy="672"/>
            </a:xfrm>
          </p:grpSpPr>
          <p:sp>
            <p:nvSpPr>
              <p:cNvPr id="57366" name="Rectangle 8">
                <a:extLst>
                  <a:ext uri="{FF2B5EF4-FFF2-40B4-BE49-F238E27FC236}">
                    <a16:creationId xmlns:a16="http://schemas.microsoft.com/office/drawing/2014/main" id="{9E84FB9C-B9B3-7AF4-482D-3D00DBFC5E2F}"/>
                  </a:ext>
                </a:extLst>
              </p:cNvPr>
              <p:cNvSpPr>
                <a:spLocks noChangeArrowheads="1"/>
              </p:cNvSpPr>
              <p:nvPr/>
            </p:nvSpPr>
            <p:spPr bwMode="auto">
              <a:xfrm>
                <a:off x="3888" y="1056"/>
                <a:ext cx="720" cy="672"/>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ms-MY" altLang="ms-MY"/>
              </a:p>
            </p:txBody>
          </p:sp>
          <p:sp>
            <p:nvSpPr>
              <p:cNvPr id="57367" name="Line 9">
                <a:extLst>
                  <a:ext uri="{FF2B5EF4-FFF2-40B4-BE49-F238E27FC236}">
                    <a16:creationId xmlns:a16="http://schemas.microsoft.com/office/drawing/2014/main" id="{A561AE1B-3881-BEA3-FE19-757EB80CEDB2}"/>
                  </a:ext>
                </a:extLst>
              </p:cNvPr>
              <p:cNvSpPr>
                <a:spLocks noChangeShapeType="1"/>
              </p:cNvSpPr>
              <p:nvPr/>
            </p:nvSpPr>
            <p:spPr bwMode="auto">
              <a:xfrm>
                <a:off x="3888" y="139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7356" name="Group 12">
              <a:extLst>
                <a:ext uri="{FF2B5EF4-FFF2-40B4-BE49-F238E27FC236}">
                  <a16:creationId xmlns:a16="http://schemas.microsoft.com/office/drawing/2014/main" id="{AE2C3662-B828-7AEA-46B8-E2CAACC3F45E}"/>
                </a:ext>
              </a:extLst>
            </p:cNvPr>
            <p:cNvGrpSpPr>
              <a:grpSpLocks/>
            </p:cNvGrpSpPr>
            <p:nvPr/>
          </p:nvGrpSpPr>
          <p:grpSpPr bwMode="auto">
            <a:xfrm>
              <a:off x="3888" y="1728"/>
              <a:ext cx="720" cy="672"/>
              <a:chOff x="3888" y="1056"/>
              <a:chExt cx="720" cy="672"/>
            </a:xfrm>
          </p:grpSpPr>
          <p:sp>
            <p:nvSpPr>
              <p:cNvPr id="57364" name="Rectangle 13">
                <a:extLst>
                  <a:ext uri="{FF2B5EF4-FFF2-40B4-BE49-F238E27FC236}">
                    <a16:creationId xmlns:a16="http://schemas.microsoft.com/office/drawing/2014/main" id="{EB61D85F-2250-0050-5051-53A334BA59DE}"/>
                  </a:ext>
                </a:extLst>
              </p:cNvPr>
              <p:cNvSpPr>
                <a:spLocks noChangeArrowheads="1"/>
              </p:cNvSpPr>
              <p:nvPr/>
            </p:nvSpPr>
            <p:spPr bwMode="auto">
              <a:xfrm>
                <a:off x="3888" y="1056"/>
                <a:ext cx="720" cy="672"/>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ms-MY" altLang="ms-MY"/>
              </a:p>
            </p:txBody>
          </p:sp>
          <p:sp>
            <p:nvSpPr>
              <p:cNvPr id="57365" name="Line 14">
                <a:extLst>
                  <a:ext uri="{FF2B5EF4-FFF2-40B4-BE49-F238E27FC236}">
                    <a16:creationId xmlns:a16="http://schemas.microsoft.com/office/drawing/2014/main" id="{A9C5445A-A798-00D4-BC29-FA73B26F53FB}"/>
                  </a:ext>
                </a:extLst>
              </p:cNvPr>
              <p:cNvSpPr>
                <a:spLocks noChangeShapeType="1"/>
              </p:cNvSpPr>
              <p:nvPr/>
            </p:nvSpPr>
            <p:spPr bwMode="auto">
              <a:xfrm>
                <a:off x="3888" y="139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7357" name="Text Box 15">
              <a:extLst>
                <a:ext uri="{FF2B5EF4-FFF2-40B4-BE49-F238E27FC236}">
                  <a16:creationId xmlns:a16="http://schemas.microsoft.com/office/drawing/2014/main" id="{766F2F4D-C13E-2EFE-0813-A78FBB928B8C}"/>
                </a:ext>
              </a:extLst>
            </p:cNvPr>
            <p:cNvSpPr txBox="1">
              <a:spLocks noChangeArrowheads="1"/>
            </p:cNvSpPr>
            <p:nvPr/>
          </p:nvSpPr>
          <p:spPr bwMode="auto">
            <a:xfrm>
              <a:off x="4158" y="1161"/>
              <a:ext cx="13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a:latin typeface="Helvetica" panose="020B0604020202020204" pitchFamily="34" charset="0"/>
                </a:rPr>
                <a:t>1</a:t>
              </a:r>
            </a:p>
          </p:txBody>
        </p:sp>
        <p:sp>
          <p:nvSpPr>
            <p:cNvPr id="57358" name="Text Box 16">
              <a:extLst>
                <a:ext uri="{FF2B5EF4-FFF2-40B4-BE49-F238E27FC236}">
                  <a16:creationId xmlns:a16="http://schemas.microsoft.com/office/drawing/2014/main" id="{438B0E04-5452-1143-0AEF-D44DED5628E6}"/>
                </a:ext>
              </a:extLst>
            </p:cNvPr>
            <p:cNvSpPr txBox="1">
              <a:spLocks noChangeArrowheads="1"/>
            </p:cNvSpPr>
            <p:nvPr/>
          </p:nvSpPr>
          <p:spPr bwMode="auto">
            <a:xfrm>
              <a:off x="4160" y="1468"/>
              <a:ext cx="13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a:latin typeface="Helvetica" panose="020B0604020202020204" pitchFamily="34" charset="0"/>
                </a:rPr>
                <a:t>4</a:t>
              </a:r>
            </a:p>
          </p:txBody>
        </p:sp>
        <p:sp>
          <p:nvSpPr>
            <p:cNvPr id="57359" name="Rectangle 17">
              <a:extLst>
                <a:ext uri="{FF2B5EF4-FFF2-40B4-BE49-F238E27FC236}">
                  <a16:creationId xmlns:a16="http://schemas.microsoft.com/office/drawing/2014/main" id="{7D28EDDF-FF0B-0D87-2E59-77103273B1F6}"/>
                </a:ext>
              </a:extLst>
            </p:cNvPr>
            <p:cNvSpPr>
              <a:spLocks noChangeArrowheads="1"/>
            </p:cNvSpPr>
            <p:nvPr/>
          </p:nvSpPr>
          <p:spPr bwMode="auto">
            <a:xfrm>
              <a:off x="3888" y="2400"/>
              <a:ext cx="720" cy="912"/>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ms-MY" altLang="ms-MY"/>
            </a:p>
          </p:txBody>
        </p:sp>
        <p:sp>
          <p:nvSpPr>
            <p:cNvPr id="57360" name="Rectangle 18">
              <a:extLst>
                <a:ext uri="{FF2B5EF4-FFF2-40B4-BE49-F238E27FC236}">
                  <a16:creationId xmlns:a16="http://schemas.microsoft.com/office/drawing/2014/main" id="{322F5620-1916-1A71-39F2-68E7C4C14C71}"/>
                </a:ext>
              </a:extLst>
            </p:cNvPr>
            <p:cNvSpPr>
              <a:spLocks noChangeArrowheads="1"/>
            </p:cNvSpPr>
            <p:nvPr/>
          </p:nvSpPr>
          <p:spPr bwMode="auto">
            <a:xfrm>
              <a:off x="3888" y="3312"/>
              <a:ext cx="720" cy="240"/>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ms-MY" altLang="ms-MY"/>
            </a:p>
          </p:txBody>
        </p:sp>
        <p:sp>
          <p:nvSpPr>
            <p:cNvPr id="57361" name="Line 19">
              <a:extLst>
                <a:ext uri="{FF2B5EF4-FFF2-40B4-BE49-F238E27FC236}">
                  <a16:creationId xmlns:a16="http://schemas.microsoft.com/office/drawing/2014/main" id="{BC9EF7D0-9E88-C808-E905-CAEB1E6E0B67}"/>
                </a:ext>
              </a:extLst>
            </p:cNvPr>
            <p:cNvSpPr>
              <a:spLocks noChangeShapeType="1"/>
            </p:cNvSpPr>
            <p:nvPr/>
          </p:nvSpPr>
          <p:spPr bwMode="auto">
            <a:xfrm>
              <a:off x="3888" y="264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2" name="Text Box 20">
              <a:extLst>
                <a:ext uri="{FF2B5EF4-FFF2-40B4-BE49-F238E27FC236}">
                  <a16:creationId xmlns:a16="http://schemas.microsoft.com/office/drawing/2014/main" id="{DB8A87F7-B06A-EA38-B3B7-4AE189D47D3C}"/>
                </a:ext>
              </a:extLst>
            </p:cNvPr>
            <p:cNvSpPr txBox="1">
              <a:spLocks noChangeArrowheads="1"/>
            </p:cNvSpPr>
            <p:nvPr/>
          </p:nvSpPr>
          <p:spPr bwMode="auto">
            <a:xfrm>
              <a:off x="4160" y="2457"/>
              <a:ext cx="13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a:latin typeface="Helvetica" panose="020B0604020202020204" pitchFamily="34" charset="0"/>
                </a:rPr>
                <a:t>2</a:t>
              </a:r>
            </a:p>
          </p:txBody>
        </p:sp>
        <p:sp>
          <p:nvSpPr>
            <p:cNvPr id="57363" name="Text Box 21">
              <a:extLst>
                <a:ext uri="{FF2B5EF4-FFF2-40B4-BE49-F238E27FC236}">
                  <a16:creationId xmlns:a16="http://schemas.microsoft.com/office/drawing/2014/main" id="{69262901-01BB-BB4F-DC36-67418FC21BDE}"/>
                </a:ext>
              </a:extLst>
            </p:cNvPr>
            <p:cNvSpPr txBox="1">
              <a:spLocks noChangeArrowheads="1"/>
            </p:cNvSpPr>
            <p:nvPr/>
          </p:nvSpPr>
          <p:spPr bwMode="auto">
            <a:xfrm>
              <a:off x="4160" y="2917"/>
              <a:ext cx="13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a:latin typeface="Helvetica" panose="020B0604020202020204" pitchFamily="34" charset="0"/>
                </a:rPr>
                <a:t>3</a:t>
              </a:r>
            </a:p>
          </p:txBody>
        </p:sp>
      </p:grpSp>
      <p:sp>
        <p:nvSpPr>
          <p:cNvPr id="57353" name="Text Box 22">
            <a:extLst>
              <a:ext uri="{FF2B5EF4-FFF2-40B4-BE49-F238E27FC236}">
                <a16:creationId xmlns:a16="http://schemas.microsoft.com/office/drawing/2014/main" id="{20B50D2C-661F-41C6-6954-1D45BEC26C91}"/>
              </a:ext>
            </a:extLst>
          </p:cNvPr>
          <p:cNvSpPr txBox="1">
            <a:spLocks noChangeArrowheads="1"/>
          </p:cNvSpPr>
          <p:nvPr/>
        </p:nvSpPr>
        <p:spPr bwMode="auto">
          <a:xfrm>
            <a:off x="3360738" y="7048500"/>
            <a:ext cx="13938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a:latin typeface="Helvetica" panose="020B0604020202020204" pitchFamily="34" charset="0"/>
              </a:rPr>
              <a:t>user space </a:t>
            </a:r>
          </a:p>
        </p:txBody>
      </p:sp>
      <p:sp>
        <p:nvSpPr>
          <p:cNvPr id="57354" name="Text Box 23">
            <a:extLst>
              <a:ext uri="{FF2B5EF4-FFF2-40B4-BE49-F238E27FC236}">
                <a16:creationId xmlns:a16="http://schemas.microsoft.com/office/drawing/2014/main" id="{6DBA5C88-7A74-1EEA-657F-29EA66728546}"/>
              </a:ext>
            </a:extLst>
          </p:cNvPr>
          <p:cNvSpPr txBox="1">
            <a:spLocks noChangeArrowheads="1"/>
          </p:cNvSpPr>
          <p:nvPr/>
        </p:nvSpPr>
        <p:spPr bwMode="auto">
          <a:xfrm>
            <a:off x="7915275" y="7048500"/>
            <a:ext cx="26765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a:latin typeface="Helvetica" panose="020B0604020202020204" pitchFamily="34" charset="0"/>
              </a:rPr>
              <a:t>physical memory space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6D23E40-9BAE-E5C7-91DA-EC289EC7E56A}"/>
              </a:ext>
            </a:extLst>
          </p:cNvPr>
          <p:cNvSpPr>
            <a:spLocks noGrp="1" noChangeArrowheads="1"/>
          </p:cNvSpPr>
          <p:nvPr>
            <p:ph type="title"/>
          </p:nvPr>
        </p:nvSpPr>
        <p:spPr>
          <a:xfrm>
            <a:off x="1166813" y="369888"/>
            <a:ext cx="11863387" cy="768350"/>
          </a:xfrm>
        </p:spPr>
        <p:txBody>
          <a:bodyPr/>
          <a:lstStyle/>
          <a:p>
            <a:pPr eaLnBrk="1" hangingPunct="1"/>
            <a:r>
              <a:rPr lang="en-US" altLang="ms-MY"/>
              <a:t>Segmentation Architecture </a:t>
            </a:r>
          </a:p>
        </p:txBody>
      </p:sp>
      <p:sp>
        <p:nvSpPr>
          <p:cNvPr id="59395" name="Rectangle 3">
            <a:extLst>
              <a:ext uri="{FF2B5EF4-FFF2-40B4-BE49-F238E27FC236}">
                <a16:creationId xmlns:a16="http://schemas.microsoft.com/office/drawing/2014/main" id="{74B3F89E-22FA-8293-8C4F-3302E91B5E86}"/>
              </a:ext>
            </a:extLst>
          </p:cNvPr>
          <p:cNvSpPr>
            <a:spLocks noGrp="1" noChangeArrowheads="1"/>
          </p:cNvSpPr>
          <p:nvPr>
            <p:ph type="body" idx="1"/>
          </p:nvPr>
        </p:nvSpPr>
        <p:spPr>
          <a:xfrm>
            <a:off x="336550" y="1166813"/>
            <a:ext cx="6911975" cy="6737350"/>
          </a:xfrm>
        </p:spPr>
        <p:txBody>
          <a:bodyPr/>
          <a:lstStyle/>
          <a:p>
            <a:pPr>
              <a:tabLst>
                <a:tab pos="2614613" algn="l"/>
                <a:tab pos="4081463" algn="ctr"/>
              </a:tabLst>
            </a:pPr>
            <a:r>
              <a:rPr lang="en-US" altLang="ms-MY" b="1">
                <a:solidFill>
                  <a:srgbClr val="3366FF"/>
                </a:solidFill>
              </a:rPr>
              <a:t>Logical address </a:t>
            </a:r>
            <a:r>
              <a:rPr lang="en-US" altLang="ms-MY"/>
              <a:t>consists of a two tuple:</a:t>
            </a:r>
          </a:p>
          <a:p>
            <a:pPr>
              <a:buFont typeface="Monotype Sorts" pitchFamily="-84" charset="2"/>
              <a:buNone/>
              <a:tabLst>
                <a:tab pos="2614613" algn="l"/>
                <a:tab pos="4081463" algn="ctr"/>
              </a:tabLst>
            </a:pPr>
            <a:r>
              <a:rPr lang="en-US" altLang="ms-MY" b="1"/>
              <a:t>	&lt;segment-number, offset&gt;,</a:t>
            </a:r>
          </a:p>
          <a:p>
            <a:pPr>
              <a:buFont typeface="Monotype Sorts" pitchFamily="-84" charset="2"/>
              <a:buNone/>
              <a:tabLst>
                <a:tab pos="2614613" algn="l"/>
                <a:tab pos="4081463" algn="ctr"/>
              </a:tabLst>
            </a:pPr>
            <a:endParaRPr lang="en-US" altLang="ms-MY" sz="1100"/>
          </a:p>
          <a:p>
            <a:pPr>
              <a:tabLst>
                <a:tab pos="2614613" algn="l"/>
                <a:tab pos="4081463" algn="ctr"/>
              </a:tabLst>
            </a:pPr>
            <a:r>
              <a:rPr lang="en-US" altLang="ms-MY" b="1">
                <a:solidFill>
                  <a:srgbClr val="3366FF"/>
                </a:solidFill>
              </a:rPr>
              <a:t>Segment table</a:t>
            </a:r>
            <a:r>
              <a:rPr lang="en-US" altLang="ms-MY">
                <a:solidFill>
                  <a:srgbClr val="3366FF"/>
                </a:solidFill>
              </a:rPr>
              <a:t> </a:t>
            </a:r>
            <a:r>
              <a:rPr lang="en-US" altLang="ms-MY">
                <a:sym typeface="Wingdings" panose="05000000000000000000" pitchFamily="2" charset="2"/>
              </a:rPr>
              <a:t></a:t>
            </a:r>
            <a:r>
              <a:rPr lang="en-US" altLang="ms-MY"/>
              <a:t> maps two-dimensional physical addresses; each table entry has:</a:t>
            </a:r>
          </a:p>
          <a:p>
            <a:pPr lvl="1">
              <a:tabLst>
                <a:tab pos="2614613" algn="l"/>
                <a:tab pos="4081463" algn="ctr"/>
              </a:tabLst>
            </a:pPr>
            <a:r>
              <a:rPr lang="en-US" altLang="ms-MY" b="1">
                <a:solidFill>
                  <a:srgbClr val="3366FF"/>
                </a:solidFill>
              </a:rPr>
              <a:t>base</a:t>
            </a:r>
            <a:r>
              <a:rPr lang="en-US" altLang="ms-MY">
                <a:solidFill>
                  <a:srgbClr val="3366FF"/>
                </a:solidFill>
              </a:rPr>
              <a:t> </a:t>
            </a:r>
            <a:r>
              <a:rPr lang="en-US" altLang="ms-MY">
                <a:sym typeface="Wingdings" panose="05000000000000000000" pitchFamily="2" charset="2"/>
              </a:rPr>
              <a:t></a:t>
            </a:r>
            <a:r>
              <a:rPr lang="en-US" altLang="ms-MY"/>
              <a:t> contains the starting physical address where the segments reside in memory</a:t>
            </a:r>
          </a:p>
          <a:p>
            <a:pPr lvl="1">
              <a:tabLst>
                <a:tab pos="2614613" algn="l"/>
                <a:tab pos="4081463" algn="ctr"/>
              </a:tabLst>
            </a:pPr>
            <a:r>
              <a:rPr lang="en-US" altLang="ms-MY" b="1">
                <a:solidFill>
                  <a:srgbClr val="3366FF"/>
                </a:solidFill>
              </a:rPr>
              <a:t>limit</a:t>
            </a:r>
            <a:r>
              <a:rPr lang="en-US" altLang="ms-MY">
                <a:solidFill>
                  <a:srgbClr val="3366FF"/>
                </a:solidFill>
              </a:rPr>
              <a:t> </a:t>
            </a:r>
            <a:r>
              <a:rPr lang="en-US" altLang="ms-MY">
                <a:sym typeface="Wingdings" panose="05000000000000000000" pitchFamily="2" charset="2"/>
              </a:rPr>
              <a:t></a:t>
            </a:r>
            <a:r>
              <a:rPr lang="en-US" altLang="ms-MY"/>
              <a:t> specifies the length of the segment</a:t>
            </a:r>
          </a:p>
          <a:p>
            <a:pPr lvl="1">
              <a:tabLst>
                <a:tab pos="2614613" algn="l"/>
                <a:tab pos="4081463" algn="ctr"/>
              </a:tabLst>
            </a:pPr>
            <a:endParaRPr lang="en-US" altLang="ms-MY" sz="1100"/>
          </a:p>
          <a:p>
            <a:pPr>
              <a:tabLst>
                <a:tab pos="2614613" algn="l"/>
                <a:tab pos="4081463" algn="ctr"/>
              </a:tabLst>
            </a:pPr>
            <a:r>
              <a:rPr lang="en-US" altLang="ms-MY" b="1">
                <a:solidFill>
                  <a:srgbClr val="3366FF"/>
                </a:solidFill>
              </a:rPr>
              <a:t>Segment-table base register (STBR)</a:t>
            </a:r>
            <a:r>
              <a:rPr lang="en-US" altLang="ms-MY">
                <a:solidFill>
                  <a:srgbClr val="3366FF"/>
                </a:solidFill>
              </a:rPr>
              <a:t> </a:t>
            </a:r>
          </a:p>
          <a:p>
            <a:pPr lvl="1">
              <a:tabLst>
                <a:tab pos="2614613" algn="l"/>
                <a:tab pos="4081463" algn="ctr"/>
              </a:tabLst>
            </a:pPr>
            <a:r>
              <a:rPr lang="en-US" altLang="ms-MY"/>
              <a:t>points to the segment table</a:t>
            </a:r>
            <a:r>
              <a:rPr lang="ja-JP" altLang="en-US"/>
              <a:t>’</a:t>
            </a:r>
            <a:r>
              <a:rPr lang="en-US" altLang="ja-JP"/>
              <a:t>s location in memory</a:t>
            </a:r>
          </a:p>
          <a:p>
            <a:pPr>
              <a:tabLst>
                <a:tab pos="2614613" algn="l"/>
                <a:tab pos="4081463" algn="ctr"/>
              </a:tabLst>
            </a:pPr>
            <a:endParaRPr lang="en-US" altLang="ms-MY" sz="1100"/>
          </a:p>
          <a:p>
            <a:pPr>
              <a:tabLst>
                <a:tab pos="2614613" algn="l"/>
                <a:tab pos="4081463" algn="ctr"/>
              </a:tabLst>
            </a:pPr>
            <a:r>
              <a:rPr lang="en-US" altLang="ms-MY" b="1">
                <a:solidFill>
                  <a:srgbClr val="3366FF"/>
                </a:solidFill>
              </a:rPr>
              <a:t>Segment-table length register (STLR)</a:t>
            </a:r>
            <a:r>
              <a:rPr lang="en-US" altLang="ms-MY">
                <a:solidFill>
                  <a:srgbClr val="3366FF"/>
                </a:solidFill>
              </a:rPr>
              <a:t> </a:t>
            </a:r>
          </a:p>
          <a:p>
            <a:pPr lvl="1">
              <a:tabLst>
                <a:tab pos="2614613" algn="l"/>
                <a:tab pos="4081463" algn="ctr"/>
              </a:tabLst>
            </a:pPr>
            <a:r>
              <a:rPr lang="en-US" altLang="ms-MY"/>
              <a:t>indicates number of segments used by a program;</a:t>
            </a:r>
          </a:p>
          <a:p>
            <a:pPr lvl="2">
              <a:tabLst>
                <a:tab pos="2614613" algn="l"/>
                <a:tab pos="4081463" algn="ctr"/>
              </a:tabLst>
            </a:pPr>
            <a:r>
              <a:rPr lang="en-US" altLang="ms-MY"/>
              <a:t>segment number </a:t>
            </a:r>
            <a:r>
              <a:rPr lang="en-US" altLang="ms-MY" b="1" i="1">
                <a:solidFill>
                  <a:srgbClr val="FF0000"/>
                </a:solidFill>
              </a:rPr>
              <a:t>s</a:t>
            </a:r>
            <a:r>
              <a:rPr lang="en-US" altLang="ms-MY"/>
              <a:t> is legal </a:t>
            </a:r>
          </a:p>
          <a:p>
            <a:pPr lvl="3">
              <a:tabLst>
                <a:tab pos="2614613" algn="l"/>
                <a:tab pos="4081463" algn="ctr"/>
              </a:tabLst>
            </a:pPr>
            <a:r>
              <a:rPr lang="en-US" altLang="ms-MY"/>
              <a:t>if </a:t>
            </a:r>
            <a:r>
              <a:rPr lang="en-US" altLang="ms-MY" b="1" i="1">
                <a:solidFill>
                  <a:srgbClr val="FF0000"/>
                </a:solidFill>
              </a:rPr>
              <a:t>s</a:t>
            </a:r>
            <a:r>
              <a:rPr lang="en-US" altLang="ms-MY"/>
              <a:t> &lt; </a:t>
            </a:r>
            <a:r>
              <a:rPr lang="en-US" altLang="ms-MY" b="1">
                <a:solidFill>
                  <a:srgbClr val="FF0000"/>
                </a:solidFill>
              </a:rPr>
              <a:t>STLR</a:t>
            </a:r>
          </a:p>
        </p:txBody>
      </p:sp>
      <p:pic>
        <p:nvPicPr>
          <p:cNvPr id="59396" name="Picture 1">
            <a:extLst>
              <a:ext uri="{FF2B5EF4-FFF2-40B4-BE49-F238E27FC236}">
                <a16:creationId xmlns:a16="http://schemas.microsoft.com/office/drawing/2014/main" id="{D53AA72E-6FD0-8FAE-7E83-E7A217D24C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56563" y="3679825"/>
            <a:ext cx="4973637"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6" descr="Basic Architecture">
            <a:extLst>
              <a:ext uri="{FF2B5EF4-FFF2-40B4-BE49-F238E27FC236}">
                <a16:creationId xmlns:a16="http://schemas.microsoft.com/office/drawing/2014/main" id="{E129E242-CE1B-24DA-A4D8-86C8A7219F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1838" y="1138238"/>
            <a:ext cx="5578475" cy="24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3">
            <a:extLst>
              <a:ext uri="{FF2B5EF4-FFF2-40B4-BE49-F238E27FC236}">
                <a16:creationId xmlns:a16="http://schemas.microsoft.com/office/drawing/2014/main" id="{B160F50B-DB8D-C95B-C314-183DC578CE6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37125" y="5815013"/>
            <a:ext cx="2578100" cy="29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E85D20E-DEB3-9F8E-3778-E1C1669A3107}"/>
              </a:ext>
            </a:extLst>
          </p:cNvPr>
          <p:cNvSpPr>
            <a:spLocks noGrp="1" noChangeArrowheads="1"/>
          </p:cNvSpPr>
          <p:nvPr>
            <p:ph type="title"/>
          </p:nvPr>
        </p:nvSpPr>
        <p:spPr>
          <a:xfrm>
            <a:off x="1285875" y="369888"/>
            <a:ext cx="11744325" cy="768350"/>
          </a:xfrm>
        </p:spPr>
        <p:txBody>
          <a:bodyPr/>
          <a:lstStyle/>
          <a:p>
            <a:pPr eaLnBrk="1" hangingPunct="1"/>
            <a:r>
              <a:rPr lang="en-US" altLang="ms-MY"/>
              <a:t>Segmentation Architecture (Cont.)</a:t>
            </a:r>
          </a:p>
        </p:txBody>
      </p:sp>
      <p:sp>
        <p:nvSpPr>
          <p:cNvPr id="61443" name="Rectangle 3">
            <a:extLst>
              <a:ext uri="{FF2B5EF4-FFF2-40B4-BE49-F238E27FC236}">
                <a16:creationId xmlns:a16="http://schemas.microsoft.com/office/drawing/2014/main" id="{E2D270E3-CD1F-6D92-F94F-59375090C490}"/>
              </a:ext>
            </a:extLst>
          </p:cNvPr>
          <p:cNvSpPr>
            <a:spLocks noGrp="1" noChangeArrowheads="1"/>
          </p:cNvSpPr>
          <p:nvPr>
            <p:ph type="body" idx="1"/>
          </p:nvPr>
        </p:nvSpPr>
        <p:spPr>
          <a:xfrm>
            <a:off x="1025525" y="1360488"/>
            <a:ext cx="11447463" cy="5959475"/>
          </a:xfrm>
        </p:spPr>
        <p:txBody>
          <a:bodyPr/>
          <a:lstStyle/>
          <a:p>
            <a:r>
              <a:rPr lang="en-US" altLang="ms-MY"/>
              <a:t>Protection</a:t>
            </a:r>
          </a:p>
          <a:p>
            <a:pPr lvl="1"/>
            <a:r>
              <a:rPr lang="en-US" altLang="ms-MY"/>
              <a:t>With each entry in segment table associate:</a:t>
            </a:r>
          </a:p>
          <a:p>
            <a:pPr lvl="2"/>
            <a:r>
              <a:rPr lang="en-US" altLang="ms-MY"/>
              <a:t>validation bit = 0 </a:t>
            </a:r>
            <a:r>
              <a:rPr lang="en-US" altLang="ms-MY">
                <a:sym typeface="Symbol" panose="05050102010706020507" pitchFamily="18" charset="2"/>
              </a:rPr>
              <a:t> illegal segment</a:t>
            </a:r>
          </a:p>
          <a:p>
            <a:pPr lvl="2"/>
            <a:r>
              <a:rPr lang="en-US" altLang="ms-MY">
                <a:sym typeface="Symbol" panose="05050102010706020507" pitchFamily="18" charset="2"/>
              </a:rPr>
              <a:t>read/write/execute privileges</a:t>
            </a:r>
          </a:p>
          <a:p>
            <a:pPr lvl="2"/>
            <a:endParaRPr lang="en-US" altLang="ms-MY">
              <a:sym typeface="Symbol" panose="05050102010706020507" pitchFamily="18" charset="2"/>
            </a:endParaRPr>
          </a:p>
          <a:p>
            <a:r>
              <a:rPr lang="en-US" altLang="ms-MY"/>
              <a:t>Protection bits associated with segments; code sharing occurs at </a:t>
            </a:r>
            <a:r>
              <a:rPr lang="en-US" altLang="ms-MY" b="1">
                <a:solidFill>
                  <a:srgbClr val="3366FF"/>
                </a:solidFill>
              </a:rPr>
              <a:t>segment</a:t>
            </a:r>
            <a:r>
              <a:rPr lang="en-US" altLang="ms-MY"/>
              <a:t> </a:t>
            </a:r>
            <a:r>
              <a:rPr lang="en-US" altLang="ms-MY" b="1">
                <a:solidFill>
                  <a:srgbClr val="3366FF"/>
                </a:solidFill>
              </a:rPr>
              <a:t>level.</a:t>
            </a:r>
          </a:p>
          <a:p>
            <a:endParaRPr lang="en-US" altLang="ms-MY"/>
          </a:p>
          <a:p>
            <a:r>
              <a:rPr lang="en-US" altLang="ms-MY"/>
              <a:t>Since segments vary in length, memory allocation is a dynamic storage-allocation problem</a:t>
            </a:r>
          </a:p>
          <a:p>
            <a:endParaRPr lang="en-US" altLang="ms-MY"/>
          </a:p>
          <a:p>
            <a:r>
              <a:rPr lang="en-US" altLang="ms-MY"/>
              <a:t>A segmentation example is shown in the following diagram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6FF6CD2-0969-336A-9CA3-20D4160E69DD}"/>
              </a:ext>
            </a:extLst>
          </p:cNvPr>
          <p:cNvSpPr>
            <a:spLocks noGrp="1" noChangeArrowheads="1"/>
          </p:cNvSpPr>
          <p:nvPr>
            <p:ph type="title"/>
          </p:nvPr>
        </p:nvSpPr>
        <p:spPr/>
        <p:txBody>
          <a:bodyPr/>
          <a:lstStyle/>
          <a:p>
            <a:pPr eaLnBrk="1" hangingPunct="1"/>
            <a:r>
              <a:rPr lang="en-US" altLang="ms-MY"/>
              <a:t>Segmentation Hardware</a:t>
            </a:r>
            <a:endParaRPr lang="en-US" altLang="ms-MY" sz="3400"/>
          </a:p>
        </p:txBody>
      </p:sp>
      <p:pic>
        <p:nvPicPr>
          <p:cNvPr id="63491" name="Picture 4" descr="8">
            <a:extLst>
              <a:ext uri="{FF2B5EF4-FFF2-40B4-BE49-F238E27FC236}">
                <a16:creationId xmlns:a16="http://schemas.microsoft.com/office/drawing/2014/main" id="{5F6381BB-95EA-75B5-EA17-8FA1A20EC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163" y="1484313"/>
            <a:ext cx="10382250" cy="647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3">
            <a:extLst>
              <a:ext uri="{FF2B5EF4-FFF2-40B4-BE49-F238E27FC236}">
                <a16:creationId xmlns:a16="http://schemas.microsoft.com/office/drawing/2014/main" id="{A657F886-A7EF-EDBF-478C-C9788E9F839D}"/>
              </a:ext>
            </a:extLst>
          </p:cNvPr>
          <p:cNvSpPr txBox="1">
            <a:spLocks noChangeArrowheads="1"/>
          </p:cNvSpPr>
          <p:nvPr/>
        </p:nvSpPr>
        <p:spPr bwMode="auto">
          <a:xfrm>
            <a:off x="685800" y="1665288"/>
            <a:ext cx="1234440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MY" altLang="en-US" sz="3200" b="1">
                <a:solidFill>
                  <a:srgbClr val="000000"/>
                </a:solidFill>
                <a:latin typeface="Times New Roman" panose="02020603050405020304" pitchFamily="18" charset="0"/>
                <a:ea typeface="SimSun" panose="02010600030101010101" pitchFamily="2" charset="-122"/>
              </a:rPr>
              <a:t>The paging method in computer memory management is a technique used to organize and allocate memory in a system. It divides the physical memory into fixed-size blocks called pages and the logical memory into equal-sized blocks called frames. The main idea behind paging is to allow processes to be divided into smaller, fixed-size units of memory, making it easier to manage and allocate memory resources. Each page represents a unit of data or code within a process, while each frame represents a corresponding block of physical memory. The paging method uses a page table to keep track of the mapping between logical pages and physical frames. When a process needs to access a particular page, the page table is consulted to determine the corresponding physical frame location.</a:t>
            </a:r>
            <a:endParaRPr lang="en-MY" altLang="en-US" sz="2000">
              <a:latin typeface="Times New Roman" panose="02020603050405020304" pitchFamily="18" charset="0"/>
              <a:ea typeface="SimSun" panose="02010600030101010101" pitchFamily="2" charset="-122"/>
            </a:endParaRPr>
          </a:p>
        </p:txBody>
      </p:sp>
      <p:sp>
        <p:nvSpPr>
          <p:cNvPr id="65539" name="Rectangle 1026">
            <a:extLst>
              <a:ext uri="{FF2B5EF4-FFF2-40B4-BE49-F238E27FC236}">
                <a16:creationId xmlns:a16="http://schemas.microsoft.com/office/drawing/2014/main" id="{A2232CC2-35CB-D5DC-DEE3-D562DE876AD7}"/>
              </a:ext>
            </a:extLst>
          </p:cNvPr>
          <p:cNvSpPr>
            <a:spLocks noGrp="1" noChangeArrowheads="1"/>
          </p:cNvSpPr>
          <p:nvPr>
            <p:ph type="title"/>
          </p:nvPr>
        </p:nvSpPr>
        <p:spPr/>
        <p:txBody>
          <a:bodyPr/>
          <a:lstStyle/>
          <a:p>
            <a:pPr eaLnBrk="1" hangingPunct="1"/>
            <a:r>
              <a:rPr lang="en-US" altLang="ms-MY"/>
              <a:t>Paging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6FB4A0A-642D-9F4A-EE0E-9B10D13EE41C}"/>
              </a:ext>
            </a:extLst>
          </p:cNvPr>
          <p:cNvSpPr>
            <a:spLocks noGrp="1" noChangeArrowheads="1"/>
          </p:cNvSpPr>
          <p:nvPr>
            <p:ph type="title"/>
          </p:nvPr>
        </p:nvSpPr>
        <p:spPr/>
        <p:txBody>
          <a:bodyPr/>
          <a:lstStyle/>
          <a:p>
            <a:r>
              <a:rPr lang="en-US" altLang="ms-MY"/>
              <a:t>Address Binding</a:t>
            </a:r>
          </a:p>
        </p:txBody>
      </p:sp>
      <p:sp>
        <p:nvSpPr>
          <p:cNvPr id="17411" name="Content Placeholder 2">
            <a:extLst>
              <a:ext uri="{FF2B5EF4-FFF2-40B4-BE49-F238E27FC236}">
                <a16:creationId xmlns:a16="http://schemas.microsoft.com/office/drawing/2014/main" id="{C8C0FBCE-6CC4-7FB3-C646-E470BC2D6534}"/>
              </a:ext>
            </a:extLst>
          </p:cNvPr>
          <p:cNvSpPr>
            <a:spLocks noGrp="1" noChangeArrowheads="1"/>
          </p:cNvSpPr>
          <p:nvPr>
            <p:ph idx="1"/>
          </p:nvPr>
        </p:nvSpPr>
        <p:spPr>
          <a:xfrm>
            <a:off x="685800" y="1311275"/>
            <a:ext cx="12344400" cy="6040438"/>
          </a:xfrm>
        </p:spPr>
        <p:txBody>
          <a:bodyPr/>
          <a:lstStyle/>
          <a:p>
            <a:r>
              <a:rPr kumimoji="0" lang="en-US" altLang="ms-MY"/>
              <a:t>Programs on disk, ready to be </a:t>
            </a:r>
            <a:r>
              <a:rPr kumimoji="0" lang="en-US" altLang="ms-MY" b="1"/>
              <a:t>brought</a:t>
            </a:r>
            <a:r>
              <a:rPr kumimoji="0" lang="en-US" altLang="ms-MY"/>
              <a:t> into memory to execute form an </a:t>
            </a:r>
            <a:r>
              <a:rPr kumimoji="0" lang="en-US" altLang="ms-MY" b="1">
                <a:solidFill>
                  <a:srgbClr val="0000FF"/>
                </a:solidFill>
              </a:rPr>
              <a:t>input queue</a:t>
            </a:r>
          </a:p>
          <a:p>
            <a:pPr lvl="1"/>
            <a:r>
              <a:rPr kumimoji="0" lang="en-US" altLang="ms-MY"/>
              <a:t>Without support, must be loaded into address </a:t>
            </a:r>
            <a:r>
              <a:rPr kumimoji="0" lang="en-US" altLang="ms-MY" b="1">
                <a:solidFill>
                  <a:srgbClr val="FF0000"/>
                </a:solidFill>
              </a:rPr>
              <a:t>0000.</a:t>
            </a:r>
          </a:p>
          <a:p>
            <a:r>
              <a:rPr kumimoji="0" lang="en-US" altLang="ms-MY"/>
              <a:t>Inconvenient to have first user process physical address always at </a:t>
            </a:r>
            <a:r>
              <a:rPr kumimoji="0" lang="en-US" altLang="ms-MY" b="1">
                <a:solidFill>
                  <a:srgbClr val="FF0000"/>
                </a:solidFill>
              </a:rPr>
              <a:t>0000.</a:t>
            </a:r>
          </a:p>
          <a:p>
            <a:pPr lvl="1"/>
            <a:r>
              <a:rPr kumimoji="0" lang="en-US" altLang="ms-MY"/>
              <a:t>How can it not be?</a:t>
            </a:r>
            <a:endParaRPr lang="en-US" altLang="ms-MY"/>
          </a:p>
          <a:p>
            <a:r>
              <a:rPr kumimoji="0" lang="en-US" altLang="ms-MY"/>
              <a:t>Further, addresses represented in different ways at different stages of a program</a:t>
            </a:r>
            <a:r>
              <a:rPr kumimoji="0" lang="ja-JP" altLang="en-US"/>
              <a:t>’</a:t>
            </a:r>
            <a:r>
              <a:rPr kumimoji="0" lang="en-US" altLang="ja-JP"/>
              <a:t>s life</a:t>
            </a:r>
          </a:p>
          <a:p>
            <a:pPr lvl="1"/>
            <a:r>
              <a:rPr kumimoji="0" lang="en-US" altLang="ms-MY"/>
              <a:t>Source code addresses usually </a:t>
            </a:r>
            <a:r>
              <a:rPr kumimoji="0" lang="en-US" altLang="ms-MY" b="1"/>
              <a:t>symbolic addresses</a:t>
            </a:r>
            <a:r>
              <a:rPr kumimoji="0" lang="en-US" altLang="ms-MY"/>
              <a:t>.</a:t>
            </a:r>
          </a:p>
          <a:p>
            <a:pPr lvl="1"/>
            <a:r>
              <a:rPr kumimoji="0" lang="en-US" altLang="ms-MY"/>
              <a:t>Compiled code addresses </a:t>
            </a:r>
            <a:r>
              <a:rPr kumimoji="0" lang="en-US" altLang="ms-MY" b="1">
                <a:solidFill>
                  <a:srgbClr val="0000FF"/>
                </a:solidFill>
              </a:rPr>
              <a:t>bind </a:t>
            </a:r>
            <a:r>
              <a:rPr kumimoji="0" lang="en-US" altLang="ms-MY"/>
              <a:t>to </a:t>
            </a:r>
            <a:r>
              <a:rPr kumimoji="0" lang="en-US" altLang="ms-MY" b="1"/>
              <a:t>relocatable addresses</a:t>
            </a:r>
            <a:r>
              <a:rPr kumimoji="0" lang="en-US" altLang="ms-MY"/>
              <a:t>.</a:t>
            </a:r>
          </a:p>
          <a:p>
            <a:pPr lvl="2"/>
            <a:r>
              <a:rPr kumimoji="0" lang="en-US" altLang="ms-MY"/>
              <a:t>i.e. </a:t>
            </a:r>
            <a:r>
              <a:rPr kumimoji="0" lang="ja-JP" altLang="en-US"/>
              <a:t>“</a:t>
            </a:r>
            <a:r>
              <a:rPr kumimoji="0" lang="en-US" altLang="ja-JP"/>
              <a:t>14 bytes from beginning of this module</a:t>
            </a:r>
            <a:r>
              <a:rPr kumimoji="0" lang="ja-JP" altLang="en-US"/>
              <a:t>”</a:t>
            </a:r>
            <a:endParaRPr kumimoji="0" lang="en-US" altLang="ja-JP"/>
          </a:p>
          <a:p>
            <a:pPr lvl="1"/>
            <a:r>
              <a:rPr kumimoji="0" lang="en-US" altLang="ms-MY"/>
              <a:t>Linker or loader will bind relocatable addresses to </a:t>
            </a:r>
            <a:r>
              <a:rPr kumimoji="0" lang="en-US" altLang="ms-MY" b="1"/>
              <a:t>absolute addresses.</a:t>
            </a:r>
          </a:p>
          <a:p>
            <a:pPr lvl="2"/>
            <a:r>
              <a:rPr kumimoji="0" lang="en-US" altLang="ms-MY"/>
              <a:t>i.e. 74014</a:t>
            </a:r>
          </a:p>
          <a:p>
            <a:pPr lvl="1"/>
            <a:r>
              <a:rPr kumimoji="0" lang="en-US" altLang="ms-MY"/>
              <a:t>Each binding maps one address space to another.</a:t>
            </a:r>
          </a:p>
          <a:p>
            <a:pPr>
              <a:buFont typeface="Monotype Sorts" pitchFamily="-84" charset="2"/>
              <a:buNone/>
            </a:pPr>
            <a:endParaRPr kumimoji="0" lang="en-US" altLang="ms-MY"/>
          </a:p>
          <a:p>
            <a:pPr lvl="1"/>
            <a:endParaRPr kumimoji="0" lang="en-US" altLang="ms-MY"/>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7908BBC0-616E-B1CD-471D-F6014C75C9D3}"/>
              </a:ext>
            </a:extLst>
          </p:cNvPr>
          <p:cNvSpPr>
            <a:spLocks noGrp="1" noChangeArrowheads="1"/>
          </p:cNvSpPr>
          <p:nvPr>
            <p:ph type="title"/>
          </p:nvPr>
        </p:nvSpPr>
        <p:spPr/>
        <p:txBody>
          <a:bodyPr/>
          <a:lstStyle/>
          <a:p>
            <a:endParaRPr lang="en-MY" altLang="en-US"/>
          </a:p>
        </p:txBody>
      </p:sp>
      <p:sp>
        <p:nvSpPr>
          <p:cNvPr id="66563" name="TextBox 3">
            <a:extLst>
              <a:ext uri="{FF2B5EF4-FFF2-40B4-BE49-F238E27FC236}">
                <a16:creationId xmlns:a16="http://schemas.microsoft.com/office/drawing/2014/main" id="{C75A77F7-3BA8-A3AC-977A-633F961F2400}"/>
              </a:ext>
            </a:extLst>
          </p:cNvPr>
          <p:cNvSpPr txBox="1">
            <a:spLocks noChangeArrowheads="1"/>
          </p:cNvSpPr>
          <p:nvPr/>
        </p:nvSpPr>
        <p:spPr bwMode="auto">
          <a:xfrm>
            <a:off x="431800" y="1138238"/>
            <a:ext cx="12433300" cy="698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MY" altLang="en-US" sz="2800" b="1">
                <a:solidFill>
                  <a:srgbClr val="000000"/>
                </a:solidFill>
                <a:latin typeface="Times New Roman" panose="02020603050405020304" pitchFamily="18" charset="0"/>
                <a:ea typeface="SimSun" panose="02010600030101010101" pitchFamily="2" charset="-122"/>
              </a:rPr>
              <a:t>Advantages: </a:t>
            </a:r>
            <a:endParaRPr lang="en-MY" altLang="en-US">
              <a:latin typeface="Times New Roman" panose="02020603050405020304" pitchFamily="18" charset="0"/>
              <a:ea typeface="SimSun" panose="02010600030101010101" pitchFamily="2" charset="-122"/>
            </a:endParaRPr>
          </a:p>
          <a:p>
            <a:pPr algn="just"/>
            <a:r>
              <a:rPr lang="en-MY" altLang="en-US" sz="2800" b="1">
                <a:solidFill>
                  <a:srgbClr val="000000"/>
                </a:solidFill>
                <a:latin typeface="Times New Roman" panose="02020603050405020304" pitchFamily="18" charset="0"/>
                <a:ea typeface="SimSun" panose="02010600030101010101" pitchFamily="2" charset="-122"/>
              </a:rPr>
              <a:t>1. Simplified memory management: Paging simplifies memory management by dividing memory into fixed-size pages, allowing for efficient allocation and deallocation of memory resources.</a:t>
            </a:r>
            <a:endParaRPr lang="en-MY" altLang="en-US">
              <a:latin typeface="Times New Roman" panose="02020603050405020304" pitchFamily="18" charset="0"/>
              <a:ea typeface="SimSun" panose="02010600030101010101" pitchFamily="2" charset="-122"/>
            </a:endParaRPr>
          </a:p>
          <a:p>
            <a:pPr algn="just"/>
            <a:r>
              <a:rPr lang="en-MY" altLang="en-US" sz="2800" b="1">
                <a:solidFill>
                  <a:srgbClr val="000000"/>
                </a:solidFill>
                <a:latin typeface="Times New Roman" panose="02020603050405020304" pitchFamily="18" charset="0"/>
                <a:ea typeface="SimSun" panose="02010600030101010101" pitchFamily="2" charset="-122"/>
              </a:rPr>
              <a:t>2. Memory protection: Paging provides memory protection by assigning access permissions to individual pages, allowing the operating system to control the access rights of processes to different areas of memory.</a:t>
            </a:r>
            <a:endParaRPr lang="en-MY" altLang="en-US">
              <a:latin typeface="Times New Roman" panose="02020603050405020304" pitchFamily="18" charset="0"/>
              <a:ea typeface="SimSun" panose="02010600030101010101" pitchFamily="2" charset="-122"/>
            </a:endParaRPr>
          </a:p>
          <a:p>
            <a:pPr algn="just"/>
            <a:endParaRPr lang="en-MY" altLang="en-US" sz="2800" b="1">
              <a:solidFill>
                <a:srgbClr val="000000"/>
              </a:solidFill>
              <a:latin typeface="Times New Roman" panose="02020603050405020304" pitchFamily="18" charset="0"/>
              <a:ea typeface="SimSun" panose="02010600030101010101" pitchFamily="2" charset="-122"/>
            </a:endParaRPr>
          </a:p>
          <a:p>
            <a:pPr algn="just"/>
            <a:r>
              <a:rPr lang="en-MY" altLang="en-US" sz="2800" b="1">
                <a:solidFill>
                  <a:srgbClr val="000000"/>
                </a:solidFill>
                <a:latin typeface="Times New Roman" panose="02020603050405020304" pitchFamily="18" charset="0"/>
                <a:ea typeface="SimSun" panose="02010600030101010101" pitchFamily="2" charset="-122"/>
              </a:rPr>
              <a:t>Disadvantages: </a:t>
            </a:r>
            <a:endParaRPr lang="en-MY" altLang="en-US">
              <a:latin typeface="Times New Roman" panose="02020603050405020304" pitchFamily="18" charset="0"/>
              <a:ea typeface="SimSun" panose="02010600030101010101" pitchFamily="2" charset="-122"/>
            </a:endParaRPr>
          </a:p>
          <a:p>
            <a:pPr algn="just"/>
            <a:r>
              <a:rPr lang="en-MY" altLang="en-US" sz="2800" b="1">
                <a:solidFill>
                  <a:srgbClr val="000000"/>
                </a:solidFill>
                <a:latin typeface="Times New Roman" panose="02020603050405020304" pitchFamily="18" charset="0"/>
                <a:ea typeface="SimSun" panose="02010600030101010101" pitchFamily="2" charset="-122"/>
              </a:rPr>
              <a:t>1. Overhead: Paging introduces additional overhead due to the need for maintaining and updating the page table. This overhead includes the storage space required for the page table itself and the additional memory access time to perform address translations. </a:t>
            </a:r>
            <a:endParaRPr lang="en-MY" altLang="en-US">
              <a:latin typeface="Times New Roman" panose="02020603050405020304" pitchFamily="18" charset="0"/>
              <a:ea typeface="SimSun" panose="02010600030101010101" pitchFamily="2" charset="-122"/>
            </a:endParaRPr>
          </a:p>
          <a:p>
            <a:pPr algn="just"/>
            <a:r>
              <a:rPr lang="en-MY" altLang="en-US" sz="2800" b="1">
                <a:solidFill>
                  <a:srgbClr val="000000"/>
                </a:solidFill>
                <a:latin typeface="Times New Roman" panose="02020603050405020304" pitchFamily="18" charset="0"/>
                <a:ea typeface="SimSun" panose="02010600030101010101" pitchFamily="2" charset="-122"/>
              </a:rPr>
              <a:t>2. Fragmentation: Paging can lead to internal fragmentation, where there may be unused space within a page. This occurs when a process does not fully utilize the entire page, resulting in wasted memory resources.</a:t>
            </a:r>
            <a:endParaRPr lang="en-MY" altLang="en-US">
              <a:latin typeface="Times New Roman" panose="02020603050405020304" pitchFamily="18" charset="0"/>
              <a:ea typeface="SimSun"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a:extLst>
              <a:ext uri="{FF2B5EF4-FFF2-40B4-BE49-F238E27FC236}">
                <a16:creationId xmlns:a16="http://schemas.microsoft.com/office/drawing/2014/main" id="{9D1F1A83-EE15-3F47-8EB5-F33D11A6FDE8}"/>
              </a:ext>
            </a:extLst>
          </p:cNvPr>
          <p:cNvSpPr>
            <a:spLocks noGrp="1" noChangeArrowheads="1"/>
          </p:cNvSpPr>
          <p:nvPr>
            <p:ph type="title"/>
          </p:nvPr>
        </p:nvSpPr>
        <p:spPr/>
        <p:txBody>
          <a:bodyPr/>
          <a:lstStyle/>
          <a:p>
            <a:pPr eaLnBrk="1" hangingPunct="1"/>
            <a:r>
              <a:rPr lang="en-US" altLang="ms-MY"/>
              <a:t>Paging</a:t>
            </a:r>
          </a:p>
        </p:txBody>
      </p:sp>
      <p:sp>
        <p:nvSpPr>
          <p:cNvPr id="67587" name="Rectangle 1027">
            <a:extLst>
              <a:ext uri="{FF2B5EF4-FFF2-40B4-BE49-F238E27FC236}">
                <a16:creationId xmlns:a16="http://schemas.microsoft.com/office/drawing/2014/main" id="{1DF734B4-F9C6-AA77-6F7F-CA43E5A7DD5B}"/>
              </a:ext>
            </a:extLst>
          </p:cNvPr>
          <p:cNvSpPr>
            <a:spLocks noGrp="1" noChangeArrowheads="1"/>
          </p:cNvSpPr>
          <p:nvPr>
            <p:ph type="body" idx="1"/>
          </p:nvPr>
        </p:nvSpPr>
        <p:spPr>
          <a:xfrm>
            <a:off x="685800" y="1319213"/>
            <a:ext cx="12115800" cy="6356350"/>
          </a:xfrm>
        </p:spPr>
        <p:txBody>
          <a:bodyPr/>
          <a:lstStyle/>
          <a:p>
            <a:r>
              <a:rPr lang="en-US" altLang="ms-MY"/>
              <a:t>Physical  address space of a process can be noncontiguous; process is allocated physical memory whenever the latter is available</a:t>
            </a:r>
          </a:p>
          <a:p>
            <a:pPr lvl="1"/>
            <a:r>
              <a:rPr lang="en-US" altLang="ms-MY"/>
              <a:t>Avoids external fragmentation.</a:t>
            </a:r>
          </a:p>
          <a:p>
            <a:pPr lvl="1"/>
            <a:r>
              <a:rPr lang="en-US" altLang="ms-MY"/>
              <a:t>Avoids problem of varying sized memory chunks.</a:t>
            </a:r>
          </a:p>
          <a:p>
            <a:endParaRPr lang="en-US" altLang="ms-MY" sz="1100"/>
          </a:p>
          <a:p>
            <a:r>
              <a:rPr lang="en-US" altLang="ms-MY"/>
              <a:t>Divide </a:t>
            </a:r>
            <a:r>
              <a:rPr lang="en-US" altLang="ms-MY" b="1"/>
              <a:t>physical memory </a:t>
            </a:r>
            <a:r>
              <a:rPr lang="en-US" altLang="ms-MY"/>
              <a:t>into fixed-sized blocks called </a:t>
            </a:r>
            <a:r>
              <a:rPr lang="en-US" altLang="ms-MY" b="1">
                <a:solidFill>
                  <a:srgbClr val="3366FF"/>
                </a:solidFill>
              </a:rPr>
              <a:t>frames.</a:t>
            </a:r>
            <a:endParaRPr lang="en-US" altLang="ms-MY">
              <a:solidFill>
                <a:srgbClr val="3366FF"/>
              </a:solidFill>
            </a:endParaRPr>
          </a:p>
          <a:p>
            <a:pPr lvl="1"/>
            <a:r>
              <a:rPr lang="en-US" altLang="ms-MY">
                <a:solidFill>
                  <a:srgbClr val="000000"/>
                </a:solidFill>
              </a:rPr>
              <a:t>Size </a:t>
            </a:r>
            <a:r>
              <a:rPr lang="en-US" altLang="ms-MY"/>
              <a:t>is power of 2, between 512 bytes and 16 Mbytes</a:t>
            </a:r>
            <a:endParaRPr lang="en-US" altLang="ms-MY" sz="1100"/>
          </a:p>
          <a:p>
            <a:endParaRPr lang="en-US" altLang="ms-MY"/>
          </a:p>
          <a:p>
            <a:r>
              <a:rPr lang="en-US" altLang="ms-MY"/>
              <a:t>Divide </a:t>
            </a:r>
            <a:r>
              <a:rPr lang="en-US" altLang="ms-MY" b="1"/>
              <a:t>logical memory </a:t>
            </a:r>
            <a:r>
              <a:rPr lang="en-US" altLang="ms-MY"/>
              <a:t>into blocks of same size called </a:t>
            </a:r>
            <a:r>
              <a:rPr lang="en-US" altLang="ms-MY" b="1">
                <a:solidFill>
                  <a:srgbClr val="3366FF"/>
                </a:solidFill>
              </a:rPr>
              <a:t>pages.</a:t>
            </a:r>
          </a:p>
          <a:p>
            <a:endParaRPr lang="en-US" altLang="ms-MY" sz="1100" b="1">
              <a:solidFill>
                <a:srgbClr val="3366FF"/>
              </a:solidFill>
            </a:endParaRPr>
          </a:p>
          <a:p>
            <a:r>
              <a:rPr lang="en-US" altLang="ms-MY"/>
              <a:t>Keep track of all free frames</a:t>
            </a:r>
          </a:p>
          <a:p>
            <a:endParaRPr lang="en-US" altLang="ms-MY" sz="1100"/>
          </a:p>
          <a:p>
            <a:r>
              <a:rPr lang="en-US" altLang="ms-MY"/>
              <a:t>To run a program of size </a:t>
            </a:r>
            <a:r>
              <a:rPr lang="en-US" altLang="ms-MY" b="1" i="1"/>
              <a:t>N</a:t>
            </a:r>
            <a:r>
              <a:rPr lang="en-US" altLang="ms-MY" i="1"/>
              <a:t> </a:t>
            </a:r>
            <a:r>
              <a:rPr lang="en-US" altLang="ms-MY"/>
              <a:t>pages, need to find </a:t>
            </a:r>
            <a:r>
              <a:rPr lang="en-US" altLang="ms-MY" b="1" i="1"/>
              <a:t>N</a:t>
            </a:r>
            <a:r>
              <a:rPr lang="en-US" altLang="ms-MY"/>
              <a:t> free frames and load program.</a:t>
            </a:r>
          </a:p>
          <a:p>
            <a:endParaRPr lang="en-US" altLang="ms-MY" sz="1100"/>
          </a:p>
          <a:p>
            <a:r>
              <a:rPr lang="en-US" altLang="ms-MY"/>
              <a:t>Set up a </a:t>
            </a:r>
            <a:r>
              <a:rPr lang="en-US" altLang="ms-MY" b="1">
                <a:solidFill>
                  <a:srgbClr val="3366FF"/>
                </a:solidFill>
              </a:rPr>
              <a:t>page table</a:t>
            </a:r>
            <a:r>
              <a:rPr lang="en-US" altLang="ms-MY"/>
              <a:t> to translate logical to physical addresses.</a:t>
            </a:r>
          </a:p>
          <a:p>
            <a:endParaRPr lang="en-US" altLang="ms-MY" sz="1100"/>
          </a:p>
          <a:p>
            <a:r>
              <a:rPr lang="en-US" altLang="ms-MY"/>
              <a:t>Backing store likewise split into pages.</a:t>
            </a:r>
          </a:p>
          <a:p>
            <a:endParaRPr lang="en-US" altLang="ms-MY"/>
          </a:p>
          <a:p>
            <a:r>
              <a:rPr lang="en-US" altLang="ms-MY"/>
              <a:t>Still have Internal fragmentation.</a:t>
            </a:r>
          </a:p>
        </p:txBody>
      </p:sp>
      <p:pic>
        <p:nvPicPr>
          <p:cNvPr id="67588" name="Picture 5" descr="Difference Between Paging and Segmentation - GeeksforGeeks">
            <a:extLst>
              <a:ext uri="{FF2B5EF4-FFF2-40B4-BE49-F238E27FC236}">
                <a16:creationId xmlns:a16="http://schemas.microsoft.com/office/drawing/2014/main" id="{51A23532-90CB-975C-FE80-D9C6E344F0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100" y="1935163"/>
            <a:ext cx="4962525"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a:extLst>
              <a:ext uri="{FF2B5EF4-FFF2-40B4-BE49-F238E27FC236}">
                <a16:creationId xmlns:a16="http://schemas.microsoft.com/office/drawing/2014/main" id="{2713282C-FA8B-CEA6-3B73-7F48C02545E8}"/>
              </a:ext>
            </a:extLst>
          </p:cNvPr>
          <p:cNvSpPr>
            <a:spLocks noGrp="1" noChangeArrowheads="1"/>
          </p:cNvSpPr>
          <p:nvPr>
            <p:ph type="title"/>
          </p:nvPr>
        </p:nvSpPr>
        <p:spPr>
          <a:xfrm>
            <a:off x="1270000" y="369888"/>
            <a:ext cx="11760200" cy="768350"/>
          </a:xfrm>
        </p:spPr>
        <p:txBody>
          <a:bodyPr/>
          <a:lstStyle/>
          <a:p>
            <a:pPr eaLnBrk="1" hangingPunct="1"/>
            <a:r>
              <a:rPr lang="en-US" altLang="ms-MY"/>
              <a:t>Address Translation Scheme</a:t>
            </a:r>
          </a:p>
        </p:txBody>
      </p:sp>
      <p:sp>
        <p:nvSpPr>
          <p:cNvPr id="69635" name="Rectangle 1027">
            <a:extLst>
              <a:ext uri="{FF2B5EF4-FFF2-40B4-BE49-F238E27FC236}">
                <a16:creationId xmlns:a16="http://schemas.microsoft.com/office/drawing/2014/main" id="{05BC2A24-5A96-309C-740D-D925E882B227}"/>
              </a:ext>
            </a:extLst>
          </p:cNvPr>
          <p:cNvSpPr>
            <a:spLocks noGrp="1" noChangeArrowheads="1"/>
          </p:cNvSpPr>
          <p:nvPr>
            <p:ph type="body" idx="1"/>
          </p:nvPr>
        </p:nvSpPr>
        <p:spPr>
          <a:xfrm>
            <a:off x="1143000" y="1836738"/>
            <a:ext cx="11596688" cy="5978525"/>
          </a:xfrm>
        </p:spPr>
        <p:txBody>
          <a:bodyPr/>
          <a:lstStyle/>
          <a:p>
            <a:r>
              <a:rPr lang="en-US" altLang="ms-MY"/>
              <a:t>Address generated by CPU is divided into:</a:t>
            </a:r>
          </a:p>
          <a:p>
            <a:pPr lvl="1"/>
            <a:r>
              <a:rPr lang="en-US" altLang="ms-MY" b="1">
                <a:solidFill>
                  <a:srgbClr val="3366FF"/>
                </a:solidFill>
              </a:rPr>
              <a:t>Page number </a:t>
            </a:r>
            <a:r>
              <a:rPr lang="en-US" altLang="ms-MY"/>
              <a:t>(</a:t>
            </a:r>
            <a:r>
              <a:rPr lang="en-US" altLang="ms-MY" b="1" i="1">
                <a:solidFill>
                  <a:srgbClr val="3366FF"/>
                </a:solidFill>
              </a:rPr>
              <a:t>p</a:t>
            </a:r>
            <a:r>
              <a:rPr lang="en-US" altLang="ms-MY"/>
              <a:t>)</a:t>
            </a:r>
            <a:r>
              <a:rPr lang="en-US" altLang="ms-MY">
                <a:solidFill>
                  <a:srgbClr val="3366FF"/>
                </a:solidFill>
              </a:rPr>
              <a:t> </a:t>
            </a:r>
            <a:r>
              <a:rPr lang="en-US" altLang="ms-MY">
                <a:sym typeface="Wingdings" panose="05000000000000000000" pitchFamily="2" charset="2"/>
              </a:rPr>
              <a:t></a:t>
            </a:r>
            <a:r>
              <a:rPr lang="en-US" altLang="ms-MY"/>
              <a:t> used as an index into a </a:t>
            </a:r>
            <a:r>
              <a:rPr lang="en-US" altLang="ms-MY" b="1">
                <a:solidFill>
                  <a:srgbClr val="3366FF"/>
                </a:solidFill>
              </a:rPr>
              <a:t>page table </a:t>
            </a:r>
            <a:r>
              <a:rPr lang="en-US" altLang="ms-MY"/>
              <a:t>which contains base address of each page in physical memory</a:t>
            </a:r>
          </a:p>
          <a:p>
            <a:pPr lvl="1"/>
            <a:r>
              <a:rPr lang="en-US" altLang="ms-MY" b="1">
                <a:solidFill>
                  <a:srgbClr val="3366FF"/>
                </a:solidFill>
              </a:rPr>
              <a:t>Page offset </a:t>
            </a:r>
            <a:r>
              <a:rPr lang="en-US" altLang="ms-MY"/>
              <a:t>(</a:t>
            </a:r>
            <a:r>
              <a:rPr lang="en-US" altLang="ms-MY" b="1" i="1">
                <a:solidFill>
                  <a:srgbClr val="3366FF"/>
                </a:solidFill>
              </a:rPr>
              <a:t>d</a:t>
            </a:r>
            <a:r>
              <a:rPr lang="en-US" altLang="ms-MY"/>
              <a:t>)</a:t>
            </a:r>
            <a:r>
              <a:rPr lang="en-US" altLang="ms-MY">
                <a:solidFill>
                  <a:srgbClr val="3366FF"/>
                </a:solidFill>
              </a:rPr>
              <a:t> </a:t>
            </a:r>
            <a:r>
              <a:rPr lang="en-US" altLang="ms-MY">
                <a:sym typeface="Wingdings" panose="05000000000000000000" pitchFamily="2" charset="2"/>
              </a:rPr>
              <a:t></a:t>
            </a:r>
            <a:r>
              <a:rPr lang="en-US" altLang="ms-MY"/>
              <a:t> combined with base address to define the physical memory address that is sent to the memory unit</a:t>
            </a:r>
          </a:p>
          <a:p>
            <a:pPr lvl="1"/>
            <a:endParaRPr lang="en-US" altLang="ms-MY"/>
          </a:p>
          <a:p>
            <a:pPr lvl="1"/>
            <a:endParaRPr lang="en-US" altLang="ms-MY"/>
          </a:p>
          <a:p>
            <a:pPr lvl="1"/>
            <a:endParaRPr lang="en-US" altLang="ms-MY"/>
          </a:p>
          <a:p>
            <a:pPr lvl="1"/>
            <a:endParaRPr lang="en-US" altLang="ms-MY"/>
          </a:p>
          <a:p>
            <a:pPr lvl="1"/>
            <a:endParaRPr lang="en-US" altLang="ms-MY"/>
          </a:p>
          <a:p>
            <a:pPr lvl="1"/>
            <a:endParaRPr lang="en-US" altLang="ms-MY"/>
          </a:p>
          <a:p>
            <a:pPr lvl="1"/>
            <a:endParaRPr lang="en-US" altLang="ms-MY"/>
          </a:p>
          <a:p>
            <a:pPr lvl="1"/>
            <a:r>
              <a:rPr lang="en-US" altLang="ms-MY"/>
              <a:t>For given logical address space 2</a:t>
            </a:r>
            <a:r>
              <a:rPr lang="en-US" altLang="ms-MY" i="1" baseline="30000"/>
              <a:t>m </a:t>
            </a:r>
            <a:r>
              <a:rPr lang="en-US" altLang="ms-MY"/>
              <a:t>and page size</a:t>
            </a:r>
            <a:r>
              <a:rPr lang="en-US" altLang="ms-MY" baseline="30000"/>
              <a:t> </a:t>
            </a:r>
            <a:r>
              <a:rPr lang="en-US" altLang="ms-MY" i="1"/>
              <a:t>2</a:t>
            </a:r>
            <a:r>
              <a:rPr lang="en-US" altLang="ms-MY" baseline="30000"/>
              <a:t>n</a:t>
            </a:r>
          </a:p>
        </p:txBody>
      </p:sp>
      <p:sp>
        <p:nvSpPr>
          <p:cNvPr id="69636" name="Rectangle 1028">
            <a:extLst>
              <a:ext uri="{FF2B5EF4-FFF2-40B4-BE49-F238E27FC236}">
                <a16:creationId xmlns:a16="http://schemas.microsoft.com/office/drawing/2014/main" id="{9F86A441-8DCB-DEAA-71CC-49699809D860}"/>
              </a:ext>
            </a:extLst>
          </p:cNvPr>
          <p:cNvSpPr>
            <a:spLocks noChangeArrowheads="1"/>
          </p:cNvSpPr>
          <p:nvPr/>
        </p:nvSpPr>
        <p:spPr bwMode="auto">
          <a:xfrm>
            <a:off x="3889375" y="4672013"/>
            <a:ext cx="4657725" cy="584200"/>
          </a:xfrm>
          <a:prstGeom prst="rect">
            <a:avLst/>
          </a:prstGeom>
          <a:solidFill>
            <a:schemeClr val="bg1"/>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ms-MY" altLang="ms-MY"/>
          </a:p>
        </p:txBody>
      </p:sp>
      <p:sp>
        <p:nvSpPr>
          <p:cNvPr id="69637" name="Line 1030">
            <a:extLst>
              <a:ext uri="{FF2B5EF4-FFF2-40B4-BE49-F238E27FC236}">
                <a16:creationId xmlns:a16="http://schemas.microsoft.com/office/drawing/2014/main" id="{68E731EA-7884-8588-6458-A009C6974E04}"/>
              </a:ext>
            </a:extLst>
          </p:cNvPr>
          <p:cNvSpPr>
            <a:spLocks noChangeShapeType="1"/>
          </p:cNvSpPr>
          <p:nvPr/>
        </p:nvSpPr>
        <p:spPr bwMode="auto">
          <a:xfrm>
            <a:off x="6338888" y="4240213"/>
            <a:ext cx="0" cy="101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69638" name="Text Box 1031">
            <a:extLst>
              <a:ext uri="{FF2B5EF4-FFF2-40B4-BE49-F238E27FC236}">
                <a16:creationId xmlns:a16="http://schemas.microsoft.com/office/drawing/2014/main" id="{567EDBA3-7BC5-A4EA-2BD2-63DBECC99A17}"/>
              </a:ext>
            </a:extLst>
          </p:cNvPr>
          <p:cNvSpPr txBox="1">
            <a:spLocks noChangeArrowheads="1"/>
          </p:cNvSpPr>
          <p:nvPr/>
        </p:nvSpPr>
        <p:spPr bwMode="auto">
          <a:xfrm>
            <a:off x="3986213" y="4160838"/>
            <a:ext cx="1624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a:latin typeface="Helvetica" panose="020B0604020202020204" pitchFamily="34" charset="0"/>
              </a:rPr>
              <a:t>page number</a:t>
            </a:r>
          </a:p>
        </p:txBody>
      </p:sp>
      <p:sp>
        <p:nvSpPr>
          <p:cNvPr id="69639" name="Text Box 1032">
            <a:extLst>
              <a:ext uri="{FF2B5EF4-FFF2-40B4-BE49-F238E27FC236}">
                <a16:creationId xmlns:a16="http://schemas.microsoft.com/office/drawing/2014/main" id="{FFFB7CF2-E9B7-7A4E-B0E3-1F8C87517A89}"/>
              </a:ext>
            </a:extLst>
          </p:cNvPr>
          <p:cNvSpPr txBox="1">
            <a:spLocks noChangeArrowheads="1"/>
          </p:cNvSpPr>
          <p:nvPr/>
        </p:nvSpPr>
        <p:spPr bwMode="auto">
          <a:xfrm>
            <a:off x="6731000" y="4152900"/>
            <a:ext cx="1401763"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a:latin typeface="Helvetica" panose="020B0604020202020204" pitchFamily="34" charset="0"/>
              </a:rPr>
              <a:t>page offset</a:t>
            </a:r>
          </a:p>
        </p:txBody>
      </p:sp>
      <p:sp>
        <p:nvSpPr>
          <p:cNvPr id="69640" name="Text Box 1033">
            <a:extLst>
              <a:ext uri="{FF2B5EF4-FFF2-40B4-BE49-F238E27FC236}">
                <a16:creationId xmlns:a16="http://schemas.microsoft.com/office/drawing/2014/main" id="{AB01DBA5-17A5-8D66-D4C3-4EA1B2C85B95}"/>
              </a:ext>
            </a:extLst>
          </p:cNvPr>
          <p:cNvSpPr txBox="1">
            <a:spLocks noChangeArrowheads="1"/>
          </p:cNvSpPr>
          <p:nvPr/>
        </p:nvSpPr>
        <p:spPr bwMode="auto">
          <a:xfrm>
            <a:off x="4906963" y="4738688"/>
            <a:ext cx="4159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i="1">
                <a:latin typeface="Helvetica" panose="020B0604020202020204" pitchFamily="34" charset="0"/>
              </a:rPr>
              <a:t>p</a:t>
            </a:r>
            <a:endParaRPr lang="en-US" altLang="ms-MY">
              <a:latin typeface="Helvetica" panose="020B0604020202020204" pitchFamily="34" charset="0"/>
            </a:endParaRPr>
          </a:p>
        </p:txBody>
      </p:sp>
      <p:sp>
        <p:nvSpPr>
          <p:cNvPr id="69641" name="Text Box 1035">
            <a:extLst>
              <a:ext uri="{FF2B5EF4-FFF2-40B4-BE49-F238E27FC236}">
                <a16:creationId xmlns:a16="http://schemas.microsoft.com/office/drawing/2014/main" id="{67767546-9112-DCE7-E9E7-3B05DB6EAC2E}"/>
              </a:ext>
            </a:extLst>
          </p:cNvPr>
          <p:cNvSpPr txBox="1">
            <a:spLocks noChangeArrowheads="1"/>
          </p:cNvSpPr>
          <p:nvPr/>
        </p:nvSpPr>
        <p:spPr bwMode="auto">
          <a:xfrm>
            <a:off x="7304088" y="4760913"/>
            <a:ext cx="427037"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i="1">
                <a:latin typeface="Helvetica" panose="020B0604020202020204" pitchFamily="34" charset="0"/>
              </a:rPr>
              <a:t>d</a:t>
            </a:r>
            <a:endParaRPr lang="en-US" altLang="ms-MY">
              <a:latin typeface="Helvetica" panose="020B0604020202020204" pitchFamily="34" charset="0"/>
            </a:endParaRPr>
          </a:p>
        </p:txBody>
      </p:sp>
      <p:sp>
        <p:nvSpPr>
          <p:cNvPr id="69642" name="Text Box 1036">
            <a:extLst>
              <a:ext uri="{FF2B5EF4-FFF2-40B4-BE49-F238E27FC236}">
                <a16:creationId xmlns:a16="http://schemas.microsoft.com/office/drawing/2014/main" id="{EF7719CB-591E-0FEF-7930-4C18DD60CAC7}"/>
              </a:ext>
            </a:extLst>
          </p:cNvPr>
          <p:cNvSpPr txBox="1">
            <a:spLocks noChangeArrowheads="1"/>
          </p:cNvSpPr>
          <p:nvPr/>
        </p:nvSpPr>
        <p:spPr bwMode="auto">
          <a:xfrm>
            <a:off x="4518025" y="5322888"/>
            <a:ext cx="11906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i="1">
                <a:latin typeface="Helvetica" panose="020B0604020202020204" pitchFamily="34" charset="0"/>
              </a:rPr>
              <a:t>m - n</a:t>
            </a:r>
          </a:p>
        </p:txBody>
      </p:sp>
      <p:sp>
        <p:nvSpPr>
          <p:cNvPr id="69643" name="Text Box 1038">
            <a:extLst>
              <a:ext uri="{FF2B5EF4-FFF2-40B4-BE49-F238E27FC236}">
                <a16:creationId xmlns:a16="http://schemas.microsoft.com/office/drawing/2014/main" id="{95598A12-CE17-4AF4-BA3D-3D1690845B7F}"/>
              </a:ext>
            </a:extLst>
          </p:cNvPr>
          <p:cNvSpPr txBox="1">
            <a:spLocks noChangeArrowheads="1"/>
          </p:cNvSpPr>
          <p:nvPr/>
        </p:nvSpPr>
        <p:spPr bwMode="auto">
          <a:xfrm>
            <a:off x="7150100" y="5367338"/>
            <a:ext cx="6572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i="1">
                <a:latin typeface="Helvetica" panose="020B0604020202020204" pitchFamily="34" charset="0"/>
              </a:rPr>
              <a:t>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5AEC7CF2-939F-A2E8-96C1-BC2483A05BB2}"/>
              </a:ext>
            </a:extLst>
          </p:cNvPr>
          <p:cNvSpPr>
            <a:spLocks noGrp="1" noChangeArrowheads="1"/>
          </p:cNvSpPr>
          <p:nvPr>
            <p:ph type="title"/>
          </p:nvPr>
        </p:nvSpPr>
        <p:spPr>
          <a:xfrm>
            <a:off x="1123950" y="369888"/>
            <a:ext cx="11906250" cy="768350"/>
          </a:xfrm>
        </p:spPr>
        <p:txBody>
          <a:bodyPr/>
          <a:lstStyle/>
          <a:p>
            <a:pPr eaLnBrk="1" hangingPunct="1"/>
            <a:r>
              <a:rPr lang="en-US" altLang="ms-MY"/>
              <a:t>Paging Hardware</a:t>
            </a:r>
          </a:p>
        </p:txBody>
      </p:sp>
      <p:pic>
        <p:nvPicPr>
          <p:cNvPr id="71683" name="Picture 4" descr="8">
            <a:extLst>
              <a:ext uri="{FF2B5EF4-FFF2-40B4-BE49-F238E27FC236}">
                <a16:creationId xmlns:a16="http://schemas.microsoft.com/office/drawing/2014/main" id="{015B12DE-4F92-89EB-248F-D248AAC3A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163" y="1954213"/>
            <a:ext cx="10158412" cy="538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6">
            <a:extLst>
              <a:ext uri="{FF2B5EF4-FFF2-40B4-BE49-F238E27FC236}">
                <a16:creationId xmlns:a16="http://schemas.microsoft.com/office/drawing/2014/main" id="{3FEB1462-6795-9B5C-822E-EC4726264E03}"/>
              </a:ext>
            </a:extLst>
          </p:cNvPr>
          <p:cNvSpPr>
            <a:spLocks noGrp="1" noChangeArrowheads="1"/>
          </p:cNvSpPr>
          <p:nvPr>
            <p:ph type="title"/>
          </p:nvPr>
        </p:nvSpPr>
        <p:spPr>
          <a:xfrm>
            <a:off x="685800" y="319088"/>
            <a:ext cx="12344400" cy="860425"/>
          </a:xfrm>
        </p:spPr>
        <p:txBody>
          <a:bodyPr/>
          <a:lstStyle/>
          <a:p>
            <a:pPr eaLnBrk="1" hangingPunct="1"/>
            <a:r>
              <a:rPr lang="en-US" altLang="ms-MY" sz="3600"/>
              <a:t>Paging Model of Logical and Physical Memory</a:t>
            </a:r>
            <a:endParaRPr lang="en-US" altLang="ms-MY" sz="2800"/>
          </a:p>
        </p:txBody>
      </p:sp>
      <p:pic>
        <p:nvPicPr>
          <p:cNvPr id="73731" name="Picture 1030">
            <a:extLst>
              <a:ext uri="{FF2B5EF4-FFF2-40B4-BE49-F238E27FC236}">
                <a16:creationId xmlns:a16="http://schemas.microsoft.com/office/drawing/2014/main" id="{E13E8D4C-0410-7FEC-A27F-C092D71DF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4013" y="1604963"/>
            <a:ext cx="7407275" cy="614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3732" name="Curved Connector 6">
            <a:extLst>
              <a:ext uri="{FF2B5EF4-FFF2-40B4-BE49-F238E27FC236}">
                <a16:creationId xmlns:a16="http://schemas.microsoft.com/office/drawing/2014/main" id="{2AE7128B-77E1-39DF-2590-7756F8CEB36F}"/>
              </a:ext>
            </a:extLst>
          </p:cNvPr>
          <p:cNvCxnSpPr>
            <a:cxnSpLocks noChangeShapeType="1"/>
          </p:cNvCxnSpPr>
          <p:nvPr/>
        </p:nvCxnSpPr>
        <p:spPr bwMode="auto">
          <a:xfrm>
            <a:off x="4124325" y="2533650"/>
            <a:ext cx="2009775" cy="342900"/>
          </a:xfrm>
          <a:prstGeom prst="curvedConnector3">
            <a:avLst>
              <a:gd name="adj1" fmla="val 50000"/>
            </a:avLst>
          </a:prstGeom>
          <a:noFill/>
          <a:ln w="38100" algn="ctr">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73733" name="Curved Connector 10">
            <a:extLst>
              <a:ext uri="{FF2B5EF4-FFF2-40B4-BE49-F238E27FC236}">
                <a16:creationId xmlns:a16="http://schemas.microsoft.com/office/drawing/2014/main" id="{E52CB8F9-0A75-F780-017A-EDADB6832D4D}"/>
              </a:ext>
            </a:extLst>
          </p:cNvPr>
          <p:cNvCxnSpPr>
            <a:cxnSpLocks noChangeShapeType="1"/>
          </p:cNvCxnSpPr>
          <p:nvPr/>
        </p:nvCxnSpPr>
        <p:spPr bwMode="auto">
          <a:xfrm>
            <a:off x="6877050" y="2876550"/>
            <a:ext cx="1962150" cy="266700"/>
          </a:xfrm>
          <a:prstGeom prst="curvedConnector3">
            <a:avLst>
              <a:gd name="adj1" fmla="val 50000"/>
            </a:avLst>
          </a:prstGeom>
          <a:noFill/>
          <a:ln w="38100" algn="ctr">
            <a:solidFill>
              <a:srgbClr val="FF0000"/>
            </a:solidFill>
            <a:round/>
            <a:headEnd/>
            <a:tailEnd type="stealth" w="med" len="med"/>
          </a:ln>
          <a:extLst>
            <a:ext uri="{909E8E84-426E-40DD-AFC4-6F175D3DCCD1}">
              <a14:hiddenFill xmlns:a14="http://schemas.microsoft.com/office/drawing/2010/main">
                <a:noFill/>
              </a14:hiddenFill>
            </a:ext>
          </a:ex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82A22ED-12D0-8171-B542-8A3DCAD5EB14}"/>
              </a:ext>
            </a:extLst>
          </p:cNvPr>
          <p:cNvSpPr>
            <a:spLocks noGrp="1" noChangeArrowheads="1"/>
          </p:cNvSpPr>
          <p:nvPr>
            <p:ph type="title"/>
          </p:nvPr>
        </p:nvSpPr>
        <p:spPr>
          <a:xfrm>
            <a:off x="728663" y="304800"/>
            <a:ext cx="12115800" cy="812800"/>
          </a:xfrm>
        </p:spPr>
        <p:txBody>
          <a:bodyPr/>
          <a:lstStyle/>
          <a:p>
            <a:pPr eaLnBrk="1" hangingPunct="1"/>
            <a:r>
              <a:rPr lang="en-US" altLang="ms-MY"/>
              <a:t>Paging Example</a:t>
            </a:r>
          </a:p>
        </p:txBody>
      </p:sp>
      <p:sp>
        <p:nvSpPr>
          <p:cNvPr id="75779" name="Text Box 5">
            <a:extLst>
              <a:ext uri="{FF2B5EF4-FFF2-40B4-BE49-F238E27FC236}">
                <a16:creationId xmlns:a16="http://schemas.microsoft.com/office/drawing/2014/main" id="{D76FB669-6C29-5380-7F44-40C4C419AE19}"/>
              </a:ext>
            </a:extLst>
          </p:cNvPr>
          <p:cNvSpPr txBox="1">
            <a:spLocks noChangeArrowheads="1"/>
          </p:cNvSpPr>
          <p:nvPr/>
        </p:nvSpPr>
        <p:spPr bwMode="auto">
          <a:xfrm>
            <a:off x="438150" y="6102350"/>
            <a:ext cx="37782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i="1">
                <a:latin typeface="Helvetica" panose="020B0604020202020204" pitchFamily="34" charset="0"/>
              </a:rPr>
              <a:t>n</a:t>
            </a:r>
            <a:r>
              <a:rPr lang="en-US" altLang="ms-MY">
                <a:latin typeface="Helvetica" panose="020B0604020202020204" pitchFamily="34" charset="0"/>
              </a:rPr>
              <a:t>=2 and </a:t>
            </a:r>
            <a:r>
              <a:rPr lang="en-US" altLang="ms-MY" i="1">
                <a:latin typeface="Helvetica" panose="020B0604020202020204" pitchFamily="34" charset="0"/>
              </a:rPr>
              <a:t>m</a:t>
            </a:r>
            <a:r>
              <a:rPr lang="en-US" altLang="ms-MY">
                <a:latin typeface="Helvetica" panose="020B0604020202020204" pitchFamily="34" charset="0"/>
              </a:rPr>
              <a:t>=4   </a:t>
            </a:r>
          </a:p>
          <a:p>
            <a:pPr algn="ctr">
              <a:spcBef>
                <a:spcPct val="50000"/>
              </a:spcBef>
            </a:pPr>
            <a:r>
              <a:rPr lang="en-US" altLang="ms-MY">
                <a:latin typeface="Helvetica" panose="020B0604020202020204" pitchFamily="34" charset="0"/>
              </a:rPr>
              <a:t>32-byte memory and 4-byte pages</a:t>
            </a:r>
          </a:p>
        </p:txBody>
      </p:sp>
      <p:pic>
        <p:nvPicPr>
          <p:cNvPr id="75780" name="Picture 6">
            <a:extLst>
              <a:ext uri="{FF2B5EF4-FFF2-40B4-BE49-F238E27FC236}">
                <a16:creationId xmlns:a16="http://schemas.microsoft.com/office/drawing/2014/main" id="{4BEDC4D4-F723-BF86-B8F9-6C96C6C4F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7450" y="1284288"/>
            <a:ext cx="6697663" cy="741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5781" name="Elbow Connector 8">
            <a:extLst>
              <a:ext uri="{FF2B5EF4-FFF2-40B4-BE49-F238E27FC236}">
                <a16:creationId xmlns:a16="http://schemas.microsoft.com/office/drawing/2014/main" id="{51BEF3EE-B158-182B-A18E-42A51F4EB8D1}"/>
              </a:ext>
            </a:extLst>
          </p:cNvPr>
          <p:cNvCxnSpPr>
            <a:cxnSpLocks noChangeShapeType="1"/>
          </p:cNvCxnSpPr>
          <p:nvPr/>
        </p:nvCxnSpPr>
        <p:spPr bwMode="auto">
          <a:xfrm>
            <a:off x="8607425" y="2678113"/>
            <a:ext cx="1619250" cy="3600450"/>
          </a:xfrm>
          <a:prstGeom prst="bentConnector3">
            <a:avLst>
              <a:gd name="adj1" fmla="val 50000"/>
            </a:avLst>
          </a:prstGeom>
          <a:noFill/>
          <a:ln w="38100" algn="ctr">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75782" name="Elbow Connector 12">
            <a:extLst>
              <a:ext uri="{FF2B5EF4-FFF2-40B4-BE49-F238E27FC236}">
                <a16:creationId xmlns:a16="http://schemas.microsoft.com/office/drawing/2014/main" id="{3EDA0437-3B6A-9CA8-BE60-CB81BD4D61C9}"/>
              </a:ext>
            </a:extLst>
          </p:cNvPr>
          <p:cNvCxnSpPr>
            <a:cxnSpLocks noChangeShapeType="1"/>
          </p:cNvCxnSpPr>
          <p:nvPr/>
        </p:nvCxnSpPr>
        <p:spPr bwMode="auto">
          <a:xfrm>
            <a:off x="6327775" y="1727200"/>
            <a:ext cx="1639888" cy="950913"/>
          </a:xfrm>
          <a:prstGeom prst="bentConnector3">
            <a:avLst>
              <a:gd name="adj1" fmla="val 50000"/>
            </a:avLst>
          </a:prstGeom>
          <a:noFill/>
          <a:ln w="28575" algn="ctr">
            <a:solidFill>
              <a:srgbClr val="FF0000"/>
            </a:solidFill>
            <a:round/>
            <a:headEnd/>
            <a:tailEnd type="stealth" w="med" len="med"/>
          </a:ln>
          <a:extLst>
            <a:ext uri="{909E8E84-426E-40DD-AFC4-6F175D3DCCD1}">
              <a14:hiddenFill xmlns:a14="http://schemas.microsoft.com/office/drawing/2010/main">
                <a:noFill/>
              </a14:hiddenFill>
            </a:ext>
          </a:extLst>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62E16196-10A2-2C12-ED09-99616E9C50F7}"/>
              </a:ext>
            </a:extLst>
          </p:cNvPr>
          <p:cNvSpPr>
            <a:spLocks noGrp="1" noChangeArrowheads="1"/>
          </p:cNvSpPr>
          <p:nvPr>
            <p:ph type="title"/>
          </p:nvPr>
        </p:nvSpPr>
        <p:spPr/>
        <p:txBody>
          <a:bodyPr/>
          <a:lstStyle/>
          <a:p>
            <a:pPr eaLnBrk="1" hangingPunct="1"/>
            <a:r>
              <a:rPr lang="en-US" altLang="ms-MY"/>
              <a:t>Free Frames</a:t>
            </a:r>
          </a:p>
        </p:txBody>
      </p:sp>
      <p:sp>
        <p:nvSpPr>
          <p:cNvPr id="77827" name="Text Box 4">
            <a:extLst>
              <a:ext uri="{FF2B5EF4-FFF2-40B4-BE49-F238E27FC236}">
                <a16:creationId xmlns:a16="http://schemas.microsoft.com/office/drawing/2014/main" id="{576B227B-F488-CDD5-1865-E3E634CAB2F9}"/>
              </a:ext>
            </a:extLst>
          </p:cNvPr>
          <p:cNvSpPr txBox="1">
            <a:spLocks noChangeArrowheads="1"/>
          </p:cNvSpPr>
          <p:nvPr/>
        </p:nvSpPr>
        <p:spPr bwMode="auto">
          <a:xfrm>
            <a:off x="3327400" y="8043863"/>
            <a:ext cx="198437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a:latin typeface="Helvetica" panose="020B0604020202020204" pitchFamily="34" charset="0"/>
              </a:rPr>
              <a:t>Before allocation</a:t>
            </a:r>
          </a:p>
        </p:txBody>
      </p:sp>
      <p:sp>
        <p:nvSpPr>
          <p:cNvPr id="77828" name="Text Box 5">
            <a:extLst>
              <a:ext uri="{FF2B5EF4-FFF2-40B4-BE49-F238E27FC236}">
                <a16:creationId xmlns:a16="http://schemas.microsoft.com/office/drawing/2014/main" id="{3086079C-A943-50A0-6497-28543D342EF6}"/>
              </a:ext>
            </a:extLst>
          </p:cNvPr>
          <p:cNvSpPr txBox="1">
            <a:spLocks noChangeArrowheads="1"/>
          </p:cNvSpPr>
          <p:nvPr/>
        </p:nvSpPr>
        <p:spPr bwMode="auto">
          <a:xfrm>
            <a:off x="8404225" y="7993063"/>
            <a:ext cx="1789113"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a:latin typeface="Helvetica" panose="020B0604020202020204" pitchFamily="34" charset="0"/>
              </a:rPr>
              <a:t>After allocation</a:t>
            </a:r>
          </a:p>
        </p:txBody>
      </p:sp>
      <p:pic>
        <p:nvPicPr>
          <p:cNvPr id="77829" name="Picture 7">
            <a:extLst>
              <a:ext uri="{FF2B5EF4-FFF2-40B4-BE49-F238E27FC236}">
                <a16:creationId xmlns:a16="http://schemas.microsoft.com/office/drawing/2014/main" id="{A169E5A0-74A8-D315-3B05-A992DD2B4D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763" y="1814513"/>
            <a:ext cx="9304337" cy="593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0" name="TextBox 1">
            <a:extLst>
              <a:ext uri="{FF2B5EF4-FFF2-40B4-BE49-F238E27FC236}">
                <a16:creationId xmlns:a16="http://schemas.microsoft.com/office/drawing/2014/main" id="{538C93F2-8C17-5790-659B-EB39B8D3C8F1}"/>
              </a:ext>
            </a:extLst>
          </p:cNvPr>
          <p:cNvSpPr txBox="1">
            <a:spLocks noChangeArrowheads="1"/>
          </p:cNvSpPr>
          <p:nvPr/>
        </p:nvSpPr>
        <p:spPr bwMode="auto">
          <a:xfrm>
            <a:off x="6505575" y="1814513"/>
            <a:ext cx="704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ms-MY" b="1">
                <a:solidFill>
                  <a:srgbClr val="FF0000"/>
                </a:solidFill>
              </a:rPr>
              <a:t>free</a:t>
            </a:r>
            <a:endParaRPr lang="en-MY" altLang="ms-MY" b="1">
              <a:solidFill>
                <a:srgbClr val="FF0000"/>
              </a:solidFill>
            </a:endParaRPr>
          </a:p>
        </p:txBody>
      </p:sp>
      <p:cxnSp>
        <p:nvCxnSpPr>
          <p:cNvPr id="77831" name="Curved Connector 3">
            <a:extLst>
              <a:ext uri="{FF2B5EF4-FFF2-40B4-BE49-F238E27FC236}">
                <a16:creationId xmlns:a16="http://schemas.microsoft.com/office/drawing/2014/main" id="{08A9CC90-09EC-A433-BBFE-D8A4A19A18CA}"/>
              </a:ext>
            </a:extLst>
          </p:cNvPr>
          <p:cNvCxnSpPr>
            <a:cxnSpLocks noChangeShapeType="1"/>
            <a:stCxn id="77830" idx="2"/>
          </p:cNvCxnSpPr>
          <p:nvPr/>
        </p:nvCxnSpPr>
        <p:spPr bwMode="auto">
          <a:xfrm rot="5400000">
            <a:off x="6388100" y="1911350"/>
            <a:ext cx="196850" cy="742950"/>
          </a:xfrm>
          <a:prstGeom prst="curvedConnector2">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7832" name="Curved Connector 5">
            <a:extLst>
              <a:ext uri="{FF2B5EF4-FFF2-40B4-BE49-F238E27FC236}">
                <a16:creationId xmlns:a16="http://schemas.microsoft.com/office/drawing/2014/main" id="{4A012456-0851-73DC-D002-8C5D2CCCD0A1}"/>
              </a:ext>
            </a:extLst>
          </p:cNvPr>
          <p:cNvCxnSpPr>
            <a:cxnSpLocks noChangeShapeType="1"/>
            <a:stCxn id="77830" idx="2"/>
          </p:cNvCxnSpPr>
          <p:nvPr/>
        </p:nvCxnSpPr>
        <p:spPr bwMode="auto">
          <a:xfrm rot="5400000">
            <a:off x="6148387" y="2151063"/>
            <a:ext cx="676275" cy="742950"/>
          </a:xfrm>
          <a:prstGeom prst="curvedConnector2">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7833" name="Curved Connector 7">
            <a:extLst>
              <a:ext uri="{FF2B5EF4-FFF2-40B4-BE49-F238E27FC236}">
                <a16:creationId xmlns:a16="http://schemas.microsoft.com/office/drawing/2014/main" id="{BFD71C7A-F121-4411-07C2-7A0B962E4C13}"/>
              </a:ext>
            </a:extLst>
          </p:cNvPr>
          <p:cNvCxnSpPr>
            <a:cxnSpLocks noChangeShapeType="1"/>
            <a:stCxn id="77830" idx="2"/>
          </p:cNvCxnSpPr>
          <p:nvPr/>
        </p:nvCxnSpPr>
        <p:spPr bwMode="auto">
          <a:xfrm rot="5400000">
            <a:off x="5788025" y="2511425"/>
            <a:ext cx="1397000" cy="742950"/>
          </a:xfrm>
          <a:prstGeom prst="curvedConnector3">
            <a:avLst>
              <a:gd name="adj1" fmla="val 9906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7834" name="Curved Connector 10">
            <a:extLst>
              <a:ext uri="{FF2B5EF4-FFF2-40B4-BE49-F238E27FC236}">
                <a16:creationId xmlns:a16="http://schemas.microsoft.com/office/drawing/2014/main" id="{1AFCDBB0-D143-0280-5D83-744FD78BD791}"/>
              </a:ext>
            </a:extLst>
          </p:cNvPr>
          <p:cNvCxnSpPr>
            <a:cxnSpLocks noChangeShapeType="1"/>
            <a:stCxn id="77830" idx="2"/>
          </p:cNvCxnSpPr>
          <p:nvPr/>
        </p:nvCxnSpPr>
        <p:spPr bwMode="auto">
          <a:xfrm rot="5400000">
            <a:off x="4959350" y="3340100"/>
            <a:ext cx="3054350" cy="742950"/>
          </a:xfrm>
          <a:prstGeom prst="curvedConnector3">
            <a:avLst>
              <a:gd name="adj1" fmla="val 99889"/>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7835" name="Curved Connector 13">
            <a:extLst>
              <a:ext uri="{FF2B5EF4-FFF2-40B4-BE49-F238E27FC236}">
                <a16:creationId xmlns:a16="http://schemas.microsoft.com/office/drawing/2014/main" id="{CCFC295C-A928-8D78-0E89-BC7B379F4CEC}"/>
              </a:ext>
            </a:extLst>
          </p:cNvPr>
          <p:cNvCxnSpPr>
            <a:cxnSpLocks noChangeShapeType="1"/>
            <a:stCxn id="77830" idx="2"/>
          </p:cNvCxnSpPr>
          <p:nvPr/>
        </p:nvCxnSpPr>
        <p:spPr bwMode="auto">
          <a:xfrm rot="5400000">
            <a:off x="4394993" y="3904457"/>
            <a:ext cx="4183063" cy="742950"/>
          </a:xfrm>
          <a:prstGeom prst="curvedConnector3">
            <a:avLst>
              <a:gd name="adj1" fmla="val 100005"/>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4ED2367-6D54-E2BE-D6B1-C34EAF84B345}"/>
              </a:ext>
            </a:extLst>
          </p:cNvPr>
          <p:cNvSpPr>
            <a:spLocks noGrp="1" noChangeArrowheads="1"/>
          </p:cNvSpPr>
          <p:nvPr>
            <p:ph type="title"/>
          </p:nvPr>
        </p:nvSpPr>
        <p:spPr>
          <a:xfrm>
            <a:off x="1514475" y="538163"/>
            <a:ext cx="12201525" cy="609600"/>
          </a:xfrm>
        </p:spPr>
        <p:txBody>
          <a:bodyPr/>
          <a:lstStyle/>
          <a:p>
            <a:pPr eaLnBrk="1" hangingPunct="1"/>
            <a:r>
              <a:rPr lang="en-US" altLang="ms-MY" sz="4000"/>
              <a:t>Binding of Instructions and Data to Memory</a:t>
            </a:r>
          </a:p>
        </p:txBody>
      </p:sp>
      <p:sp>
        <p:nvSpPr>
          <p:cNvPr id="19459" name="Rectangle 3">
            <a:extLst>
              <a:ext uri="{FF2B5EF4-FFF2-40B4-BE49-F238E27FC236}">
                <a16:creationId xmlns:a16="http://schemas.microsoft.com/office/drawing/2014/main" id="{9F60C8E2-A08C-C2D2-EF24-19BD4A6708C9}"/>
              </a:ext>
            </a:extLst>
          </p:cNvPr>
          <p:cNvSpPr>
            <a:spLocks noGrp="1" noChangeArrowheads="1"/>
          </p:cNvSpPr>
          <p:nvPr>
            <p:ph type="body" idx="1"/>
          </p:nvPr>
        </p:nvSpPr>
        <p:spPr>
          <a:xfrm>
            <a:off x="2073275" y="1635125"/>
            <a:ext cx="9448800" cy="5486400"/>
          </a:xfrm>
        </p:spPr>
        <p:txBody>
          <a:bodyPr/>
          <a:lstStyle/>
          <a:p>
            <a:pPr>
              <a:buFont typeface="Monotype Sorts" pitchFamily="-84" charset="2"/>
              <a:buNone/>
            </a:pPr>
            <a:endParaRPr lang="en-US" altLang="ms-MY"/>
          </a:p>
          <a:p>
            <a:r>
              <a:rPr kumimoji="0" lang="en-US" altLang="ms-MY"/>
              <a:t>Address binding of instructions and data to memory addresses can happen at three different stages:</a:t>
            </a:r>
          </a:p>
          <a:p>
            <a:pPr lvl="1">
              <a:lnSpc>
                <a:spcPct val="150000"/>
              </a:lnSpc>
            </a:pPr>
            <a:r>
              <a:rPr lang="en-US" altLang="ms-MY" b="1"/>
              <a:t>Compile time</a:t>
            </a:r>
            <a:r>
              <a:rPr lang="en-US" altLang="ms-MY"/>
              <a:t>:  If memory location known a priori, </a:t>
            </a:r>
            <a:r>
              <a:rPr lang="en-US" altLang="ms-MY" b="1">
                <a:solidFill>
                  <a:srgbClr val="3366FF"/>
                </a:solidFill>
              </a:rPr>
              <a:t>absolute code</a:t>
            </a:r>
            <a:r>
              <a:rPr lang="en-US" altLang="ms-MY">
                <a:solidFill>
                  <a:srgbClr val="3366FF"/>
                </a:solidFill>
              </a:rPr>
              <a:t> </a:t>
            </a:r>
            <a:r>
              <a:rPr lang="en-US" altLang="ms-MY"/>
              <a:t>can be generated; must recompile code if starting location changes.</a:t>
            </a:r>
          </a:p>
          <a:p>
            <a:pPr lvl="1">
              <a:lnSpc>
                <a:spcPct val="150000"/>
              </a:lnSpc>
            </a:pPr>
            <a:r>
              <a:rPr lang="en-US" altLang="ms-MY" b="1"/>
              <a:t>Load time</a:t>
            </a:r>
            <a:r>
              <a:rPr lang="en-US" altLang="ms-MY"/>
              <a:t>:  Must generate </a:t>
            </a:r>
            <a:r>
              <a:rPr lang="en-US" altLang="ms-MY" b="1">
                <a:solidFill>
                  <a:srgbClr val="3366FF"/>
                </a:solidFill>
              </a:rPr>
              <a:t>relocatable code</a:t>
            </a:r>
            <a:r>
              <a:rPr lang="en-US" altLang="ms-MY"/>
              <a:t> if memory location is not known at compile time.</a:t>
            </a:r>
          </a:p>
          <a:p>
            <a:pPr lvl="1">
              <a:lnSpc>
                <a:spcPct val="150000"/>
              </a:lnSpc>
            </a:pPr>
            <a:r>
              <a:rPr lang="en-US" altLang="ms-MY" b="1"/>
              <a:t>Execution time</a:t>
            </a:r>
            <a:r>
              <a:rPr lang="en-US" altLang="ms-MY"/>
              <a:t>:  Binding delayed until run time if the process can be moved during its execution from one memory segment to another.</a:t>
            </a:r>
          </a:p>
          <a:p>
            <a:pPr lvl="2">
              <a:lnSpc>
                <a:spcPct val="150000"/>
              </a:lnSpc>
            </a:pPr>
            <a:r>
              <a:rPr lang="en-US" altLang="ms-MY"/>
              <a:t>Need hardware support for address maps (e.g., base and limit</a:t>
            </a:r>
            <a:r>
              <a:rPr lang="en-US" altLang="ms-MY" i="1"/>
              <a:t> </a:t>
            </a:r>
            <a:r>
              <a:rPr lang="en-US" altLang="ms-MY"/>
              <a:t>registers)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FB9AA06-2BCA-C542-6FC3-F282C2F5BCDD}"/>
              </a:ext>
            </a:extLst>
          </p:cNvPr>
          <p:cNvSpPr>
            <a:spLocks noGrp="1" noChangeArrowheads="1"/>
          </p:cNvSpPr>
          <p:nvPr>
            <p:ph type="title"/>
          </p:nvPr>
        </p:nvSpPr>
        <p:spPr>
          <a:xfrm>
            <a:off x="1547813" y="369888"/>
            <a:ext cx="11949112" cy="768350"/>
          </a:xfrm>
        </p:spPr>
        <p:txBody>
          <a:bodyPr/>
          <a:lstStyle/>
          <a:p>
            <a:pPr eaLnBrk="1" hangingPunct="1"/>
            <a:r>
              <a:rPr lang="en-US" altLang="ms-MY"/>
              <a:t>Multistep Processing of a User Program</a:t>
            </a:r>
            <a:r>
              <a:rPr lang="en-US" altLang="ms-MY" sz="4000"/>
              <a:t> </a:t>
            </a:r>
          </a:p>
        </p:txBody>
      </p:sp>
      <p:pic>
        <p:nvPicPr>
          <p:cNvPr id="21507" name="Picture 4" descr="8">
            <a:extLst>
              <a:ext uri="{FF2B5EF4-FFF2-40B4-BE49-F238E27FC236}">
                <a16:creationId xmlns:a16="http://schemas.microsoft.com/office/drawing/2014/main" id="{F58E107F-8591-277E-5BD9-642D306C4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75" y="1582738"/>
            <a:ext cx="4030663" cy="665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7F49E23-E811-0B43-2959-FFBF877A6640}"/>
              </a:ext>
            </a:extLst>
          </p:cNvPr>
          <p:cNvSpPr>
            <a:spLocks noGrp="1" noChangeArrowheads="1"/>
          </p:cNvSpPr>
          <p:nvPr>
            <p:ph type="title"/>
          </p:nvPr>
        </p:nvSpPr>
        <p:spPr>
          <a:xfrm>
            <a:off x="1708150" y="369888"/>
            <a:ext cx="11322050" cy="768350"/>
          </a:xfrm>
        </p:spPr>
        <p:txBody>
          <a:bodyPr/>
          <a:lstStyle/>
          <a:p>
            <a:pPr eaLnBrk="1" hangingPunct="1"/>
            <a:r>
              <a:rPr lang="en-US" altLang="ms-MY"/>
              <a:t>Logical vs. Physical Address Space</a:t>
            </a:r>
          </a:p>
        </p:txBody>
      </p:sp>
      <p:sp>
        <p:nvSpPr>
          <p:cNvPr id="23555" name="Rectangle 3">
            <a:extLst>
              <a:ext uri="{FF2B5EF4-FFF2-40B4-BE49-F238E27FC236}">
                <a16:creationId xmlns:a16="http://schemas.microsoft.com/office/drawing/2014/main" id="{76618770-011E-C923-6DF2-EC418B867910}"/>
              </a:ext>
            </a:extLst>
          </p:cNvPr>
          <p:cNvSpPr>
            <a:spLocks noGrp="1" noChangeArrowheads="1"/>
          </p:cNvSpPr>
          <p:nvPr>
            <p:ph type="body" idx="1"/>
          </p:nvPr>
        </p:nvSpPr>
        <p:spPr>
          <a:xfrm>
            <a:off x="722313" y="1241425"/>
            <a:ext cx="12093575" cy="5959475"/>
          </a:xfrm>
        </p:spPr>
        <p:txBody>
          <a:bodyPr/>
          <a:lstStyle/>
          <a:p>
            <a:pPr>
              <a:lnSpc>
                <a:spcPct val="200000"/>
              </a:lnSpc>
              <a:spcBef>
                <a:spcPct val="0"/>
              </a:spcBef>
            </a:pPr>
            <a:r>
              <a:rPr lang="en-US" altLang="ms-MY"/>
              <a:t>The concept of a logical address space that is bound to a separate </a:t>
            </a:r>
            <a:r>
              <a:rPr lang="en-US" altLang="ms-MY" b="1">
                <a:solidFill>
                  <a:srgbClr val="3366FF"/>
                </a:solidFill>
              </a:rPr>
              <a:t>physical address space</a:t>
            </a:r>
            <a:r>
              <a:rPr lang="en-US" altLang="ms-MY">
                <a:solidFill>
                  <a:srgbClr val="3366FF"/>
                </a:solidFill>
              </a:rPr>
              <a:t> </a:t>
            </a:r>
            <a:r>
              <a:rPr lang="en-US" altLang="ms-MY"/>
              <a:t>is central to proper memory management</a:t>
            </a:r>
          </a:p>
          <a:p>
            <a:pPr lvl="1">
              <a:lnSpc>
                <a:spcPct val="200000"/>
              </a:lnSpc>
              <a:spcBef>
                <a:spcPct val="0"/>
              </a:spcBef>
            </a:pPr>
            <a:r>
              <a:rPr lang="en-US" altLang="ms-MY" b="1">
                <a:solidFill>
                  <a:srgbClr val="3366FF"/>
                </a:solidFill>
              </a:rPr>
              <a:t>Logical address</a:t>
            </a:r>
            <a:r>
              <a:rPr lang="en-US" altLang="ms-MY">
                <a:solidFill>
                  <a:srgbClr val="3366FF"/>
                </a:solidFill>
              </a:rPr>
              <a:t> </a:t>
            </a:r>
            <a:r>
              <a:rPr lang="en-US" altLang="ms-MY">
                <a:sym typeface="Wingdings" panose="05000000000000000000" pitchFamily="2" charset="2"/>
              </a:rPr>
              <a:t></a:t>
            </a:r>
            <a:r>
              <a:rPr lang="en-US" altLang="ms-MY"/>
              <a:t> Generated by the </a:t>
            </a:r>
            <a:r>
              <a:rPr lang="en-US" altLang="ms-MY" b="1"/>
              <a:t>CPU</a:t>
            </a:r>
            <a:r>
              <a:rPr lang="en-US" altLang="ms-MY"/>
              <a:t>; also referred to as </a:t>
            </a:r>
            <a:r>
              <a:rPr lang="en-US" altLang="ms-MY" b="1">
                <a:solidFill>
                  <a:srgbClr val="3366FF"/>
                </a:solidFill>
              </a:rPr>
              <a:t>virtual address.</a:t>
            </a:r>
          </a:p>
          <a:p>
            <a:pPr lvl="1">
              <a:lnSpc>
                <a:spcPct val="200000"/>
              </a:lnSpc>
              <a:spcBef>
                <a:spcPct val="0"/>
              </a:spcBef>
            </a:pPr>
            <a:r>
              <a:rPr lang="en-US" altLang="ms-MY" b="1">
                <a:solidFill>
                  <a:srgbClr val="3366FF"/>
                </a:solidFill>
              </a:rPr>
              <a:t>Physical address</a:t>
            </a:r>
            <a:r>
              <a:rPr lang="en-US" altLang="ms-MY">
                <a:solidFill>
                  <a:srgbClr val="3366FF"/>
                </a:solidFill>
              </a:rPr>
              <a:t> </a:t>
            </a:r>
            <a:r>
              <a:rPr lang="en-US" altLang="ms-MY">
                <a:sym typeface="Wingdings" panose="05000000000000000000" pitchFamily="2" charset="2"/>
              </a:rPr>
              <a:t></a:t>
            </a:r>
            <a:r>
              <a:rPr lang="en-US" altLang="ms-MY"/>
              <a:t> address seen by the </a:t>
            </a:r>
            <a:r>
              <a:rPr lang="en-US" altLang="ms-MY" b="1"/>
              <a:t>memory</a:t>
            </a:r>
            <a:r>
              <a:rPr lang="en-US" altLang="ms-MY"/>
              <a:t> unit.</a:t>
            </a:r>
          </a:p>
          <a:p>
            <a:pPr lvl="1">
              <a:lnSpc>
                <a:spcPct val="200000"/>
              </a:lnSpc>
              <a:spcBef>
                <a:spcPct val="0"/>
              </a:spcBef>
            </a:pPr>
            <a:endParaRPr lang="en-US" altLang="ms-MY"/>
          </a:p>
          <a:p>
            <a:pPr>
              <a:lnSpc>
                <a:spcPct val="200000"/>
              </a:lnSpc>
              <a:spcBef>
                <a:spcPct val="0"/>
              </a:spcBef>
            </a:pPr>
            <a:r>
              <a:rPr lang="en-US" altLang="ms-MY" b="1"/>
              <a:t>Logical</a:t>
            </a:r>
            <a:r>
              <a:rPr lang="en-US" altLang="ms-MY"/>
              <a:t> and </a:t>
            </a:r>
            <a:r>
              <a:rPr lang="en-US" altLang="ms-MY" b="1"/>
              <a:t>physical</a:t>
            </a:r>
            <a:r>
              <a:rPr lang="en-US" altLang="ms-MY"/>
              <a:t> addresses are the same in </a:t>
            </a:r>
            <a:r>
              <a:rPr lang="en-US" altLang="ms-MY">
                <a:solidFill>
                  <a:srgbClr val="FF0000"/>
                </a:solidFill>
              </a:rPr>
              <a:t>compile-time</a:t>
            </a:r>
            <a:r>
              <a:rPr lang="en-US" altLang="ms-MY"/>
              <a:t> and </a:t>
            </a:r>
            <a:r>
              <a:rPr lang="en-US" altLang="ms-MY">
                <a:solidFill>
                  <a:srgbClr val="FF0000"/>
                </a:solidFill>
              </a:rPr>
              <a:t>load-time</a:t>
            </a:r>
            <a:r>
              <a:rPr lang="en-US" altLang="ms-MY"/>
              <a:t> address-binding schemes; logical (virtual) and physical addresses differ in </a:t>
            </a:r>
            <a:r>
              <a:rPr lang="en-US" altLang="ms-MY">
                <a:solidFill>
                  <a:srgbClr val="FF0000"/>
                </a:solidFill>
              </a:rPr>
              <a:t>execution-time</a:t>
            </a:r>
            <a:r>
              <a:rPr lang="en-US" altLang="ms-MY"/>
              <a:t> address-binding scheme.</a:t>
            </a:r>
          </a:p>
          <a:p>
            <a:pPr>
              <a:lnSpc>
                <a:spcPct val="200000"/>
              </a:lnSpc>
              <a:spcBef>
                <a:spcPct val="0"/>
              </a:spcBef>
            </a:pPr>
            <a:r>
              <a:rPr lang="en-US" altLang="ms-MY" b="1">
                <a:solidFill>
                  <a:srgbClr val="3366FF"/>
                </a:solidFill>
              </a:rPr>
              <a:t>Logical address space </a:t>
            </a:r>
            <a:r>
              <a:rPr lang="en-US" altLang="ms-MY"/>
              <a:t>is the set of all logical addresses generated by a program.</a:t>
            </a:r>
          </a:p>
          <a:p>
            <a:pPr>
              <a:lnSpc>
                <a:spcPct val="200000"/>
              </a:lnSpc>
              <a:spcBef>
                <a:spcPct val="0"/>
              </a:spcBef>
            </a:pPr>
            <a:r>
              <a:rPr lang="en-US" altLang="ms-MY" b="1">
                <a:solidFill>
                  <a:srgbClr val="3366FF"/>
                </a:solidFill>
              </a:rPr>
              <a:t>Physical address space </a:t>
            </a:r>
            <a:r>
              <a:rPr lang="en-US" altLang="ms-MY"/>
              <a:t>is the set of all physical addresses generated by a program.</a:t>
            </a:r>
          </a:p>
          <a:p>
            <a:pPr>
              <a:lnSpc>
                <a:spcPct val="200000"/>
              </a:lnSpc>
              <a:spcBef>
                <a:spcPct val="0"/>
              </a:spcBef>
            </a:pPr>
            <a:r>
              <a:rPr lang="en-MY" altLang="ms-MY"/>
              <a:t>The run-time mapping from virtual to physical addresses is done by a hardware device called the </a:t>
            </a:r>
            <a:r>
              <a:rPr lang="en-MY" altLang="ms-MY" b="1">
                <a:solidFill>
                  <a:srgbClr val="3366FF"/>
                </a:solidFill>
              </a:rPr>
              <a:t>memory management unit (MMU)</a:t>
            </a:r>
            <a:r>
              <a:rPr lang="en-MY" altLang="ms-MY"/>
              <a:t> .</a:t>
            </a:r>
            <a:br>
              <a:rPr lang="en-MY" altLang="ms-MY"/>
            </a:br>
            <a:endParaRPr lang="en-US" altLang="ms-MY"/>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3D72AFB-603E-9565-A9AF-F4F4ABB7E252}"/>
              </a:ext>
            </a:extLst>
          </p:cNvPr>
          <p:cNvSpPr>
            <a:spLocks noGrp="1" noChangeArrowheads="1"/>
          </p:cNvSpPr>
          <p:nvPr>
            <p:ph type="title"/>
          </p:nvPr>
        </p:nvSpPr>
        <p:spPr>
          <a:xfrm>
            <a:off x="1271588" y="369888"/>
            <a:ext cx="11758612" cy="768350"/>
          </a:xfrm>
        </p:spPr>
        <p:txBody>
          <a:bodyPr/>
          <a:lstStyle/>
          <a:p>
            <a:pPr eaLnBrk="1" hangingPunct="1"/>
            <a:r>
              <a:rPr lang="en-US" altLang="ms-MY"/>
              <a:t>Memory-Management Unit (</a:t>
            </a:r>
            <a:r>
              <a:rPr lang="en-US" altLang="ms-MY" sz="3400"/>
              <a:t>MMU</a:t>
            </a:r>
            <a:r>
              <a:rPr lang="en-US" altLang="ms-MY"/>
              <a:t>)</a:t>
            </a:r>
          </a:p>
        </p:txBody>
      </p:sp>
      <p:sp>
        <p:nvSpPr>
          <p:cNvPr id="25603" name="Rectangle 3">
            <a:extLst>
              <a:ext uri="{FF2B5EF4-FFF2-40B4-BE49-F238E27FC236}">
                <a16:creationId xmlns:a16="http://schemas.microsoft.com/office/drawing/2014/main" id="{2F734D9B-6556-B601-63FD-388D20D003EA}"/>
              </a:ext>
            </a:extLst>
          </p:cNvPr>
          <p:cNvSpPr>
            <a:spLocks noGrp="1" noChangeArrowheads="1"/>
          </p:cNvSpPr>
          <p:nvPr>
            <p:ph type="body" idx="1"/>
          </p:nvPr>
        </p:nvSpPr>
        <p:spPr>
          <a:xfrm>
            <a:off x="681038" y="1165225"/>
            <a:ext cx="12136437" cy="5978525"/>
          </a:xfrm>
        </p:spPr>
        <p:txBody>
          <a:bodyPr/>
          <a:lstStyle/>
          <a:p>
            <a:r>
              <a:rPr lang="en-US" altLang="ms-MY"/>
              <a:t>Hardware device that at run time maps </a:t>
            </a:r>
            <a:r>
              <a:rPr lang="en-US" altLang="ms-MY" b="1"/>
              <a:t>virtual</a:t>
            </a:r>
            <a:r>
              <a:rPr lang="en-US" altLang="ms-MY"/>
              <a:t> to </a:t>
            </a:r>
            <a:r>
              <a:rPr lang="en-US" altLang="ms-MY" b="1"/>
              <a:t>physical</a:t>
            </a:r>
            <a:r>
              <a:rPr lang="en-US" altLang="ms-MY"/>
              <a:t> address.</a:t>
            </a:r>
          </a:p>
          <a:p>
            <a:endParaRPr lang="en-US" altLang="ms-MY"/>
          </a:p>
          <a:p>
            <a:r>
              <a:rPr lang="en-US" altLang="ms-MY"/>
              <a:t>Many methods possible, covered in the rest of this chapter.</a:t>
            </a:r>
            <a:br>
              <a:rPr lang="en-US" altLang="ms-MY"/>
            </a:br>
            <a:endParaRPr lang="en-US" altLang="ms-MY"/>
          </a:p>
          <a:p>
            <a:r>
              <a:rPr lang="en-US" altLang="ms-MY"/>
              <a:t>To start, consider simple scheme where the value in the </a:t>
            </a:r>
            <a:r>
              <a:rPr lang="en-US" altLang="ms-MY" b="1"/>
              <a:t>relocation register </a:t>
            </a:r>
            <a:r>
              <a:rPr lang="en-US" altLang="ms-MY"/>
              <a:t>is added to every address generated by a user process at the time it is sent to memory</a:t>
            </a:r>
          </a:p>
          <a:p>
            <a:pPr lvl="1"/>
            <a:r>
              <a:rPr lang="en-US" altLang="ms-MY"/>
              <a:t>Base register now called </a:t>
            </a:r>
            <a:r>
              <a:rPr lang="en-US" altLang="ms-MY" b="1">
                <a:solidFill>
                  <a:srgbClr val="0000FF"/>
                </a:solidFill>
              </a:rPr>
              <a:t>relocation register</a:t>
            </a:r>
            <a:endParaRPr lang="en-US" altLang="ms-MY"/>
          </a:p>
          <a:p>
            <a:pPr lvl="1"/>
            <a:r>
              <a:rPr lang="en-US" altLang="ms-MY"/>
              <a:t>MS-DOS on Intel 80x86 used 4 relocation registers</a:t>
            </a:r>
          </a:p>
          <a:p>
            <a:endParaRPr lang="en-US" altLang="ms-MY"/>
          </a:p>
          <a:p>
            <a:r>
              <a:rPr lang="en-US" altLang="ms-MY"/>
              <a:t>The user program deals with </a:t>
            </a:r>
            <a:r>
              <a:rPr lang="en-US" altLang="ms-MY" b="1" i="1"/>
              <a:t>logical</a:t>
            </a:r>
            <a:r>
              <a:rPr lang="en-US" altLang="ms-MY" b="1"/>
              <a:t> addresses</a:t>
            </a:r>
            <a:r>
              <a:rPr lang="en-US" altLang="ms-MY"/>
              <a:t>; it never sees the real </a:t>
            </a:r>
            <a:r>
              <a:rPr lang="en-US" altLang="ms-MY" b="1" i="1"/>
              <a:t>physical addresses</a:t>
            </a:r>
          </a:p>
          <a:p>
            <a:pPr lvl="1"/>
            <a:r>
              <a:rPr lang="en-US" altLang="ms-MY"/>
              <a:t>Execution-time binding occurs when reference is made to location in memory</a:t>
            </a:r>
          </a:p>
          <a:p>
            <a:pPr lvl="1"/>
            <a:r>
              <a:rPr lang="en-US" altLang="ms-MY"/>
              <a:t>Logical address bound to physical addresses</a:t>
            </a:r>
          </a:p>
        </p:txBody>
      </p:sp>
      <p:pic>
        <p:nvPicPr>
          <p:cNvPr id="25604" name="Picture 4">
            <a:extLst>
              <a:ext uri="{FF2B5EF4-FFF2-40B4-BE49-F238E27FC236}">
                <a16:creationId xmlns:a16="http://schemas.microsoft.com/office/drawing/2014/main" id="{3D6B2B90-22A8-FB4C-5956-E04C655B28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39163" y="1165225"/>
            <a:ext cx="20955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67F5B605-1699-FB24-6C38-6E197F3392AE}"/>
              </a:ext>
            </a:extLst>
          </p:cNvPr>
          <p:cNvSpPr>
            <a:spLocks noGrp="1" noChangeArrowheads="1"/>
          </p:cNvSpPr>
          <p:nvPr>
            <p:ph type="title"/>
          </p:nvPr>
        </p:nvSpPr>
        <p:spPr/>
        <p:txBody>
          <a:bodyPr/>
          <a:lstStyle/>
          <a:p>
            <a:endParaRPr lang="en-MY" altLang="en-US"/>
          </a:p>
        </p:txBody>
      </p:sp>
      <p:sp>
        <p:nvSpPr>
          <p:cNvPr id="27651" name="Content Placeholder 2">
            <a:extLst>
              <a:ext uri="{FF2B5EF4-FFF2-40B4-BE49-F238E27FC236}">
                <a16:creationId xmlns:a16="http://schemas.microsoft.com/office/drawing/2014/main" id="{3D2DE3EB-3796-9F5D-4C1B-D23B2D7558B7}"/>
              </a:ext>
            </a:extLst>
          </p:cNvPr>
          <p:cNvSpPr>
            <a:spLocks noGrp="1" noChangeArrowheads="1"/>
          </p:cNvSpPr>
          <p:nvPr>
            <p:ph idx="1"/>
          </p:nvPr>
        </p:nvSpPr>
        <p:spPr/>
        <p:txBody>
          <a:bodyPr/>
          <a:lstStyle/>
          <a:p>
            <a:endParaRPr lang="en-MY" altLang="en-US"/>
          </a:p>
        </p:txBody>
      </p:sp>
      <p:pic>
        <p:nvPicPr>
          <p:cNvPr id="27652" name="Picture 3" descr="A picture containing text, screenshot, diagram, display&#10;&#10;Description automatically generated">
            <a:extLst>
              <a:ext uri="{FF2B5EF4-FFF2-40B4-BE49-F238E27FC236}">
                <a16:creationId xmlns:a16="http://schemas.microsoft.com/office/drawing/2014/main" id="{3F9345DB-797B-2887-BA41-B7455DC46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644650"/>
            <a:ext cx="99695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A89A9B4-D132-0524-285F-30646D89A1DB}"/>
              </a:ext>
            </a:extLst>
          </p:cNvPr>
          <p:cNvSpPr>
            <a:spLocks noGrp="1" noChangeArrowheads="1"/>
          </p:cNvSpPr>
          <p:nvPr>
            <p:ph type="title"/>
          </p:nvPr>
        </p:nvSpPr>
        <p:spPr>
          <a:xfrm>
            <a:off x="1379538" y="414338"/>
            <a:ext cx="12336462" cy="762000"/>
          </a:xfrm>
        </p:spPr>
        <p:txBody>
          <a:bodyPr/>
          <a:lstStyle/>
          <a:p>
            <a:pPr eaLnBrk="1" hangingPunct="1"/>
            <a:r>
              <a:rPr lang="en-US" altLang="ms-MY" sz="4000"/>
              <a:t>Dynamic relocation using a relocation register</a:t>
            </a:r>
          </a:p>
        </p:txBody>
      </p:sp>
      <p:pic>
        <p:nvPicPr>
          <p:cNvPr id="28675" name="Picture 5">
            <a:extLst>
              <a:ext uri="{FF2B5EF4-FFF2-40B4-BE49-F238E27FC236}">
                <a16:creationId xmlns:a16="http://schemas.microsoft.com/office/drawing/2014/main" id="{686E2E6B-F790-6848-6A19-BB6045323F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9888" y="2540000"/>
            <a:ext cx="6130925"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3">
            <a:extLst>
              <a:ext uri="{FF2B5EF4-FFF2-40B4-BE49-F238E27FC236}">
                <a16:creationId xmlns:a16="http://schemas.microsoft.com/office/drawing/2014/main" id="{3ABD2E4A-92B3-6F82-7625-4C93A91E3197}"/>
              </a:ext>
            </a:extLst>
          </p:cNvPr>
          <p:cNvSpPr txBox="1">
            <a:spLocks noChangeArrowheads="1"/>
          </p:cNvSpPr>
          <p:nvPr/>
        </p:nvSpPr>
        <p:spPr bwMode="auto">
          <a:xfrm>
            <a:off x="1143000" y="1836738"/>
            <a:ext cx="5380038" cy="658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1060450" indent="-407988">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ms-MY"/>
              <a:t>Routine is not loaded until it is called.</a:t>
            </a:r>
          </a:p>
          <a:p>
            <a:endParaRPr lang="en-US" altLang="ms-MY"/>
          </a:p>
          <a:p>
            <a:r>
              <a:rPr lang="en-US" altLang="ms-MY"/>
              <a:t>Better memory-space utilization; unused routine is never loaded.</a:t>
            </a:r>
          </a:p>
          <a:p>
            <a:endParaRPr lang="en-US" altLang="ms-MY"/>
          </a:p>
          <a:p>
            <a:r>
              <a:rPr lang="en-US" altLang="ms-MY"/>
              <a:t>All routines kept on disk in relocatable load format.</a:t>
            </a:r>
          </a:p>
          <a:p>
            <a:endParaRPr lang="en-US" altLang="ms-MY"/>
          </a:p>
          <a:p>
            <a:r>
              <a:rPr lang="en-US" altLang="ms-MY"/>
              <a:t>Useful when large amounts of code are needed to handle infrequently occurring cases.</a:t>
            </a:r>
          </a:p>
          <a:p>
            <a:endParaRPr lang="en-US" altLang="ms-MY"/>
          </a:p>
          <a:p>
            <a:r>
              <a:rPr lang="en-US" altLang="ms-MY"/>
              <a:t>No special support from the operating system is required;</a:t>
            </a:r>
          </a:p>
          <a:p>
            <a:pPr lvl="1"/>
            <a:r>
              <a:rPr lang="en-US" altLang="ms-MY"/>
              <a:t>Implemented through program design</a:t>
            </a:r>
          </a:p>
          <a:p>
            <a:pPr lvl="1"/>
            <a:r>
              <a:rPr lang="en-US" altLang="ms-MY"/>
              <a:t>OS can help by providing libraries to implement </a:t>
            </a:r>
            <a:r>
              <a:rPr lang="en-US" altLang="ms-MY" b="1"/>
              <a:t>dynamic loading.</a:t>
            </a:r>
          </a:p>
        </p:txBody>
      </p:sp>
      <p:sp>
        <p:nvSpPr>
          <p:cNvPr id="28677" name="Rectangle 1">
            <a:extLst>
              <a:ext uri="{FF2B5EF4-FFF2-40B4-BE49-F238E27FC236}">
                <a16:creationId xmlns:a16="http://schemas.microsoft.com/office/drawing/2014/main" id="{F476EF9E-182D-1B1E-CF7F-D0CA620AB897}"/>
              </a:ext>
            </a:extLst>
          </p:cNvPr>
          <p:cNvSpPr>
            <a:spLocks noChangeArrowheads="1"/>
          </p:cNvSpPr>
          <p:nvPr/>
        </p:nvSpPr>
        <p:spPr bwMode="auto">
          <a:xfrm>
            <a:off x="6858000" y="6927850"/>
            <a:ext cx="5992813" cy="5857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lang="en-MY" altLang="ms-MY" sz="1600"/>
              <a:t>The memory-mapping hardware converts logical addresses into physical addresses</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9580</TotalTime>
  <Words>3968</Words>
  <Application>Microsoft Office PowerPoint</Application>
  <PresentationFormat>Custom</PresentationFormat>
  <Paragraphs>409</Paragraphs>
  <Slides>36</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Arial Narrow</vt:lpstr>
      <vt:lpstr>Courier New</vt:lpstr>
      <vt:lpstr>Helvetica</vt:lpstr>
      <vt:lpstr>HuaweiSans</vt:lpstr>
      <vt:lpstr>Monotype Sorts</vt:lpstr>
      <vt:lpstr>Söhne</vt:lpstr>
      <vt:lpstr>Times New Roman</vt:lpstr>
      <vt:lpstr>Verdana</vt:lpstr>
      <vt:lpstr>Webdings</vt:lpstr>
      <vt:lpstr>os-8</vt:lpstr>
      <vt:lpstr>Base and Limit Registers</vt:lpstr>
      <vt:lpstr>Hardware Address Protection with Base and Limit Registers</vt:lpstr>
      <vt:lpstr>Address Binding</vt:lpstr>
      <vt:lpstr>Binding of Instructions and Data to Memory</vt:lpstr>
      <vt:lpstr>Multistep Processing of a User Program </vt:lpstr>
      <vt:lpstr>Logical vs. Physical Address Space</vt:lpstr>
      <vt:lpstr>Memory-Management Unit (MMU)</vt:lpstr>
      <vt:lpstr>PowerPoint Presentation</vt:lpstr>
      <vt:lpstr>Dynamic relocation using a relocation register</vt:lpstr>
      <vt:lpstr>Dynamic Linking</vt:lpstr>
      <vt:lpstr>Swapping</vt:lpstr>
      <vt:lpstr>Schematic View of Swapping</vt:lpstr>
      <vt:lpstr>Context Switch Time including Swapping</vt:lpstr>
      <vt:lpstr>Swapping on Mobile Systems</vt:lpstr>
      <vt:lpstr>Contiguous Allocation</vt:lpstr>
      <vt:lpstr>Hardware Support for Relocation  and Limit Registers</vt:lpstr>
      <vt:lpstr>Contiguous Allocation (Cont.)</vt:lpstr>
      <vt:lpstr>Dynamic Storage-Allocation Problem</vt:lpstr>
      <vt:lpstr>Memory fragmentation</vt:lpstr>
      <vt:lpstr>Memory Fragmentation</vt:lpstr>
      <vt:lpstr>Memory fragmentation can lead to several issues:</vt:lpstr>
      <vt:lpstr>Fragmentation (Cont.)</vt:lpstr>
      <vt:lpstr>Segmentation</vt:lpstr>
      <vt:lpstr>User’s View of a Program</vt:lpstr>
      <vt:lpstr>Logical View of Segmentation</vt:lpstr>
      <vt:lpstr>Segmentation Architecture </vt:lpstr>
      <vt:lpstr>Segmentation Architecture (Cont.)</vt:lpstr>
      <vt:lpstr>Segmentation Hardware</vt:lpstr>
      <vt:lpstr>Paging</vt:lpstr>
      <vt:lpstr>PowerPoint Presentation</vt:lpstr>
      <vt:lpstr>Paging</vt:lpstr>
      <vt:lpstr>Address Translation Scheme</vt:lpstr>
      <vt:lpstr>Paging Hardware</vt:lpstr>
      <vt:lpstr>Paging Model of Logical and Physical Memory</vt:lpstr>
      <vt:lpstr>Paging Example</vt:lpstr>
      <vt:lpstr>Free Frames</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9.01</dc:title>
  <dc:creator>Marilyn Turnamian</dc:creator>
  <cp:lastModifiedBy>Arash Karimpourghannadi</cp:lastModifiedBy>
  <cp:revision>376</cp:revision>
  <cp:lastPrinted>2011-02-28T19:54:28Z</cp:lastPrinted>
  <dcterms:created xsi:type="dcterms:W3CDTF">2011-03-02T21:07:33Z</dcterms:created>
  <dcterms:modified xsi:type="dcterms:W3CDTF">2023-08-16T05:56:26Z</dcterms:modified>
</cp:coreProperties>
</file>