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D6A0-FDAB-3B5C-6397-07F58F3DD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251D-790B-63DE-6B03-48A0B940F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DC4C0-A9B7-C58A-907A-FCF624F4E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BC0BA-8148-031B-12EE-181F85332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F5C63-F146-7F25-FEFF-41037A49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48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C8D2-1EA6-1435-B556-B25CF62A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C63BF-43CF-DDC2-EAA0-F2B20A66E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1967F-3E8D-16E7-8BAD-E992D77C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CED-FA2F-BA3D-A7DA-57E8C66F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6B04-9D86-6D9B-76EC-CEE5321D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CF459-3F6F-FFD3-A6B3-4B4840E0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B8B19-DEB0-1E84-0BCB-72FD24DF7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CD304-43D6-FF80-97D9-59698D81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7E0AB-A6F9-EA29-3D80-98CB2197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9CCA6-E1D4-A715-F250-D5F48BE0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11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06E8-DBC2-0FB0-AD45-8DBB424A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5B257-BE73-D601-2620-33C758D4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E914-481E-6CAB-7FC4-E2C1D551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9A059-B5B4-9307-D68A-3CE2EB3F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9AB54-CD9E-2FC0-8ECB-44FD76C9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9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F0EE-2320-5F64-72BE-3D2144E5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59C03-DE45-0234-4030-CD593DF5C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6A63F-99AA-BF63-C49C-23C1591C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D9631-AD27-0DD1-A234-F1B1C0EA4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2DA12-431B-C4E6-5043-B8E7E9BB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170E-3E51-409C-BF6C-99B98DB3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EE94-FF9C-E9F8-227A-C315F4AA50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8A743-F74D-390A-D3A9-940EBC015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1310-6164-736B-20EC-C8A95431E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715EF-B6D8-CD50-04EE-C9B4FD68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55197-55C8-BE6B-C5DA-08BA95FE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1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5366-212C-6553-4BBC-3EC5793D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C42AD-FF1B-1AF3-F89C-79380040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E43C3-DD30-FBB5-EFD1-72CA60892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3E455-827E-9515-D1B0-9CD5885A6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92882-71E2-64D5-A14B-DD3D7108F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FC549-396B-9BE6-C55F-BBF52AA6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95CF5-05BA-0877-334A-F54BF628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E4861-08D9-5C6A-D3A5-CD210348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16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0CD4-1603-DAF6-3CE7-E02352E1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EBDA8-2157-6AB6-263F-B39EB606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2379F-DAB6-BB14-316F-CDCF5AC7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934A7-4E25-F8A3-A131-13787694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4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AC24E6-7D42-7E74-4C9A-B3EA5B71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3F575-9C1F-AF0B-9FF8-721A15E4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C1E9C-B1AC-19C4-4F2D-3E19ABE8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96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3A7A-3FD0-DA48-17FD-8E845E78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1EE9-7472-41C6-6178-F9DC0A32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C457B-F3C2-0D3D-C2C8-423FAC6F5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4B0AB-77B3-510F-3513-EDB872A8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62A32-9ADA-6629-4AD1-E5B39C6A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E5910-D5F6-382A-A1DE-BFE9D0C8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38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5D8F-2C2A-5B48-5CDA-AAF22BA8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96300-481B-068C-8F44-A4D347C5E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FAABD-4059-2542-91D5-A4A0759A1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4BFA9-E04C-6FA3-C457-0929C2E0E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F034D-DDA3-3F29-AA39-34FBA589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162DE-B841-6D38-0FCB-4796E84D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926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4F693-69AC-BA92-2B02-503F8C32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40187-57E9-2729-EEB7-754117955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8D1C-82D8-9DB3-33A1-6EAEE9DEF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2CF2-5B6B-4B37-AE76-55033536D6E2}" type="datetimeFigureOut">
              <a:rPr lang="en-GB" smtClean="0"/>
              <a:t>06/12/2023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2D359-4CB9-35FE-D95C-FB5E93E11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A2D5-F100-C9BD-B16B-2D4229EA2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F9E25-A8AC-41FD-8E70-0C62411F24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70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85CBD4-E0FE-2FBD-8DBA-84B64BB92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E85823-F724-65F5-F149-FA043123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819150"/>
            <a:ext cx="102393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7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0B760-C4B9-9211-AC07-ACD64C06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B7A0-8E37-59E1-DC1E-BADED0791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Formulation of Guiding Principle: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Guiding principle established by considering intracellular [Ca2+] dynamics during cellular events like action potentials.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Brief periods of elevated [Ca2+] are sparsely interspersed among background-dominated time frames.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Sparseness in Temporal and Spatial Domains: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Sparseness observed both temporally and spatially.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Temporal sparseness: Elevated [Ca2+] periods are brief and infrequent.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Spatial sparseness: Each cell occupies only a small subset of pixels.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Quantifiability of Sparseness: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Ca2+ signals' sparseness deemed a general attribute.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Quantifiable through simple measures like the skewness of amplitude distributions.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083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31A59-CEBF-DA1F-339B-FDE2351B6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61" y="222466"/>
            <a:ext cx="5314950" cy="3733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4FAE5A-348C-5F5A-B4D1-ECDAB5852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075" y="222466"/>
            <a:ext cx="6257925" cy="487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775C38-9AAC-4A0B-6006-F67D7B6F1FA5}"/>
              </a:ext>
            </a:extLst>
          </p:cNvPr>
          <p:cNvSpPr txBox="1"/>
          <p:nvPr/>
        </p:nvSpPr>
        <p:spPr>
          <a:xfrm>
            <a:off x="365165" y="4968477"/>
            <a:ext cx="109163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Figure 1. Analytical Stages of Automated Cell Sorting</a:t>
            </a:r>
          </a:p>
          <a:p>
            <a:r>
              <a:rPr lang="en-GB" dirty="0"/>
              <a:t>(A) The goal of cell sorting is to extract cellular signals from imaging data</a:t>
            </a:r>
            <a:r>
              <a:rPr lang="tr-TR" dirty="0"/>
              <a:t> </a:t>
            </a:r>
            <a:r>
              <a:rPr lang="en-GB" dirty="0"/>
              <a:t>(left) by estimating spatial filters (middle) and activity traces (right) for each</a:t>
            </a:r>
            <a:r>
              <a:rPr lang="tr-TR" dirty="0"/>
              <a:t> </a:t>
            </a:r>
            <a:r>
              <a:rPr lang="en-GB" dirty="0"/>
              <a:t>cell. The example depicts typical fluorescence transients in the cerebellar</a:t>
            </a:r>
            <a:r>
              <a:rPr lang="tr-TR" dirty="0"/>
              <a:t> </a:t>
            </a:r>
            <a:r>
              <a:rPr lang="en-GB" dirty="0"/>
              <a:t>cortex as observed in optical cross-section. Transients in Purkinje cell dendrites arise across elongated areas seen as stripes in the movie data. Transients in Bergmann glial </a:t>
            </a:r>
            <a:r>
              <a:rPr lang="en-GB" dirty="0" err="1"/>
              <a:t>fibers</a:t>
            </a:r>
            <a:r>
              <a:rPr lang="en-GB" dirty="0"/>
              <a:t> tend to be more localized, appearing ellipsoidal.</a:t>
            </a:r>
          </a:p>
          <a:p>
            <a:r>
              <a:rPr lang="en-GB" dirty="0"/>
              <a:t>(B) Automated cell sorting has four stages that address specific analysis</a:t>
            </a:r>
            <a:r>
              <a:rPr lang="tr-TR" dirty="0"/>
              <a:t> </a:t>
            </a:r>
            <a:r>
              <a:rPr lang="en-GB" dirty="0"/>
              <a:t>challenges.</a:t>
            </a:r>
          </a:p>
        </p:txBody>
      </p:sp>
    </p:spTree>
    <p:extLst>
      <p:ext uri="{BB962C8B-B14F-4D97-AF65-F5344CB8AC3E}">
        <p14:creationId xmlns:p14="http://schemas.microsoft.com/office/powerpoint/2010/main" val="85791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53FC97-7200-4153-7EB8-38F8F8E75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93" y="144783"/>
            <a:ext cx="10515600" cy="34141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5BD56-829D-5661-FCC5-BC7EED5D4D79}"/>
              </a:ext>
            </a:extLst>
          </p:cNvPr>
          <p:cNvSpPr txBox="1"/>
          <p:nvPr/>
        </p:nvSpPr>
        <p:spPr>
          <a:xfrm>
            <a:off x="1123207" y="3558938"/>
            <a:ext cx="98020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Independence: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ICA aims to identify components that are as statistically independent from each other as possible. Independence is a crucial aspect of ICA, as it helps to uncover hidden factors contributing to the observed data.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Linear Transformation: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The observed data, which is a linear combination of the independent components, is represented as a matrix. The goal is to find a transformation matrix that, when applied to the observed data, separates it into components that are as independent as possible.</a:t>
            </a:r>
          </a:p>
          <a:p>
            <a:pPr algn="just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Statistical Measures: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ICA typically relies on statistical measures, such as higher-order statistics, to estimate the independence of the components. These measures capture the non-Gaussian nature of the components, as independence often implies non-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Gaussianity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91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2FC1-DF62-03D5-F959-BC34F68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648" y="676894"/>
            <a:ext cx="10463151" cy="550006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examinations involving animals through imaging, obtaining corroborative data for studies on human brain activity in living subjects proved to be challenging.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They validated their method by utilizing simulated movies that replicated Ca2+ imaging data obtained in the cerebellar cortex.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Their sorting procedure demonstrated superior signal estimates and reduced susceptibility to crosstalk compared to reconstructions conducted through ROI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analysis was also tested on data recorded by two-photon microscopy in the cerebellar cortex of awake behaving mice, extracting Ca2+ signals from over 100 total Purkinje cells and Bergmann glia.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showcase the utility of their method, they applied it to explore the spatiotemporal organization of Purkinje cells' Ca2+ spiking activity in behaving mice.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Their findings revealed that synchronously active cells form clusters in </a:t>
            </a:r>
            <a:r>
              <a:rPr lang="en-GB" sz="2000" b="0" i="0" dirty="0" err="1">
                <a:solidFill>
                  <a:srgbClr val="37415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neighborhoods</a:t>
            </a:r>
            <a:r>
              <a:rPr lang="en-GB" sz="2000" b="0" i="0" dirty="0">
                <a:solidFill>
                  <a:srgbClr val="37415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ranging from 7 to 18 cells across the mediolateral dimension.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clusters were identified as cerebellar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microzones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representing small patches of Purkinje cells receiving similar climbing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fiber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input (Andersson and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Oscarsson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1978).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Their data further unveiled that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microzones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awake animals have well-defined mediolateral boundaries, with a precision of about a single cell.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8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2FC1-DF62-03D5-F959-BC34F68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648" y="676894"/>
            <a:ext cx="10463151" cy="550006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study addressed the question of whether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microzones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stable anatomical boundaries.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considered the possibility of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microzones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being dynamic entities with cellular variations across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behavioral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Findings indicated that during mouse locomotion,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microzones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spatial organization remained unchanged from that in awake but resting animals.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suggests that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microzones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stationary anatomical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study's results reveal fundamental features of cerebellar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emphasize the significance of automated procedures for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imaging data.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67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72FC1-DF62-03D5-F959-BC34F68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648" y="676894"/>
            <a:ext cx="10463151" cy="550006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study addressed the question of whether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microzones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stable anatomical boundaries.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considered the possibility of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microzones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being dynamic entities with cellular variations across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behavioral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Findings indicated that during mouse locomotion,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microzones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spatial organization remained unchanged from that in awake but resting animals.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suggests that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microzones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stationary anatomical units.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study's results reveal fundamental features of cerebellar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emphasize the significance of automated procedures for </a:t>
            </a:r>
            <a:r>
              <a:rPr lang="en-GB" sz="2000" b="0" i="0" dirty="0" err="1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GB" sz="20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imaging data.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79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698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Sumeyye Gokce</dc:creator>
  <cp:lastModifiedBy>Sumeyye Gokce</cp:lastModifiedBy>
  <cp:revision>1</cp:revision>
  <dcterms:created xsi:type="dcterms:W3CDTF">2023-12-06T11:47:15Z</dcterms:created>
  <dcterms:modified xsi:type="dcterms:W3CDTF">2023-12-06T13:40:18Z</dcterms:modified>
</cp:coreProperties>
</file>