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2" r:id="rId4"/>
    <p:sldId id="257" r:id="rId5"/>
    <p:sldId id="275" r:id="rId6"/>
    <p:sldId id="268" r:id="rId7"/>
    <p:sldId id="269" r:id="rId8"/>
    <p:sldId id="270" r:id="rId9"/>
    <p:sldId id="276" r:id="rId10"/>
    <p:sldId id="271" r:id="rId11"/>
    <p:sldId id="274" r:id="rId12"/>
    <p:sldId id="258" r:id="rId13"/>
    <p:sldId id="259" r:id="rId14"/>
    <p:sldId id="260" r:id="rId15"/>
  </p:sldIdLst>
  <p:sldSz cx="9144000" cy="6858000" type="screen4x3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tags" Target="tags/tag1.xml" /><Relationship Id="rId17" Type="http://schemas.openxmlformats.org/officeDocument/2006/relationships/presProps" Target="presProps.xml" /><Relationship Id="rId18" Type="http://schemas.openxmlformats.org/officeDocument/2006/relationships/viewProps" Target="viewProps.xml" /><Relationship Id="rId19" Type="http://schemas.openxmlformats.org/officeDocument/2006/relationships/theme" Target="theme/theme1.xml" /><Relationship Id="rId2" Type="http://schemas.openxmlformats.org/officeDocument/2006/relationships/slide" Target="slides/slide1.xml" /><Relationship Id="rId20" Type="http://schemas.openxmlformats.org/officeDocument/2006/relationships/tableStyles" Target="tableStyles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B4C71EC6-210F-42DE-9C53-41977AD35B3D}" type="datetimeFigureOut">
              <a:rPr lang="ru-RU" smtClean="0"/>
              <a:pPr/>
              <a:t>28.03.2023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4C71EC6-210F-42DE-9C53-41977AD35B3D}" type="datetimeFigureOut">
              <a:rPr lang="ru-RU" smtClean="0"/>
              <a:pPr/>
              <a:t>28.03.2023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rusf.ru/kb/stories/devochka_s_kotoroj_nichego_ne_sluchitsya/text-01.htm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476672"/>
            <a:ext cx="7704856" cy="5078313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 algn="ctr"/>
            <a:r>
              <a:rPr lang="ru-RU" sz="3600">
                <a:solidFill>
                  <a:srgbClr val="002060"/>
                </a:solidFill>
                <a:latin typeface="Helvetica Neue"/>
              </a:rPr>
              <a:t>Их видимо-невидимо,</a:t>
            </a:r>
          </a:p>
          <a:p>
            <a:pPr algn="ctr"/>
            <a:r>
              <a:rPr lang="ru-RU" sz="3600">
                <a:solidFill>
                  <a:srgbClr val="002060"/>
                </a:solidFill>
                <a:latin typeface="Helvetica Neue"/>
              </a:rPr>
              <a:t>Не сосчитаешь их!</a:t>
            </a:r>
          </a:p>
          <a:p>
            <a:pPr algn="ctr"/>
            <a:r>
              <a:rPr lang="ru-RU" sz="3600">
                <a:solidFill>
                  <a:srgbClr val="002060"/>
                </a:solidFill>
                <a:latin typeface="Helvetica Neue"/>
              </a:rPr>
              <a:t>И кто их только выдумал —</a:t>
            </a:r>
          </a:p>
          <a:p>
            <a:pPr algn="ctr"/>
            <a:r>
              <a:rPr lang="ru-RU" sz="3600">
                <a:solidFill>
                  <a:srgbClr val="002060"/>
                </a:solidFill>
                <a:latin typeface="Helvetica Neue"/>
              </a:rPr>
              <a:t>Веселых, голубых?</a:t>
            </a:r>
          </a:p>
          <a:p>
            <a:pPr algn="ctr"/>
            <a:r>
              <a:rPr lang="ru-RU" sz="3600">
                <a:solidFill>
                  <a:srgbClr val="002060"/>
                </a:solidFill>
                <a:latin typeface="Helvetica Neue"/>
              </a:rPr>
              <a:t>Должно быть, оторвали</a:t>
            </a:r>
          </a:p>
          <a:p>
            <a:pPr algn="ctr"/>
            <a:r>
              <a:rPr lang="ru-RU" sz="3600">
                <a:solidFill>
                  <a:srgbClr val="002060"/>
                </a:solidFill>
                <a:latin typeface="Helvetica Neue"/>
              </a:rPr>
              <a:t>От неба лоскуток,</a:t>
            </a:r>
          </a:p>
          <a:p>
            <a:pPr algn="ctr"/>
            <a:r>
              <a:rPr lang="ru-RU" sz="3600">
                <a:solidFill>
                  <a:srgbClr val="002060"/>
                </a:solidFill>
                <a:latin typeface="Helvetica Neue"/>
              </a:rPr>
              <a:t>Чуть-чуть поколдовали</a:t>
            </a:r>
          </a:p>
          <a:p>
            <a:pPr algn="ctr"/>
            <a:r>
              <a:rPr lang="ru-RU" sz="3600">
                <a:solidFill>
                  <a:srgbClr val="002060"/>
                </a:solidFill>
                <a:latin typeface="Helvetica Neue"/>
              </a:rPr>
              <a:t>И сделали цветок. </a:t>
            </a:r>
            <a:endParaRPr lang="ru-RU" sz="3600" smtClean="0">
              <a:solidFill>
                <a:srgbClr val="002060"/>
              </a:solidFill>
              <a:latin typeface="Helvetica Neue"/>
            </a:endParaRPr>
          </a:p>
          <a:p>
            <a:pPr algn="ctr"/>
            <a:r>
              <a:rPr lang="ru-RU" sz="3600" smtClean="0">
                <a:solidFill>
                  <a:srgbClr val="002060"/>
                </a:solidFill>
                <a:latin typeface="Helvetica Neue"/>
              </a:rPr>
              <a:t>(</a:t>
            </a:r>
            <a:r>
              <a:rPr lang="ru-RU" sz="3600">
                <a:solidFill>
                  <a:srgbClr val="002060"/>
                </a:solidFill>
                <a:latin typeface="Helvetica Neue"/>
              </a:rPr>
              <a:t>Е. Серова)</a:t>
            </a:r>
            <a:endParaRPr lang="ru-RU" sz="3600" b="0" i="0">
              <a:solidFill>
                <a:srgbClr val="00206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6893122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146" name="Picture 2" descr="Серия про Алису Селезнёву:художественные фильмы :Гостья из будущего (1985)Лиловый шар (1987) Остров Ржавого генерала (1988)Приключения Алисы Селезнёвой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88640"/>
            <a:ext cx="8448939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421858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194" name="Picture 2" descr="Почему Игорь Всеволодович Можейко выбрал себе такой псевдоним? Чем Кир Булычёв увлекался в детстве? Как и почему Булычёв стал писать для детей? Где можно найти интересный материал об этом писателе? Какие фильмы сняты по произведениям Булычёва?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2"/>
          <a:stretch>
            <a:fillRect/>
          </a:stretch>
        </p:blipFill>
        <p:spPr bwMode="auto">
          <a:xfrm>
            <a:off x="107504" y="92075"/>
            <a:ext cx="8856984" cy="657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77836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050" name="Picture 2" descr="https://cf3.ppt-online.org/files3/slide/q/QG3DKdA6mn9ifUBy5IRqvhSPaFJwtOgYuEWbZH/slide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1012"/>
            <a:ext cx="9114519" cy="682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18947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116632"/>
            <a:ext cx="8892480" cy="6771084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 algn="ctr"/>
            <a:r>
              <a:rPr lang="ru-RU" b="1">
                <a:solidFill>
                  <a:srgbClr val="6B4F38"/>
                </a:solidFill>
                <a:latin typeface="Lucida Sans Unicode"/>
              </a:rPr>
              <a:t>Вместо предисловия</a:t>
            </a:r>
          </a:p>
          <a:p>
            <a:pPr/>
            <a:r>
              <a:rPr lang="ru-RU" sz="1600">
                <a:solidFill>
                  <a:srgbClr val="222222"/>
                </a:solidFill>
                <a:latin typeface="Helvetica"/>
              </a:rPr>
              <a:t>Завтра Алиса идет в школу. Это будет очень интересный день. Сегодня с утра видеофонят ее друзья и знакомые, и все ее поздравляют. Правда, Алиса и сама уже три месяца как никому покоя не дает — рассказывает о своей будущей школе.</a:t>
            </a:r>
          </a:p>
          <a:p>
            <a:pPr/>
            <a:r>
              <a:rPr lang="ru-RU" sz="1600">
                <a:solidFill>
                  <a:srgbClr val="222222"/>
                </a:solidFill>
                <a:latin typeface="Helvetica"/>
              </a:rPr>
              <a:t>Марсианин Бус прислал ей какой-то удивительный пенал, который пока что никто не смог открыть — ни я, ни мои сослуживцы, среди которых, кстати, было два доктора наук и главный механик зоопарка.</a:t>
            </a:r>
          </a:p>
          <a:p>
            <a:pPr/>
            <a:r>
              <a:rPr lang="ru-RU" sz="1600">
                <a:solidFill>
                  <a:srgbClr val="222222"/>
                </a:solidFill>
                <a:latin typeface="Helvetica"/>
              </a:rPr>
              <a:t>Шуша сказал, что пойдет в школу вместе с Алисой и проверит, достаточно ли опытная учительница ей достанется.</a:t>
            </a:r>
          </a:p>
          <a:p>
            <a:pPr/>
            <a:r>
              <a:rPr lang="ru-RU" sz="1600">
                <a:solidFill>
                  <a:srgbClr val="222222"/>
                </a:solidFill>
                <a:latin typeface="Helvetica"/>
              </a:rPr>
              <a:t>Удивительно много шума. По-моему, когда я уходил в первый раз в школу, никто не поднимал такого шума.</a:t>
            </a:r>
          </a:p>
          <a:p>
            <a:pPr/>
            <a:r>
              <a:rPr lang="ru-RU" sz="1600">
                <a:solidFill>
                  <a:srgbClr val="222222"/>
                </a:solidFill>
                <a:latin typeface="Helvetica"/>
              </a:rPr>
              <a:t>Сейчас суматоха немного утихла. Алиса ушла в зоопарк попрощаться с Бронтей.</a:t>
            </a:r>
          </a:p>
          <a:p>
            <a:pPr/>
            <a:r>
              <a:rPr lang="ru-RU" sz="1600">
                <a:solidFill>
                  <a:srgbClr val="222222"/>
                </a:solidFill>
                <a:latin typeface="Helvetica"/>
              </a:rPr>
              <a:t>А пока дома тихо, я решил надиктовать несколько историй из жизни Алисы и ее друзей. Я перешлю эти записки Алисиной учительнице. Ей полезно будет знать, с каким несерьезным человеком ей придется иметь дело. Может быть, эти записки помогут учительнице воспитать мою дочку.</a:t>
            </a:r>
          </a:p>
          <a:p>
            <a:pPr/>
            <a:r>
              <a:rPr lang="ru-RU" sz="1600">
                <a:solidFill>
                  <a:srgbClr val="222222"/>
                </a:solidFill>
                <a:latin typeface="Helvetica"/>
              </a:rPr>
              <a:t>Сначала Алиса была ребенок как ребенок. Лет до трех. Доказательством тому — первая история, которую я собираюсь рассказать. Но уже через год, когда она встретилась с Бронтей, в ее характере обнаружилось умение делать все не как положено, исчезать в самое неподходящее время и даже случайно делать открытия, которые оказались не по силам крупнейшим ученым современности. Алиса умеет извлекать выгоду из хорошего к себе отношения, но тем не менее у нее масса верных друзей. Нам же, ее родителям, бывает очень трудно. Ведь мы не можем все время сидеть дома; я работаю в зоопарке, а наша мама строит дома, и притом часто на других планетах.</a:t>
            </a:r>
          </a:p>
          <a:p>
            <a:pPr/>
            <a:r>
              <a:rPr lang="ru-RU" sz="1600">
                <a:solidFill>
                  <a:srgbClr val="222222"/>
                </a:solidFill>
                <a:latin typeface="Helvetica"/>
              </a:rPr>
              <a:t>Я хочу заранее предупредить учительницу Алисы — ей тоже будет, наверно, нелегко. Пускай же она внимательно выслушает совершенно правдивые истории, случившиеся с девочкой Алисой в разных местах Земли и космоса в течение последних трех лет.</a:t>
            </a:r>
            <a:endParaRPr lang="ru-RU" sz="1600" b="0" i="0">
              <a:solidFill>
                <a:srgbClr val="222222"/>
              </a:solidFill>
              <a:effectLst/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73809687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052736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/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www.rusf.ru/kb/stories/devochka_s_kotoroj_nichego_ne_sluchitsya/text-01.htm</a:t>
            </a:r>
            <a:endParaRPr lang="ru-RU" smtClean="0"/>
          </a:p>
          <a:p>
            <a:pPr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561308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692696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/>
            <a:r>
              <a:rPr lang="ru-RU" sz="4400">
                <a:solidFill>
                  <a:srgbClr val="333333"/>
                </a:solidFill>
                <a:latin typeface="Helvetica Neue"/>
              </a:rPr>
              <a:t>— Как вы поняли, о каком цветке говорится?</a:t>
            </a:r>
          </a:p>
          <a:p>
            <a:pPr/>
            <a:r>
              <a:rPr lang="ru-RU" sz="4400">
                <a:solidFill>
                  <a:srgbClr val="333333"/>
                </a:solidFill>
                <a:latin typeface="Helvetica Neue"/>
              </a:rPr>
              <a:t>— Как автор представляет, каким образом сделали цветок?</a:t>
            </a:r>
          </a:p>
          <a:p>
            <a:pPr/>
            <a:r>
              <a:rPr lang="ru-RU" sz="4400">
                <a:solidFill>
                  <a:srgbClr val="333333"/>
                </a:solidFill>
                <a:latin typeface="Helvetica Neue"/>
              </a:rPr>
              <a:t>— Что ей помогло в этом? </a:t>
            </a:r>
            <a:endParaRPr lang="ru-RU" sz="4400" b="0" i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5373216"/>
            <a:ext cx="4522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/>
          </a:lstStyle>
          <a:p>
            <a:pPr algn="ctr"/>
            <a:r>
              <a:rPr lang="ru-RU" sz="60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ФАНТАЗИЯ</a:t>
            </a:r>
            <a:endParaRPr lang="ru-RU" sz="6000" b="1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21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170" name="Picture 2" descr="Фантастика ФАНТАСТИКА (от греч. phantastike — искусство воображать), форма отображения мира, при которой создается «сверхъестественная», «чудесная» картина Вселенной. В 19-20 веках развивается научная фантастика - вид художественной фантастики, посвященный художественному прогнозированию будущего. Многие прогнозы писателей-фантастов сбылись: стали реальностью путешествия в подводный мир и космос, приборы – помощники человека, роботы, клонирование. Всё это ещё несколько десятилетий назад казалось фантастическим.   Учащиеся объясняют, почему повести Булычёва они назвали фантастическими. Затем учитель постепенно выводит на экран фрагменты словарных статей о фантастике. Дети подтверждают своё предположение о жанре прочитанных произведений, опираясь на этот материал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4" y="0"/>
            <a:ext cx="9134346" cy="685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511663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6" name="Picture 2" descr="https://cdn1.ozone.ru/s3/multimedia-i/64814691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332656"/>
            <a:ext cx="6237312" cy="6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312442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764704"/>
            <a:ext cx="8136904" cy="3231654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 algn="ctr"/>
            <a:r>
              <a:rPr lang="ru-RU" sz="2800" b="1" smtClean="0">
                <a:solidFill>
                  <a:srgbClr val="FF0000"/>
                </a:solidFill>
                <a:latin typeface="Lucida Sans Unicode"/>
              </a:rPr>
              <a:t>«Девочка</a:t>
            </a:r>
            <a:r>
              <a:rPr lang="ru-RU" sz="2800" b="1">
                <a:solidFill>
                  <a:srgbClr val="FF0000"/>
                </a:solidFill>
                <a:latin typeface="Lucida Sans Unicode"/>
              </a:rPr>
              <a:t>, с которой ничего не </a:t>
            </a:r>
            <a:r>
              <a:rPr lang="ru-RU" sz="2800" b="1" smtClean="0">
                <a:solidFill>
                  <a:srgbClr val="FF0000"/>
                </a:solidFill>
                <a:latin typeface="Lucida Sans Unicode"/>
              </a:rPr>
              <a:t>случится»</a:t>
            </a:r>
            <a:endParaRPr lang="ru-RU" sz="2800" b="1">
              <a:solidFill>
                <a:srgbClr val="FF0000"/>
              </a:solidFill>
              <a:latin typeface="Lucida Sans Unicode"/>
            </a:endParaRPr>
          </a:p>
          <a:p>
            <a:pPr algn="ctr"/>
            <a:endParaRPr lang="ru-RU" sz="4400" i="1" smtClean="0">
              <a:solidFill>
                <a:srgbClr val="222222"/>
              </a:solidFill>
              <a:latin typeface="Helvetica"/>
            </a:endParaRPr>
          </a:p>
          <a:p>
            <a:pPr algn="ctr"/>
            <a:r>
              <a:rPr lang="ru-RU" sz="4400" i="1" smtClean="0">
                <a:solidFill>
                  <a:srgbClr val="222222"/>
                </a:solidFill>
                <a:latin typeface="Helvetica"/>
              </a:rPr>
              <a:t>Рассказы </a:t>
            </a:r>
            <a:r>
              <a:rPr lang="ru-RU" sz="4400" i="1">
                <a:solidFill>
                  <a:srgbClr val="222222"/>
                </a:solidFill>
                <a:latin typeface="Helvetica"/>
              </a:rPr>
              <a:t>о жизни </a:t>
            </a:r>
            <a:r>
              <a:rPr lang="ru-RU" sz="4400" i="1" smtClean="0">
                <a:solidFill>
                  <a:srgbClr val="222222"/>
                </a:solidFill>
                <a:latin typeface="Helvetica"/>
              </a:rPr>
              <a:t>маленькой девочки </a:t>
            </a:r>
            <a:r>
              <a:rPr lang="ru-RU" sz="4400" i="1">
                <a:solidFill>
                  <a:srgbClr val="222222"/>
                </a:solidFill>
                <a:latin typeface="Helvetica"/>
              </a:rPr>
              <a:t>в XXI веке, записанные ее отцом</a:t>
            </a:r>
            <a:endParaRPr lang="ru-RU" sz="4400" b="0" i="0">
              <a:solidFill>
                <a:srgbClr val="222222"/>
              </a:solidFill>
              <a:effectLst/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051882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3" t="16971" r="32472" b="22574"/>
          <a:stretch>
            <a:fillRect/>
          </a:stretch>
        </p:blipFill>
        <p:spPr bwMode="auto">
          <a:xfrm>
            <a:off x="-17687" y="24896"/>
            <a:ext cx="9161687" cy="650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850176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098" name="Picture 2" descr="Игорь Всеволодович Можейко (псев.: Кир Булычёв, Маун Сейн-Джи) родился 18 октября 1934 года в Москве. После оконч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20" y="-1"/>
            <a:ext cx="9007476" cy="675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46402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122" name="Picture 2" descr="Умер Игорь Всеволодович Можейко 5 сентября 2003 года в возрасте 68 лет после тяжёлой и продолжительной болезни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16632"/>
            <a:ext cx="8784976" cy="658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27881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97346"/>
            <a:ext cx="8856984" cy="6555641"/>
          </a:xfrm>
          <a:prstGeom prst="rect">
            <a:avLst/>
          </a:prstGeom>
        </p:spPr>
        <p:txBody>
          <a:bodyPr wrap="square">
            <a:spAutoFit/>
          </a:bodyPr>
          <a:lstStyle>
            <a:defPPr/>
          </a:lstStyle>
          <a:p>
            <a:pPr algn="just"/>
            <a:r>
              <a:rPr lang="ru-RU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До 1982 года никто не знал, что под псевдонимом Кир Булычёв скрывается серьёзный учёный-востоковед Игорь Всеволодович Можейко. Будущий писатель придумал псевдоним, соединив имя жены Киры и девичью фамилию матери Марии Булычёвой. В Институте востоковедения мало кто догадывался, что здесь работает такая знаменитость, - ведь писателя Булычёва знали и любили все дети и взрослые. Особенно он стал популярен после выхода книг про Алису Селезнёву - девочку из будущего. Кстати, своё имя героиня получила в честь дочери писателя. "Девочка, с которой ничего не случится" - самый ранний сборник рассказов про Алису, которая собирается в первый класс.</a:t>
            </a:r>
            <a:br>
              <a:rPr lang="ru-RU" sz="28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8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2413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26</Paragraphs>
  <Slides>14</Slides>
  <Notes>0</Notes>
  <TotalTime>14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21">
      <vt:lpstr>Arial</vt:lpstr>
      <vt:lpstr>Calibri</vt:lpstr>
      <vt:lpstr>Helvetica Neue</vt:lpstr>
      <vt:lpstr>Times New Roman</vt:lpstr>
      <vt:lpstr>Lucida Sans Unicode</vt:lpstr>
      <vt:lpstr>Helvetica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Презентация PowerPoint</dc:title>
  <dc:creator>stanl</dc:creator>
  <cp:lastModifiedBy>Пользователь Windows</cp:lastModifiedBy>
  <cp:revision>3</cp:revision>
  <dcterms:created xsi:type="dcterms:W3CDTF">2023-03-28T02:32:58Z</dcterms:created>
  <dcterms:modified xsi:type="dcterms:W3CDTF">2023-03-28T04:01:00Z</dcterms:modified>
</cp:coreProperties>
</file>