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57" r:id="rId10"/>
    <p:sldId id="265" r:id="rId11"/>
    <p:sldId id="274" r:id="rId12"/>
    <p:sldId id="275" r:id="rId13"/>
    <p:sldId id="276" r:id="rId14"/>
    <p:sldId id="277" r:id="rId15"/>
    <p:sldId id="266" r:id="rId16"/>
    <p:sldId id="278" r:id="rId17"/>
    <p:sldId id="279" r:id="rId18"/>
    <p:sldId id="280" r:id="rId19"/>
    <p:sldId id="264" r:id="rId20"/>
    <p:sldId id="261" r:id="rId21"/>
    <p:sldId id="26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C3476B-352F-4476-83CA-52471ADC457D}" type="datetimeFigureOut">
              <a:rPr lang="ru-RU" smtClean="0"/>
              <a:t>08.08.2016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F89552-800D-48BA-AA1B-F1752BE4AA9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ll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<Relationships xmlns="http://schemas.openxmlformats.org/package/2006/relationships"><Relationship Id="rId2" Target="../media/image1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1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8492" y="3645024"/>
            <a:ext cx="4010000" cy="926232"/>
          </a:xfrm>
        </p:spPr>
        <p:txBody>
          <a:bodyPr/>
          <a:lstStyle/>
          <a:p>
            <a:pPr algn="ctr"/>
            <a:r>
              <a:rPr lang="ru-RU" dirty="0" err="1" smtClean="0"/>
              <a:t>Ф.А.Искандер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Влияние учителя на формирование детского характера в </a:t>
            </a:r>
            <a:r>
              <a:rPr lang="ru-RU" dirty="0" smtClean="0"/>
              <a:t>рассказе «Тринадцатый </a:t>
            </a:r>
            <a:r>
              <a:rPr lang="ru-RU" dirty="0"/>
              <a:t>подвиг Геракла». Юмор как одно из ценных качеств человека в рассказ Герой-повествователь</a:t>
            </a:r>
          </a:p>
        </p:txBody>
      </p:sp>
      <p:pic>
        <p:nvPicPr>
          <p:cNvPr id="3074" name="Picture 2" descr="http://100-bal.ru/pars_docs/refs/76/75711/75711_html_484bdf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31257"/>
            <a:ext cx="3021403" cy="389761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1.liveinternet.ru/images/attach/c/9/108/450/108450399_Fazil__Abdulovich_Iskan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" y="32012"/>
            <a:ext cx="4762500" cy="3448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18579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84296"/>
              </p:ext>
            </p:extLst>
          </p:nvPr>
        </p:nvGraphicFramePr>
        <p:xfrm>
          <a:off x="467544" y="476671"/>
          <a:ext cx="8208912" cy="4861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36304"/>
                <a:gridCol w="2736304"/>
                <a:gridCol w="273630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Шурик</a:t>
                      </a:r>
                      <a:r>
                        <a:rPr lang="ru-RU" sz="2100" b="1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 Авдеенко</a:t>
                      </a:r>
                      <a:endParaRPr lang="ru-RU" sz="2100" b="1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Сахаров</a:t>
                      </a:r>
                      <a:endParaRPr lang="ru-RU" sz="2100" b="1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Адольф Комаров</a:t>
                      </a:r>
                      <a:endParaRPr lang="ru-RU" sz="2100" b="1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318">
                <a:tc>
                  <a:txBody>
                    <a:bodyPr/>
                    <a:lstStyle/>
                    <a:p>
                      <a:pPr algn="l"/>
                      <a:r>
                        <a:rPr lang="ru-RU" sz="2200" dirty="0" smtClean="0">
                          <a:latin typeface="Georgia" pitchFamily="18" charset="0"/>
                        </a:rPr>
                        <a:t>1. Загорелое угрюмое лицо</a:t>
                      </a:r>
                      <a:r>
                        <a:rPr lang="ru-RU" sz="2200" baseline="0" dirty="0" smtClean="0">
                          <a:latin typeface="Georgia" pitchFamily="18" charset="0"/>
                        </a:rPr>
                        <a:t> п</a:t>
                      </a:r>
                      <a:r>
                        <a:rPr lang="ru-RU" sz="2200" dirty="0" smtClean="0">
                          <a:latin typeface="Georgia" pitchFamily="18" charset="0"/>
                        </a:rPr>
                        <a:t>оказывало</a:t>
                      </a:r>
                      <a:r>
                        <a:rPr lang="ru-RU" sz="2200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ru-RU" sz="2200" dirty="0" smtClean="0">
                          <a:latin typeface="Georgia" pitchFamily="18" charset="0"/>
                        </a:rPr>
                        <a:t>мощные усилия ума и воли.</a:t>
                      </a:r>
                    </a:p>
                    <a:p>
                      <a:pPr algn="l"/>
                      <a:r>
                        <a:rPr lang="ru-RU" sz="2200" dirty="0" smtClean="0">
                          <a:latin typeface="Georgia" pitchFamily="18" charset="0"/>
                        </a:rPr>
                        <a:t>2. Стоял у доски с яростным и угрюмым лицом.</a:t>
                      </a:r>
                    </a:p>
                    <a:p>
                      <a:pPr algn="l"/>
                      <a:r>
                        <a:rPr lang="ru-RU" sz="2200" dirty="0" smtClean="0">
                          <a:latin typeface="Georgia" pitchFamily="18" charset="0"/>
                        </a:rPr>
                        <a:t>3.</a:t>
                      </a:r>
                      <a:r>
                        <a:rPr lang="ru-RU" sz="2200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ru-RU" sz="2200" dirty="0" smtClean="0">
                          <a:latin typeface="Georgia" pitchFamily="18" charset="0"/>
                        </a:rPr>
                        <a:t>Длинный, нескладный, самый мрачный человек в классе.</a:t>
                      </a:r>
                    </a:p>
                    <a:p>
                      <a:pPr algn="l"/>
                      <a:endParaRPr lang="ru-RU" sz="2200" dirty="0" smtClean="0">
                        <a:latin typeface="Georg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+mn-ea"/>
                          <a:cs typeface="+mn-cs"/>
                        </a:rPr>
                        <a:t>1. Умное добросовестное лицо.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+mn-ea"/>
                          <a:cs typeface="+mn-cs"/>
                        </a:rPr>
                        <a:t>1. Опрятный, худой и тихий.</a:t>
                      </a:r>
                    </a:p>
                    <a:p>
                      <a:r>
                        <a:rPr lang="ru-R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+mn-ea"/>
                          <a:cs typeface="+mn-cs"/>
                        </a:rPr>
                        <a:t>2.</a:t>
                      </a:r>
                      <a:r>
                        <a:rPr lang="ru-RU" sz="2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+mn-ea"/>
                          <a:cs typeface="+mn-cs"/>
                        </a:rPr>
                        <a:t>Привычка держать руки на промокашке.</a:t>
                      </a:r>
                    </a:p>
                    <a:p>
                      <a:r>
                        <a:rPr lang="ru-R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+mn-ea"/>
                          <a:cs typeface="+mn-cs"/>
                        </a:rPr>
                        <a:t>3. Волосы светлые, веснушки.</a:t>
                      </a:r>
                    </a:p>
                    <a:p>
                      <a:r>
                        <a:rPr lang="ru-R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+mn-ea"/>
                          <a:cs typeface="+mn-cs"/>
                        </a:rPr>
                        <a:t>4. </a:t>
                      </a:r>
                      <a:r>
                        <a:rPr lang="ru-RU" sz="2200" dirty="0" smtClean="0">
                          <a:solidFill>
                            <a:prstClr val="black"/>
                          </a:solidFill>
                          <a:latin typeface="Georgia" pitchFamily="18" charset="0"/>
                        </a:rPr>
                        <a:t>Считался способным троечником</a:t>
                      </a:r>
                      <a:r>
                        <a:rPr lang="ru-RU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51520" y="5366396"/>
            <a:ext cx="2862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>
                <a:solidFill>
                  <a:prstClr val="black"/>
                </a:solidFill>
                <a:latin typeface="Georgia" pitchFamily="18" charset="0"/>
              </a:rPr>
              <a:t>Даже во время</a:t>
            </a:r>
          </a:p>
          <a:p>
            <a:pPr>
              <a:defRPr/>
            </a:pPr>
            <a:r>
              <a:rPr lang="ru-RU" sz="2200" dirty="0">
                <a:solidFill>
                  <a:prstClr val="black"/>
                </a:solidFill>
                <a:latin typeface="Georgia" pitchFamily="18" charset="0"/>
              </a:rPr>
              <a:t>смеха не переставал быть отличником.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27039" y="5329416"/>
            <a:ext cx="29795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>
                <a:solidFill>
                  <a:prstClr val="black"/>
                </a:solidFill>
                <a:latin typeface="Georgia" pitchFamily="18" charset="0"/>
              </a:rPr>
              <a:t>Его редко ругали, но</a:t>
            </a:r>
          </a:p>
          <a:p>
            <a:pPr>
              <a:defRPr/>
            </a:pPr>
            <a:r>
              <a:rPr lang="ru-RU" sz="2200" dirty="0">
                <a:solidFill>
                  <a:prstClr val="black"/>
                </a:solidFill>
                <a:latin typeface="Georgia" pitchFamily="18" charset="0"/>
              </a:rPr>
              <a:t>ещё реже хвалили.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300192" y="5715595"/>
            <a:ext cx="26311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>
                <a:solidFill>
                  <a:prstClr val="black"/>
                </a:solidFill>
                <a:latin typeface="Georgia" pitchFamily="18" charset="0"/>
              </a:rPr>
              <a:t>«Черный лебедь».</a:t>
            </a:r>
          </a:p>
        </p:txBody>
      </p:sp>
    </p:spTree>
    <p:extLst>
      <p:ext uri="{BB962C8B-B14F-4D97-AF65-F5344CB8AC3E}">
        <p14:creationId xmlns:p14="http://schemas.microsoft.com/office/powerpoint/2010/main" val="39075958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32396 -0.499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29132 -0.165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63212 -0.1337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15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Образ учителя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004048" y="1600200"/>
            <a:ext cx="3762000" cy="4495800"/>
          </a:xfrm>
        </p:spPr>
        <p:txBody>
          <a:bodyPr/>
          <a:lstStyle/>
          <a:p>
            <a:pPr algn="just"/>
            <a:r>
              <a:rPr lang="ru-RU" dirty="0"/>
              <a:t> Случайно ли автор </a:t>
            </a:r>
            <a:r>
              <a:rPr lang="ru-RU" dirty="0" smtClean="0"/>
              <a:t>дал </a:t>
            </a:r>
            <a:r>
              <a:rPr lang="ru-RU" dirty="0"/>
              <a:t>ему такое отчество</a:t>
            </a:r>
            <a:r>
              <a:rPr lang="ru-RU" dirty="0" smtClean="0"/>
              <a:t>?</a:t>
            </a:r>
          </a:p>
          <a:p>
            <a:pPr algn="just"/>
            <a:r>
              <a:rPr lang="ru-RU" dirty="0"/>
              <a:t>Почему на уроке математики всегда была тишина?</a:t>
            </a:r>
          </a:p>
          <a:p>
            <a:pPr algn="just"/>
            <a:r>
              <a:rPr lang="ru-RU" dirty="0"/>
              <a:t>Какое чувство </a:t>
            </a:r>
            <a:r>
              <a:rPr lang="ru-RU" dirty="0" smtClean="0"/>
              <a:t>оставил у </a:t>
            </a:r>
            <a:r>
              <a:rPr lang="ru-RU" dirty="0"/>
              <a:t>вас образ учителя?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 descr="http://tepka.ru/literatura_6.2/1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" y="1916832"/>
            <a:ext cx="4969621" cy="379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3685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lib.rus.ec/i/78/439878/i_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60848"/>
            <a:ext cx="5251137" cy="42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Вопросы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4536504" cy="4997152"/>
          </a:xfrm>
        </p:spPr>
        <p:txBody>
          <a:bodyPr/>
          <a:lstStyle/>
          <a:p>
            <a:r>
              <a:rPr lang="ru-RU" dirty="0"/>
              <a:t>Чего боялся главный герой рассказа?</a:t>
            </a:r>
          </a:p>
          <a:p>
            <a:r>
              <a:rPr lang="ru-RU" dirty="0"/>
              <a:t>На что он был готов?</a:t>
            </a:r>
          </a:p>
          <a:p>
            <a:r>
              <a:rPr lang="ru-RU" dirty="0"/>
              <a:t>Догадался ли учитель, что «бесстрашный малярик» не готов к уроку?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1255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Вопросы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851920" y="1600200"/>
            <a:ext cx="5112568" cy="49251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С какой целью учитель рассказывает  о подвигах Геракла?</a:t>
            </a:r>
          </a:p>
          <a:p>
            <a:pPr algn="just"/>
            <a:r>
              <a:rPr lang="ru-RU" dirty="0"/>
              <a:t>Почему Харлампий </a:t>
            </a:r>
            <a:r>
              <a:rPr lang="ru-RU" dirty="0" err="1"/>
              <a:t>Диогенович</a:t>
            </a:r>
            <a:r>
              <a:rPr lang="ru-RU" dirty="0"/>
              <a:t> сравнил героя рассказа с Гераклом?</a:t>
            </a:r>
          </a:p>
          <a:p>
            <a:pPr algn="just"/>
            <a:r>
              <a:rPr lang="ru-RU" dirty="0"/>
              <a:t>Кто такой Геракл? Во имя чего он совершал подвиги?</a:t>
            </a:r>
          </a:p>
          <a:p>
            <a:pPr algn="just"/>
            <a:r>
              <a:rPr lang="ru-RU" dirty="0"/>
              <a:t>Учитель догадался, что мальчик специально вернул докторшу, так как не знал урок. Он догадался о трусости мальчика и иронично называет его поступок тринадцатым подвигом Геракла. 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3671888" cy="444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1770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Вопросы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Что испытывает герой? Каково его состояние?</a:t>
            </a:r>
          </a:p>
          <a:p>
            <a:pPr algn="just"/>
            <a:r>
              <a:rPr lang="ru-RU" sz="2400" i="1" dirty="0"/>
              <a:t>В воздухе запахло какой-то </a:t>
            </a:r>
            <a:r>
              <a:rPr lang="ru-RU" sz="2400" i="1" dirty="0" smtClean="0"/>
              <a:t>опасностью. Захлопнулся </a:t>
            </a:r>
            <a:r>
              <a:rPr lang="ru-RU" sz="2400" i="1" dirty="0"/>
              <a:t>маленький </a:t>
            </a:r>
            <a:r>
              <a:rPr lang="ru-RU" sz="2400" i="1" dirty="0" err="1" smtClean="0"/>
              <a:t>капканчик</a:t>
            </a:r>
            <a:r>
              <a:rPr lang="ru-RU" sz="2400" i="1" dirty="0" smtClean="0"/>
              <a:t>. Сердце </a:t>
            </a:r>
            <a:r>
              <a:rPr lang="ru-RU" sz="2400" i="1" dirty="0"/>
              <a:t>моё с размаху влепилось в </a:t>
            </a:r>
            <a:r>
              <a:rPr lang="ru-RU" sz="2400" i="1" dirty="0" smtClean="0"/>
              <a:t>спину. Голос </a:t>
            </a:r>
            <a:r>
              <a:rPr lang="ru-RU" sz="2400" i="1" dirty="0"/>
              <a:t>мой подымается прямо из </a:t>
            </a:r>
            <a:r>
              <a:rPr lang="ru-RU" sz="2400" i="1" dirty="0" smtClean="0"/>
              <a:t>живота. Казнь. От </a:t>
            </a:r>
            <a:r>
              <a:rPr lang="ru-RU" sz="2400" i="1" dirty="0"/>
              <a:t>ужаса и отвращения.</a:t>
            </a:r>
          </a:p>
          <a:p>
            <a:pPr algn="just"/>
            <a:r>
              <a:rPr lang="ru-RU" dirty="0"/>
              <a:t>Какова реакция класса?</a:t>
            </a:r>
          </a:p>
          <a:p>
            <a:pPr algn="just"/>
            <a:r>
              <a:rPr lang="ru-RU" sz="2400" i="1" dirty="0"/>
              <a:t>Смотрел на меня и </a:t>
            </a:r>
            <a:r>
              <a:rPr lang="ru-RU" sz="2400" i="1" dirty="0" smtClean="0"/>
              <a:t>ждал. Ждал</a:t>
            </a:r>
            <a:r>
              <a:rPr lang="ru-RU" sz="2400" i="1" dirty="0"/>
              <a:t>, что я буду </a:t>
            </a:r>
            <a:r>
              <a:rPr lang="ru-RU" sz="2400" i="1" dirty="0" smtClean="0"/>
              <a:t>проваливаться. Хотел</a:t>
            </a:r>
            <a:r>
              <a:rPr lang="ru-RU" sz="2400" i="1" dirty="0"/>
              <a:t>, чтобы я проваливался, как можно медленнее и интереснее. </a:t>
            </a:r>
            <a:r>
              <a:rPr lang="ru-RU" sz="2400" i="1" dirty="0" smtClean="0"/>
              <a:t>Сдерживал хихиканья. Смеялся. Хохотал</a:t>
            </a:r>
            <a:r>
              <a:rPr lang="ru-RU" sz="2400" i="1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666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76992"/>
              </p:ext>
            </p:extLst>
          </p:nvPr>
        </p:nvGraphicFramePr>
        <p:xfrm>
          <a:off x="539552" y="476672"/>
          <a:ext cx="8064896" cy="56532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448"/>
                <a:gridCol w="4032448"/>
              </a:tblGrid>
              <a:tr h="586351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Состояние</a:t>
                      </a:r>
                    </a:p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главного</a:t>
                      </a:r>
                      <a:r>
                        <a:rPr lang="ru-RU" sz="2400" b="1" baseline="0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 героя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Реакция класса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l"/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Georgia" pitchFamily="18" charset="0"/>
                          <a:ea typeface="+mn-ea"/>
                          <a:cs typeface="+mn-cs"/>
                        </a:rPr>
                        <a:t>1. В воздухе запахло какой-то опасностью.</a:t>
                      </a:r>
                      <a:endParaRPr lang="ru-RU" sz="2400" dirty="0">
                        <a:latin typeface="Georg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Georgia" pitchFamily="18" charset="0"/>
                        </a:rPr>
                        <a:t>1. Смотрел на меня и ждал.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Georgia" pitchFamily="18" charset="0"/>
                        </a:rPr>
                        <a:t>2. Захлопнулся маленький </a:t>
                      </a:r>
                      <a:r>
                        <a:rPr lang="ru-RU" sz="2400" dirty="0" err="1" smtClean="0">
                          <a:latin typeface="Georgia" pitchFamily="18" charset="0"/>
                        </a:rPr>
                        <a:t>капканчик</a:t>
                      </a:r>
                      <a:r>
                        <a:rPr lang="ru-RU" sz="2400" dirty="0" smtClean="0">
                          <a:latin typeface="Georgia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Georgia" pitchFamily="18" charset="0"/>
                        </a:rPr>
                        <a:t>2. Ждал, что я буду проваливаться.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Georgia" pitchFamily="18" charset="0"/>
                        </a:rPr>
                        <a:t>3. Сердце моё с размаху влепилось в спину.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Georgia" pitchFamily="18" charset="0"/>
                        </a:rPr>
                        <a:t>3. Хотел, чтобы я проваливался, как можно медленнее и интереснее.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Georgia" pitchFamily="18" charset="0"/>
                        </a:rPr>
                        <a:t>4. Голос мой подымается прямо из живота.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Georgia" pitchFamily="18" charset="0"/>
                        </a:rPr>
                        <a:t>4. </a:t>
                      </a:r>
                      <a:r>
                        <a:rPr lang="ru-RU" sz="2400" u="sng" dirty="0" smtClean="0">
                          <a:latin typeface="Georgia" pitchFamily="18" charset="0"/>
                        </a:rPr>
                        <a:t>Сдерживал хихиканья.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Georgia" pitchFamily="18" charset="0"/>
                        </a:rPr>
                        <a:t>5. Казнь.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Georgia" pitchFamily="18" charset="0"/>
                        </a:rPr>
                        <a:t>5. </a:t>
                      </a:r>
                      <a:r>
                        <a:rPr lang="ru-RU" sz="2400" u="sng" dirty="0" smtClean="0">
                          <a:latin typeface="Georgia" pitchFamily="18" charset="0"/>
                        </a:rPr>
                        <a:t>Смеялся.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Georgia" pitchFamily="18" charset="0"/>
                        </a:rPr>
                        <a:t>6. Ужас и отвращение.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Georgia" pitchFamily="18" charset="0"/>
                        </a:rPr>
                        <a:t>6. </a:t>
                      </a:r>
                      <a:r>
                        <a:rPr lang="ru-RU" sz="2400" u="sng" dirty="0" smtClean="0">
                          <a:latin typeface="Georgia" pitchFamily="18" charset="0"/>
                        </a:rPr>
                        <a:t>Хохотал.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668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5544616" cy="492514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Все понимают, что учитель поступает справедливо. Ведь он высмеивает ученика не из-за личной неприязни. Просто он не терпит, когда к делу относятся спустя рукава, не выносит разболтанности, разгильдяйства, обмана. А самое главное  -  у него нет любимчиков. «Смешным мог оказаться каждый». </a:t>
            </a:r>
          </a:p>
          <a:p>
            <a:pPr algn="just"/>
            <a:r>
              <a:rPr lang="ru-RU" dirty="0" smtClean="0"/>
              <a:t>Конечно</a:t>
            </a:r>
            <a:r>
              <a:rPr lang="ru-RU" dirty="0"/>
              <a:t>, мало приятного, когда над тобой смеются, но если в этом смехе нет ни оскорбления, ни унижения, то и обижаться особенно не на что. Во всяком случае, «пострадавшему» от Харлампия  </a:t>
            </a:r>
            <a:r>
              <a:rPr lang="ru-RU" dirty="0" err="1"/>
              <a:t>Диогеновича</a:t>
            </a:r>
            <a:r>
              <a:rPr lang="ru-RU" dirty="0"/>
              <a:t> хотелось бы, во что бы то ни стало доказать, что он «не такой уж окончательно смехотворный».</a:t>
            </a:r>
          </a:p>
          <a:p>
            <a:endParaRPr lang="ru-RU" dirty="0"/>
          </a:p>
        </p:txBody>
      </p:sp>
      <p:pic>
        <p:nvPicPr>
          <p:cNvPr id="6146" name="Picture 2" descr="http://100-bal.ru/pars_docs/refs/76/75711/75711_html_484bdf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3077223" cy="39696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780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49251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В чем состоит главная идея этого рассказа?</a:t>
            </a:r>
            <a:br>
              <a:rPr lang="ru-RU" dirty="0"/>
            </a:br>
            <a:r>
              <a:rPr lang="ru-RU" dirty="0"/>
              <a:t>Какой смысл вкладывал автор в название своего рассказа?</a:t>
            </a:r>
          </a:p>
          <a:p>
            <a:pPr algn="just"/>
            <a:r>
              <a:rPr lang="ru-RU" dirty="0"/>
              <a:t>Как вы понимаете слова: «Смехом он, разумеется, закалял наши лукавые детские души и приучал нас относиться к собственной персоне с достаточным чувством юмора»?</a:t>
            </a:r>
          </a:p>
          <a:p>
            <a:pPr algn="just"/>
            <a:r>
              <a:rPr lang="ru-RU" dirty="0"/>
              <a:t>Главная идея рассказа состоит в том, что наш герой понял, как смех помогает бороться с ложью и фальшей. Он «стал серьезнее относиться к домашним заданиям» . Ученик не обижается на своего учителя, он благодарен ему за то, что тот смехом «закалял наши лукавые детские души и приучал относиться к собственной персоне с достаточным чувством юмора» . Важно понять, что «слишком бояться выглядеть смешным не очень умно, но куда хуже совсем не бояться этого»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5092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Практическое 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dirty="0"/>
              <a:t>Каким, по вашему мнению, должен быть учитель?</a:t>
            </a:r>
          </a:p>
          <a:p>
            <a:endParaRPr lang="ru-RU" dirty="0"/>
          </a:p>
        </p:txBody>
      </p:sp>
      <p:pic>
        <p:nvPicPr>
          <p:cNvPr id="7170" name="Picture 2" descr="http://i0.wp.com/www.medyumca.com/wp-content/uploads/2013/06/cinler-kayiplari-bulurmu.gif?resize=185%2C31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17621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619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2132856"/>
            <a:ext cx="8153400" cy="3629000"/>
          </a:xfrm>
        </p:spPr>
        <p:txBody>
          <a:bodyPr/>
          <a:lstStyle/>
          <a:p>
            <a:pPr marL="0" indent="0" algn="just">
              <a:buNone/>
            </a:pPr>
            <a:r>
              <a:rPr lang="ru-RU" i="1" dirty="0"/>
              <a:t>«…Мне хочется благодарно возвысить метод Харлампия </a:t>
            </a:r>
            <a:r>
              <a:rPr lang="ru-RU" i="1" dirty="0" err="1"/>
              <a:t>Диогеновича</a:t>
            </a:r>
            <a:r>
              <a:rPr lang="ru-RU" i="1" dirty="0"/>
              <a:t>. Смехом он, безусловно, закалял наши лукавые детские души и приучал нас относиться к собственной персоне с достаточным чувством юмора. По-моему, это вполне здоровое чувство, и любую попытку ставить его под сомнение я отвергаю решительно и навсегда.»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330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Фазиль </a:t>
            </a:r>
            <a:r>
              <a:rPr lang="ru-RU" b="1" dirty="0" err="1" smtClean="0"/>
              <a:t>Абдулович</a:t>
            </a:r>
            <a:r>
              <a:rPr lang="ru-RU" b="1" dirty="0" smtClean="0"/>
              <a:t> Искандер </a:t>
            </a:r>
            <a:br>
              <a:rPr lang="ru-RU" b="1" dirty="0" smtClean="0"/>
            </a:br>
            <a:r>
              <a:rPr lang="ru-RU" b="1" dirty="0" smtClean="0"/>
              <a:t>(1929-2016)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4392488" cy="5141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Р</a:t>
            </a:r>
            <a:r>
              <a:rPr lang="ru-RU" dirty="0" smtClean="0"/>
              <a:t>одился </a:t>
            </a:r>
            <a:r>
              <a:rPr lang="ru-RU" dirty="0"/>
              <a:t>6 марта 1929года в Сухуми (Абхазия), в семье иранца - владельца кирпичного завода. В 1938 отец Фазиля был выслан из СССР. С тех пор Искандер больше никогда его не видел. Воспитывался родственниками матери-абхазки в селе Чегем.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1556792"/>
            <a:ext cx="3121025" cy="49990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96952"/>
            <a:ext cx="2381250" cy="3181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286717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Теория литературы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Юмор (англ. </a:t>
            </a:r>
            <a:r>
              <a:rPr lang="ru-RU" dirty="0" err="1"/>
              <a:t>humour</a:t>
            </a:r>
            <a:r>
              <a:rPr lang="ru-RU" dirty="0"/>
              <a:t> – нрав, настроение) – изображение героев в смешном виде. В отличие от сатиры юмор выражает смех веселый, доброжелательный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Рассказчик – образ человека, от лица которого ведется повествование в художественном произведении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/>
              <a:t>Градация (лат. </a:t>
            </a:r>
            <a:r>
              <a:rPr lang="ru-RU" dirty="0" err="1"/>
              <a:t>gradatio</a:t>
            </a:r>
            <a:r>
              <a:rPr lang="ru-RU" dirty="0"/>
              <a:t> – </a:t>
            </a:r>
            <a:r>
              <a:rPr lang="ru-RU" dirty="0" err="1"/>
              <a:t>ступеньчатое</a:t>
            </a:r>
            <a:r>
              <a:rPr lang="ru-RU" dirty="0"/>
              <a:t> повышение) – постепенное нарастание смысловой или эмоциональной значимости ряда выражений.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9359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Домашнее 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ru-RU" dirty="0"/>
              <a:t>Сочинение «Еще один случай на уроке у Харлампия </a:t>
            </a:r>
            <a:r>
              <a:rPr lang="ru-RU" dirty="0" err="1"/>
              <a:t>Диогеновича</a:t>
            </a:r>
            <a:r>
              <a:rPr lang="ru-RU" dirty="0"/>
              <a:t>».</a:t>
            </a:r>
          </a:p>
          <a:p>
            <a:endParaRPr lang="ru-RU" dirty="0"/>
          </a:p>
        </p:txBody>
      </p:sp>
      <p:pic>
        <p:nvPicPr>
          <p:cNvPr id="8196" name="Picture 4" descr="http://www.year2maths.co.uk/images/madmaths/cat_at_desk.hg_cl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40314"/>
            <a:ext cx="3672408" cy="440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69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Биография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608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По корням Фазиля Искандера можно судить о том, какая это могучая личность. Детство его прошло в горном селе и в сухумском дворике дедушки, куда он приезжал на лето. Он был главным воспитателем Фазиля,  если не считать Абхазии и суровых, но справедливых нравственных заповедей гор.</a:t>
            </a:r>
          </a:p>
          <a:p>
            <a:endParaRPr lang="ru-RU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1"/>
            <a:ext cx="3384376" cy="29700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44393"/>
            <a:ext cx="3277016" cy="29378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5379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Биография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5112568" cy="4997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Окончил русскую школу в Абхазии с золотой медалью. Поступил в Библиотечный институт </a:t>
            </a:r>
            <a:r>
              <a:rPr lang="ru-RU" dirty="0" err="1"/>
              <a:t>институт</a:t>
            </a:r>
            <a:r>
              <a:rPr lang="ru-RU" dirty="0"/>
              <a:t> в Москве. После трёх лет обучения перевёлся в Литературный институт им. </a:t>
            </a:r>
            <a:r>
              <a:rPr lang="ru-RU" dirty="0" err="1"/>
              <a:t>А.М.Горького</a:t>
            </a:r>
            <a:r>
              <a:rPr lang="ru-RU" dirty="0"/>
              <a:t>, который окончил в 1954 году.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81499"/>
            <a:ext cx="3024336" cy="46189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69751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Биография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292080" y="1600200"/>
            <a:ext cx="3744416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1954-1956 годах работал журналистом в Брянске (газета "Брянский комсомолец") и Курске (газета "Курская правда"). В 1956 переехал в Сухуми, став редактором в абхазском отделении Госиздата, где работал до начала 1990-х. 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3202"/>
            <a:ext cx="5113337" cy="4321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465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Биография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3888432" cy="506916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Прозу начал писать с 1962 г. Печатался в журналах "Литературная Абхазия", "Юность", "Новый мир", "Неделя". </a:t>
            </a:r>
          </a:p>
          <a:p>
            <a:r>
              <a:rPr lang="ru-RU" dirty="0"/>
              <a:t>Фазиль Искандер - лауреат многочисленных премий, в том числе Пушкинской премии (1993) и премии "Триумф" (1999). </a:t>
            </a:r>
          </a:p>
          <a:p>
            <a:endParaRPr lang="ru-RU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00" y="2132856"/>
            <a:ext cx="4895850" cy="41036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88699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Биография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349428" y="1600200"/>
            <a:ext cx="4543052" cy="506916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sz="3100" dirty="0"/>
              <a:t>Искандер — академик РАЕН (1995), Академии российского искусства (1995), Независимой академии эстетики и свободных искусств (1995), почетный доктор </a:t>
            </a:r>
            <a:r>
              <a:rPr lang="ru-RU" sz="3100" dirty="0" err="1"/>
              <a:t>Норвичского</a:t>
            </a:r>
            <a:r>
              <a:rPr lang="ru-RU" sz="3100" dirty="0"/>
              <a:t> университета (США), член и лауреат Баварской академии изящных искусств (Германия).</a:t>
            </a:r>
          </a:p>
          <a:p>
            <a:pPr algn="just"/>
            <a:r>
              <a:rPr lang="ru-RU" sz="3100" dirty="0"/>
              <a:t>Фазиль Искандер награжден орденами "За заслуги перед Отечеством" III (1999), II (2004) и IV (2009) степеней, орденом "Честь и слава" I степени Абхазии (2002).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4025900" cy="3743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68311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Вопросы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5544616" cy="514116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Каким вы представляете главного героя?</a:t>
            </a:r>
          </a:p>
          <a:p>
            <a:pPr algn="just"/>
            <a:r>
              <a:rPr lang="ru-RU" dirty="0"/>
              <a:t>Как он относится к своим товарищам?</a:t>
            </a:r>
          </a:p>
          <a:p>
            <a:pPr algn="just"/>
            <a:r>
              <a:rPr lang="ru-RU" dirty="0"/>
              <a:t>Расскажите о Шурике Авдеенко, отличнике Сахарове, Адольфе Комарове. </a:t>
            </a:r>
            <a:endParaRPr lang="ru-RU" dirty="0" smtClean="0"/>
          </a:p>
          <a:p>
            <a:pPr algn="just"/>
            <a:r>
              <a:rPr lang="ru-RU" dirty="0"/>
              <a:t>Вывод: Каждый герой рассказа запоминается надолго, потому что автор выделяет главные, основные черты внешности и характера героя, и делает на них акцент, подчёркивая несколько раз угрюмость Авдеенко, благополучие Сахарова и скромность и незаметность Алика. </a:t>
            </a:r>
          </a:p>
          <a:p>
            <a:endParaRPr lang="ru-RU" dirty="0"/>
          </a:p>
        </p:txBody>
      </p:sp>
      <p:pic>
        <p:nvPicPr>
          <p:cNvPr id="4098" name="Picture 2" descr="http://static.ozone.ru/multimedia/books_covers/10095743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83" y="1556792"/>
            <a:ext cx="3141523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754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Система персонажей</a:t>
            </a:r>
            <a:endParaRPr lang="ru-RU" b="1" dirty="0"/>
          </a:p>
        </p:txBody>
      </p:sp>
      <p:pic>
        <p:nvPicPr>
          <p:cNvPr id="1026" name="Picture 2" descr="http://festival.1september.ru/articles/630153/img1.gif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109733" cy="512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918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876</Words>
  <Application>Microsoft Office PowerPoint</Application>
  <PresentationFormat>Экран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Обычная</vt:lpstr>
      <vt:lpstr>Ф.А.Искандер</vt:lpstr>
      <vt:lpstr>Фазиль Абдулович Искандер  (1929-2016)</vt:lpstr>
      <vt:lpstr>Биография</vt:lpstr>
      <vt:lpstr>Биография</vt:lpstr>
      <vt:lpstr>Биография</vt:lpstr>
      <vt:lpstr>Биография</vt:lpstr>
      <vt:lpstr>Биография</vt:lpstr>
      <vt:lpstr>Вопросы</vt:lpstr>
      <vt:lpstr>Система персонажей</vt:lpstr>
      <vt:lpstr>Презентация PowerPoint</vt:lpstr>
      <vt:lpstr>Образ учителя </vt:lpstr>
      <vt:lpstr>Вопросы</vt:lpstr>
      <vt:lpstr>Вопросы</vt:lpstr>
      <vt:lpstr>Вопросы</vt:lpstr>
      <vt:lpstr>Презентация PowerPoint</vt:lpstr>
      <vt:lpstr>Выводы</vt:lpstr>
      <vt:lpstr>Выводы</vt:lpstr>
      <vt:lpstr>Практическое задание</vt:lpstr>
      <vt:lpstr>Презентация PowerPoint</vt:lpstr>
      <vt:lpstr>Теория литературы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montmartroff</dc:creator>
  <cp:lastModifiedBy>Гурьева КС</cp:lastModifiedBy>
  <cp:revision>12</cp:revision>
  <dcterms:created xsi:type="dcterms:W3CDTF">2016-04-13T16:00:47Z</dcterms:created>
  <dcterms:modified xsi:type="dcterms:W3CDTF">2016-08-08T18:06:18Z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1037326</vt:lpwstr>
  </property>
  <property fmtid="{D5CDD505-2E9C-101B-9397-08002B2CF9AE}" name="NXPowerLiteSettings" pid="3">
    <vt:lpwstr>F6000400038000</vt:lpwstr>
  </property>
  <property fmtid="{D5CDD505-2E9C-101B-9397-08002B2CF9AE}" name="NXPowerLiteVersion" pid="4">
    <vt:lpwstr>D4.3.1</vt:lpwstr>
  </property>
</Properties>
</file>