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71" r:id="rId2"/>
    <p:sldId id="256" r:id="rId3"/>
    <p:sldId id="273" r:id="rId4"/>
    <p:sldId id="276" r:id="rId5"/>
    <p:sldId id="275" r:id="rId6"/>
    <p:sldId id="274" r:id="rId7"/>
    <p:sldId id="283" r:id="rId8"/>
    <p:sldId id="284" r:id="rId9"/>
    <p:sldId id="277" r:id="rId10"/>
    <p:sldId id="278" r:id="rId11"/>
    <p:sldId id="280" r:id="rId12"/>
    <p:sldId id="281" r:id="rId13"/>
    <p:sldId id="267" r:id="rId14"/>
    <p:sldId id="288" r:id="rId15"/>
    <p:sldId id="265" r:id="rId16"/>
    <p:sldId id="266" r:id="rId17"/>
    <p:sldId id="282" r:id="rId18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6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</a:lstStyle>
          <a:p>
            <a:fld id="{EE830C49-8BDD-445F-844F-8F43AB83BCC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/>
            <a:fld id="{016AAFC6-CD89-45A9-9D99-855AE41E3915}" type="slidenum">
              <a:rPr lang="ru-RU" altLang="en-US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rPr>
              <a:pPr eaLnBrk="1"/>
              <a:t>2</a:t>
            </a:fld>
            <a:endParaRPr lang="ru-RU" altLang="en-US">
              <a:solidFill>
                <a:srgbClr val="000000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048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50B43-BA7A-4951-AE7C-B990F6605E5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50787415"/>
      </p:ext>
    </p:extLst>
  </p:cSld>
  <p:clrMapOvr>
    <a:masterClrMapping/>
  </p:clrMapOvr>
  <p:transition spd="med">
    <p:wheel spokes="3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BE264-82DF-499F-BD2E-855A15EFA4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8535815"/>
      </p:ext>
    </p:extLst>
  </p:cSld>
  <p:clrMapOvr>
    <a:masterClrMapping/>
  </p:clrMapOvr>
  <p:transition spd="med">
    <p:wheel spokes="3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EF5DB-00C4-4422-A3A4-87F512BB39C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91143580"/>
      </p:ext>
    </p:extLst>
  </p:cSld>
  <p:clrMapOvr>
    <a:masterClrMapping/>
  </p:clrMapOvr>
  <p:transition spd="med">
    <p:wheel spokes="3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67FEA-2639-4045-81DD-A5CE4423E48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25721230"/>
      </p:ext>
    </p:extLst>
  </p:cSld>
  <p:clrMapOvr>
    <a:masterClrMapping/>
  </p:clrMapOvr>
  <p:transition spd="med">
    <p:wheel spokes="3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71BE4-F764-4A6A-90F8-868EC58BB8C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05930770"/>
      </p:ext>
    </p:extLst>
  </p:cSld>
  <p:clrMapOvr>
    <a:masterClrMapping/>
  </p:clrMapOvr>
  <p:transition spd="med">
    <p:wheel spokes="3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C516D-F863-4FA3-8341-1B862B24A1F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65008764"/>
      </p:ext>
    </p:extLst>
  </p:cSld>
  <p:clrMapOvr>
    <a:masterClrMapping/>
  </p:clrMapOvr>
  <p:transition spd="med">
    <p:wheel spokes="3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BCD0E-F8A9-433B-A746-AA431A6C81C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92047917"/>
      </p:ext>
    </p:extLst>
  </p:cSld>
  <p:clrMapOvr>
    <a:masterClrMapping/>
  </p:clrMapOvr>
  <p:transition spd="med">
    <p:wheel spokes="3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CD6DDA-5740-4FC3-B60B-B6384F3E0A2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32449403"/>
      </p:ext>
    </p:extLst>
  </p:cSld>
  <p:clrMapOvr>
    <a:masterClrMapping/>
  </p:clrMapOvr>
  <p:transition spd="med">
    <p:wheel spokes="3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1796B-CC59-4998-99A5-3CAC3CDF575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43462774"/>
      </p:ext>
    </p:extLst>
  </p:cSld>
  <p:clrMapOvr>
    <a:masterClrMapping/>
  </p:clrMapOvr>
  <p:transition spd="med">
    <p:wheel spokes="3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2DC1B5-E42D-4A77-B668-95A4FAA667B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37442612"/>
      </p:ext>
    </p:extLst>
  </p:cSld>
  <p:clrMapOvr>
    <a:masterClrMapping/>
  </p:clrMapOvr>
  <p:transition spd="med">
    <p:wheel spokes="3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41CAA-37D0-483D-ABFF-718F6A5A49A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39048444"/>
      </p:ext>
    </p:extLst>
  </p:cSld>
  <p:clrMapOvr>
    <a:masterClrMapping/>
  </p:clrMapOvr>
  <p:transition spd="med">
    <p:wheel spokes="3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Для правки текста заголовка щелкните мышью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Для правки структуры щелкните мышью</a:t>
            </a:r>
          </a:p>
          <a:p>
            <a:pPr lvl="1"/>
            <a:r>
              <a:rPr lang="en-GB" altLang="en-US" smtClean="0"/>
              <a:t>Второй уровень структуры</a:t>
            </a:r>
          </a:p>
          <a:p>
            <a:pPr lvl="2"/>
            <a:r>
              <a:rPr lang="en-GB" altLang="en-US" smtClean="0"/>
              <a:t>Третий уровень структуры</a:t>
            </a:r>
          </a:p>
          <a:p>
            <a:pPr lvl="3"/>
            <a:r>
              <a:rPr lang="en-GB" altLang="en-US" smtClean="0"/>
              <a:t>Четвертый уровень структуры</a:t>
            </a:r>
          </a:p>
          <a:p>
            <a:pPr lvl="4"/>
            <a:r>
              <a:rPr lang="en-GB" altLang="en-US" smtClean="0"/>
              <a:t>Пятый уровень структуры</a:t>
            </a:r>
          </a:p>
          <a:p>
            <a:pPr lvl="4"/>
            <a:r>
              <a:rPr lang="en-GB" altLang="en-US" smtClean="0"/>
              <a:t>Шестой уровень структуры</a:t>
            </a:r>
          </a:p>
          <a:p>
            <a:pPr lvl="4"/>
            <a:r>
              <a:rPr lang="en-GB" altLang="en-US" smtClean="0"/>
              <a:t>Седьмой уровень структуры</a:t>
            </a:r>
          </a:p>
          <a:p>
            <a:pPr lvl="4"/>
            <a:r>
              <a:rPr lang="en-GB" altLang="en-US" smtClean="0"/>
              <a:t>Восьмой уровень структуры</a:t>
            </a:r>
          </a:p>
          <a:p>
            <a:pPr lvl="4"/>
            <a:r>
              <a:rPr lang="en-GB" altLang="en-US" smtClean="0"/>
              <a:t>Девятый уровень структуры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S Gothic" charset="-128"/>
                <a:cs typeface="Arial Unicode M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</a:lstStyle>
          <a:p>
            <a:fld id="{C81E12EC-1C43-494D-949C-C46563298FE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heel spokes="3"/>
  </p:transition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ea typeface="MS Gothic" charset="-128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S Gothic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ru/imglanding?imgurl=http://kazakh.files.wordpress.com/2008/05/kolobki-1.jpg&amp;imgrefurl=http://kazakh.wordpress.com/2008/05/03/kolobki/&amp;usg=__MZsrKOUcK5HuCtLbRBpmqXZi8Q8=&amp;h=289&amp;w=369&amp;sz=27&amp;hl=ru&amp;itbs=1&amp;tbnid=9d-Fj4cLURynRM:&amp;tbnh=96&amp;tbnw=122&amp;prev=/images?q=%D1%81%D0%BB%D0%B5%D0%B4%D1%81%D1%82%D0%B2%D0%B8%D0%B5+%D0%B2%D0%B5%D0%B4%D1%83%D1%82+%D0%BA%D0%BE%D0%BB%D0%BE%D0%B1%D0%BA%D0%B8&amp;gbv=2&amp;hl=ru&amp;newwindow=1&amp;q=%D1%81%D0%BB%D0%B5%D0%B4%D1%81%D1%82%D0%B2%D0%B8%D0%B5+%D0%B2%D0%B5%D0%B4%D1%83%D1%82+%D0%BA%D0%BE%D0%BB%D0%BE%D0%B1%D0%BA%D0%B8&amp;gbv=2&amp;newwindow=1&amp;start=0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4000" dirty="0" smtClean="0"/>
              <a:t>Прочитайте пословицы, найдите орфограмму. Определите тему урока.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0363" y="2571750"/>
            <a:ext cx="9069387" cy="4987925"/>
          </a:xfrm>
        </p:spPr>
        <p:txBody>
          <a:bodyPr/>
          <a:lstStyle/>
          <a:p>
            <a:pPr>
              <a:defRPr/>
            </a:pPr>
            <a:r>
              <a:rPr lang="ru-RU" b="1" i="1" dirty="0" smtClean="0">
                <a:solidFill>
                  <a:schemeClr val="accent6">
                    <a:lumMod val="75000"/>
                  </a:schemeClr>
                </a:solidFill>
              </a:rPr>
              <a:t>(Не) откладывай на завтра то, что можно сделать сегодня.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b="1" i="1" dirty="0" smtClean="0">
                <a:solidFill>
                  <a:schemeClr val="accent6">
                    <a:lumMod val="75000"/>
                  </a:schemeClr>
                </a:solidFill>
              </a:rPr>
              <a:t>В чужом доме (не) указывают.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b="1" i="1" dirty="0" smtClean="0">
                <a:solidFill>
                  <a:schemeClr val="accent6">
                    <a:lumMod val="75000"/>
                  </a:schemeClr>
                </a:solidFill>
              </a:rPr>
              <a:t> (Не) хвали сам себя, есть лучше тебя.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b="1" i="1" dirty="0" smtClean="0">
                <a:solidFill>
                  <a:schemeClr val="accent6">
                    <a:lumMod val="75000"/>
                  </a:schemeClr>
                </a:solidFill>
              </a:rPr>
              <a:t>Лодырю всегда (не) здоровится.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ru-RU" dirty="0"/>
          </a:p>
        </p:txBody>
      </p:sp>
      <p:sp>
        <p:nvSpPr>
          <p:cNvPr id="2052" name="Прямоугольник 3"/>
          <p:cNvSpPr>
            <a:spLocks noChangeArrowheads="1"/>
          </p:cNvSpPr>
          <p:nvPr/>
        </p:nvSpPr>
        <p:spPr bwMode="auto">
          <a:xfrm>
            <a:off x="360363" y="6875463"/>
            <a:ext cx="1814512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4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ru-RU" dirty="0" smtClean="0"/>
              <a:t>Поставьте себе оценки:</a:t>
            </a:r>
            <a:endParaRPr lang="ru-RU" dirty="0"/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en-US" smtClean="0"/>
              <a:t> </a:t>
            </a:r>
            <a:r>
              <a:rPr lang="ru-RU" altLang="en-US" sz="5400" smtClean="0"/>
              <a:t>нет ошибок- 5,</a:t>
            </a:r>
          </a:p>
          <a:p>
            <a:r>
              <a:rPr lang="ru-RU" altLang="en-US" sz="5400" smtClean="0"/>
              <a:t> 1 - 2 ошибки - 4, </a:t>
            </a:r>
          </a:p>
          <a:p>
            <a:r>
              <a:rPr lang="ru-RU" altLang="en-US" sz="5400" smtClean="0"/>
              <a:t> 3- 4 ошибки - 3, </a:t>
            </a:r>
          </a:p>
          <a:p>
            <a:r>
              <a:rPr lang="ru-RU" altLang="en-US" sz="5400" smtClean="0"/>
              <a:t>больше 4-х ошибок- 2.</a:t>
            </a:r>
            <a:br>
              <a:rPr lang="ru-RU" altLang="en-US" sz="5400" smtClean="0"/>
            </a:br>
            <a:endParaRPr lang="ru-RU" altLang="en-US" sz="5400" smtClean="0"/>
          </a:p>
          <a:p>
            <a:endParaRPr lang="ru-RU" altLang="en-US" smtClean="0"/>
          </a:p>
        </p:txBody>
      </p:sp>
      <p:sp>
        <p:nvSpPr>
          <p:cNvPr id="11268" name="Прямоугольник 3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2"/>
                </a:solidFill>
              </a:rPr>
              <a:t>Исследовательская работа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3100" y="1795463"/>
            <a:ext cx="3719513" cy="4989512"/>
          </a:xfrm>
        </p:spPr>
        <p:txBody>
          <a:bodyPr/>
          <a:lstStyle/>
          <a:p>
            <a:pPr>
              <a:buFontTx/>
              <a:buNone/>
            </a:pPr>
            <a:r>
              <a:rPr lang="ru-RU" altLang="en-US" sz="5400" smtClean="0"/>
              <a:t>Негодовал</a:t>
            </a:r>
          </a:p>
          <a:p>
            <a:pPr>
              <a:buFontTx/>
              <a:buNone/>
            </a:pPr>
            <a:r>
              <a:rPr lang="ru-RU" altLang="en-US" sz="5400" smtClean="0"/>
              <a:t>Ненавидел</a:t>
            </a:r>
          </a:p>
          <a:p>
            <a:pPr>
              <a:buFontTx/>
              <a:buNone/>
            </a:pPr>
            <a:r>
              <a:rPr lang="ru-RU" altLang="en-US" smtClean="0"/>
              <a:t>                                          </a:t>
            </a:r>
          </a:p>
          <a:p>
            <a:endParaRPr lang="ru-RU" altLang="en-US" smtClean="0"/>
          </a:p>
          <a:p>
            <a:endParaRPr lang="ru-RU" altLang="en-US" smtClean="0"/>
          </a:p>
          <a:p>
            <a:endParaRPr lang="ru-RU" altLang="en-US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64050" y="1763713"/>
            <a:ext cx="5108575" cy="4992687"/>
          </a:xfrm>
        </p:spPr>
        <p:txBody>
          <a:bodyPr/>
          <a:lstStyle/>
          <a:p>
            <a:pPr>
              <a:buFontTx/>
              <a:buNone/>
            </a:pPr>
            <a:r>
              <a:rPr lang="ru-RU" altLang="en-US" smtClean="0"/>
              <a:t>   </a:t>
            </a:r>
            <a:r>
              <a:rPr lang="ru-RU" altLang="en-US" sz="4800" smtClean="0"/>
              <a:t>Недоглядеть                                        Недолюбливать                                     Недослышать                                      Недоспать</a:t>
            </a:r>
          </a:p>
          <a:p>
            <a:pPr>
              <a:buFontTx/>
              <a:buNone/>
            </a:pPr>
            <a:endParaRPr lang="ru-RU" altLang="en-US" smtClean="0"/>
          </a:p>
        </p:txBody>
      </p:sp>
      <p:sp>
        <p:nvSpPr>
          <p:cNvPr id="12293" name="Прямоугольник 4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3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1" grpId="0" build="p"/>
      <p:bldP spid="225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2"/>
                </a:solidFill>
              </a:rPr>
              <a:t>Приставка </a:t>
            </a:r>
            <a:r>
              <a:rPr lang="ru-RU" dirty="0" err="1" smtClean="0">
                <a:solidFill>
                  <a:schemeClr val="accent2"/>
                </a:solidFill>
              </a:rPr>
              <a:t>недо</a:t>
            </a:r>
            <a:r>
              <a:rPr lang="ru-RU" dirty="0" smtClean="0">
                <a:solidFill>
                  <a:schemeClr val="accent2"/>
                </a:solidFill>
              </a:rPr>
              <a:t>-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en-US" sz="4000" smtClean="0"/>
              <a:t>   образует глаголы со значением </a:t>
            </a:r>
            <a:r>
              <a:rPr lang="ru-RU" altLang="en-US" sz="4000" i="1" smtClean="0"/>
              <a:t>неполноты, недостаточности </a:t>
            </a:r>
            <a:r>
              <a:rPr lang="ru-RU" altLang="en-US" sz="4000" smtClean="0"/>
              <a:t>по сравнению с какой-либо нормой </a:t>
            </a:r>
            <a:r>
              <a:rPr lang="ru-RU" altLang="en-US" sz="2600" smtClean="0"/>
              <a:t>Толковый словарь русского языка С.И.Ожегов.</a:t>
            </a:r>
          </a:p>
        </p:txBody>
      </p:sp>
      <p:sp>
        <p:nvSpPr>
          <p:cNvPr id="13316" name="Прямоугольник 4"/>
          <p:cNvSpPr>
            <a:spLocks noChangeArrowheads="1"/>
          </p:cNvSpPr>
          <p:nvPr/>
        </p:nvSpPr>
        <p:spPr bwMode="auto">
          <a:xfrm>
            <a:off x="431800" y="4375150"/>
            <a:ext cx="5038725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en-US" sz="2400" b="1"/>
              <a:t>Приставка недо- часто бывает антонимична приставке пере-: недоварить - переварить, недомерить - перемерить (отмерить лишнее) , недовыполнить - перевыполнить, недоесть - переесть, недодать - передать.</a:t>
            </a:r>
            <a:br>
              <a:rPr lang="ru-RU" altLang="en-US" sz="2400" b="1"/>
            </a:br>
            <a:endParaRPr lang="ru-RU" altLang="en-US" sz="2400" b="1"/>
          </a:p>
        </p:txBody>
      </p:sp>
      <p:sp>
        <p:nvSpPr>
          <p:cNvPr id="13317" name="Прямоугольник 4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30000">
                                          <p:val>
                                            <p:strVal val="#ppt_h/2"/>
                                          </p:val>
                                        </p:tav>
                                        <p:tav tm="40000">
                                          <p:val>
                                            <p:strVal val="#ppt_h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"/>
                                          </p:val>
                                        </p:tav>
                                        <p:tav tm="60000">
                                          <p:val>
                                            <p:strVal val="#ppt_h"/>
                                          </p:val>
                                        </p:tav>
                                        <p:tav tm="69900">
                                          <p:val>
                                            <p:strVal val="#ppt_h/2"/>
                                          </p:val>
                                        </p:tav>
                                        <p:tav tm="8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5"/>
                                          </p:val>
                                        </p:tav>
                                        <p:tav tm="20000">
                                          <p:val>
                                            <p:strVal val="#ppt_y-.2"/>
                                          </p:val>
                                        </p:tav>
                                        <p:tav tm="30000">
                                          <p:val>
                                            <p:strVal val="#ppt_y"/>
                                          </p:val>
                                        </p:tav>
                                        <p:tav tm="40000">
                                          <p:val>
                                            <p:strVal val="#ppt_y-.15"/>
                                          </p:val>
                                        </p:tav>
                                        <p:tav tm="50000">
                                          <p:val>
                                            <p:strVal val="#ppt_y"/>
                                          </p:val>
                                        </p:tav>
                                        <p:tav tm="60000">
                                          <p:val>
                                            <p:strVal val="#ppt_y-.1"/>
                                          </p:val>
                                        </p:tav>
                                        <p:tav tm="69900">
                                          <p:val>
                                            <p:strVal val="#ppt_y"/>
                                          </p:val>
                                        </p:tav>
                                        <p:tav tm="80000">
                                          <p:val>
                                            <p:strVal val="#ppt_y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6"/>
          <p:cNvSpPr>
            <a:spLocks noGrp="1"/>
          </p:cNvSpPr>
          <p:nvPr>
            <p:ph type="ctrTitle"/>
          </p:nvPr>
        </p:nvSpPr>
        <p:spPr>
          <a:xfrm>
            <a:off x="825500" y="779463"/>
            <a:ext cx="8569325" cy="161766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eaLnBrk="1">
              <a:defRPr/>
            </a:pPr>
            <a:r>
              <a:rPr lang="ru-RU" sz="2800" dirty="0" smtClean="0"/>
              <a:t>Творческое задание :расставьте предложения по порядку, чтобы получился связанный текст, выпишите те предложения, в которых есть изучаемая орфограмма. </a:t>
            </a:r>
          </a:p>
        </p:txBody>
      </p:sp>
      <p:sp>
        <p:nvSpPr>
          <p:cNvPr id="14339" name="Подзаголовок 7"/>
          <p:cNvSpPr>
            <a:spLocks noGrp="1"/>
          </p:cNvSpPr>
          <p:nvPr>
            <p:ph type="subTitle" idx="1"/>
          </p:nvPr>
        </p:nvSpPr>
        <p:spPr>
          <a:xfrm>
            <a:off x="754063" y="2708275"/>
            <a:ext cx="8286750" cy="3071813"/>
          </a:xfrm>
        </p:spPr>
        <p:txBody>
          <a:bodyPr/>
          <a:lstStyle/>
          <a:p>
            <a:pPr eaLnBrk="1"/>
            <a:r>
              <a:rPr lang="ru-RU" altLang="en-US" sz="2800" smtClean="0"/>
              <a:t> </a:t>
            </a:r>
            <a:r>
              <a:rPr lang="ru-RU" altLang="en-US" smtClean="0"/>
              <a:t>1.Но, несмотря на военные действия, учился я с огромным желанием, любил школу, своих друзей. 2. Я начал учиться в деревне. 3. Проблем с успеваемостью у меня (не)было, но вот в младших классах часто получал четверку по поведению. 4. Время было нелегкое, в школе (не)хватало учебников — ведь шла война. 5. Сейчас я очень жалею об этом. </a:t>
            </a:r>
            <a:endParaRPr lang="ru-RU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Прямоугольник 3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6"/>
          <p:cNvSpPr>
            <a:spLocks noGrp="1"/>
          </p:cNvSpPr>
          <p:nvPr>
            <p:ph type="ctrTitle"/>
          </p:nvPr>
        </p:nvSpPr>
        <p:spPr>
          <a:xfrm>
            <a:off x="825500" y="779463"/>
            <a:ext cx="8569325" cy="1617662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eaLnBrk="1">
              <a:defRPr/>
            </a:pPr>
            <a:r>
              <a:rPr lang="ru-RU" sz="2800" dirty="0" smtClean="0"/>
              <a:t>Творческое задание :расставьте предложения по порядку, чтобы получился связанный текст, выпишите те предложения, в которых есть изучаемая орфограмма. </a:t>
            </a:r>
          </a:p>
        </p:txBody>
      </p:sp>
      <p:sp>
        <p:nvSpPr>
          <p:cNvPr id="15363" name="Подзаголовок 7"/>
          <p:cNvSpPr>
            <a:spLocks noGrp="1"/>
          </p:cNvSpPr>
          <p:nvPr>
            <p:ph type="subTitle" idx="1"/>
          </p:nvPr>
        </p:nvSpPr>
        <p:spPr>
          <a:xfrm>
            <a:off x="754063" y="2708275"/>
            <a:ext cx="8286750" cy="3071813"/>
          </a:xfrm>
        </p:spPr>
        <p:txBody>
          <a:bodyPr/>
          <a:lstStyle/>
          <a:p>
            <a:pPr eaLnBrk="1"/>
            <a:r>
              <a:rPr lang="ru-RU" altLang="en-US" sz="2800" smtClean="0"/>
              <a:t> </a:t>
            </a:r>
            <a:r>
              <a:rPr lang="ru-RU" altLang="en-US" smtClean="0"/>
              <a:t>1. Я начал учиться в деревне. 2.  Время было нелегкое, в школе (не)хватало учебников — ведь шла война. 3.  Но, несмотря на военные действия, учился я с огромным желанием, любил школу, своих друзей. 4. Проблем с успеваемостью у меня (не)было, но вот в младших классах часто получал четверку по поведению. 5. Сейчас я очень жалею об этом. </a:t>
            </a:r>
            <a:endParaRPr lang="ru-RU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Прямоугольник 3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ru-RU" altLang="en-US" smtClean="0"/>
              <a:t>Выборочный диктант</a:t>
            </a:r>
          </a:p>
        </p:txBody>
      </p:sp>
      <p:sp>
        <p:nvSpPr>
          <p:cNvPr id="16387" name="Содержимое 2"/>
          <p:cNvSpPr>
            <a:spLocks noGrp="1"/>
          </p:cNvSpPr>
          <p:nvPr>
            <p:ph sz="half" idx="2"/>
          </p:nvPr>
        </p:nvSpPr>
        <p:spPr>
          <a:xfrm>
            <a:off x="611188" y="1565275"/>
            <a:ext cx="4452937" cy="5286375"/>
          </a:xfrm>
        </p:spPr>
        <p:txBody>
          <a:bodyPr/>
          <a:lstStyle/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В 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Вставьте частицу </a:t>
            </a:r>
            <a:r>
              <a:rPr lang="ru-RU" altLang="en-US" sz="1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1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в слова, из которых она исчезла, запишите их в тетради.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Побывал я однажды в стране,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исчезла частица не.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Посмотрел я вокруг с доумением,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за лепое положение!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кругом было тихо-тихо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во всем была разбериха.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 взрачной клумбе у будки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Голубые цвели забудки.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погода стояла настная,</a:t>
            </a: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6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Содержимое 6"/>
          <p:cNvSpPr>
            <a:spLocks noGrp="1"/>
          </p:cNvSpPr>
          <p:nvPr>
            <p:ph sz="quarter" idx="4"/>
          </p:nvPr>
        </p:nvSpPr>
        <p:spPr>
          <a:xfrm>
            <a:off x="5254625" y="1493838"/>
            <a:ext cx="4456113" cy="4356100"/>
          </a:xfrm>
        </p:spPr>
        <p:txBody>
          <a:bodyPr/>
          <a:lstStyle/>
          <a:p>
            <a:pPr eaLnBrk="1">
              <a:buFont typeface="Times New Roman" panose="02020603050405020304" pitchFamily="18" charset="0"/>
              <a:buNone/>
            </a:pPr>
            <a:endParaRPr lang="ru-RU" alt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гуляла собака счастная,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И, виляя хвостом уклюже,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Пробегала пролазные лужи.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навстречу без всякого страха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Шёл умытый, причесаный ряха,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за ряхой по травке свежей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Шёл суразный дотёпа и вежа.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навстречу всем утром рано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Улыбалась царевна Смеяна.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жаль, что только во сне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страна без частицы </a:t>
            </a:r>
            <a:r>
              <a:rPr lang="ru-RU" altLang="en-US" sz="1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600" smtClean="0"/>
          </a:p>
        </p:txBody>
      </p:sp>
      <p:sp>
        <p:nvSpPr>
          <p:cNvPr id="16389" name="Прямоугольник 4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ru-RU" altLang="en-US" smtClean="0"/>
              <a:t>Проверка 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sz="half" idx="2"/>
          </p:nvPr>
        </p:nvSpPr>
        <p:spPr>
          <a:xfrm>
            <a:off x="539750" y="1565275"/>
            <a:ext cx="4452938" cy="5072063"/>
          </a:xfrm>
        </p:spPr>
        <p:txBody>
          <a:bodyPr/>
          <a:lstStyle/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Побывал я однажды в стране,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исчезла частица не.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Посмотрел я вокруг с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доумением,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за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лепое положение!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кругом было тихо-тихо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во всем была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разбериха.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взрачной клумбе у будки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Голубые цвели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забудки.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погода стояла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настная</a:t>
            </a:r>
            <a:r>
              <a:rPr lang="ru-RU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mtClean="0"/>
          </a:p>
        </p:txBody>
      </p:sp>
      <p:sp>
        <p:nvSpPr>
          <p:cNvPr id="17412" name="Текст 5"/>
          <p:cNvSpPr>
            <a:spLocks noGrp="1"/>
          </p:cNvSpPr>
          <p:nvPr>
            <p:ph sz="quarter" idx="4"/>
          </p:nvPr>
        </p:nvSpPr>
        <p:spPr>
          <a:xfrm>
            <a:off x="4968875" y="1493838"/>
            <a:ext cx="4456113" cy="5357812"/>
          </a:xfrm>
        </p:spPr>
        <p:txBody>
          <a:bodyPr/>
          <a:lstStyle/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гуляла собака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счастная,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И, виляя хвостом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уклюже,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Пробегала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пролазные лужи.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Мне навстречу без всякого страха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Шёл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умытый,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причесаный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ряха,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за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ряхой по травке свежей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Шёл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суразный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дотёпа и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вежа.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навстречу всем утром рано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Улыбалась царевна </a:t>
            </a:r>
            <a:r>
              <a:rPr lang="ru-RU" altLang="en-US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Смеяна.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жаль, что только во сне</a:t>
            </a:r>
          </a:p>
          <a:p>
            <a:pPr eaLnBrk="1">
              <a:buFont typeface="Times New Roman" panose="02020603050405020304" pitchFamily="18" charset="0"/>
              <a:buNone/>
            </a:pP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страна без частицы </a:t>
            </a:r>
            <a:r>
              <a:rPr lang="ru-RU" altLang="en-US" sz="2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alt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1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Times New Roman" panose="02020603050405020304" pitchFamily="18" charset="0"/>
              <a:buNone/>
            </a:pPr>
            <a:endParaRPr lang="ru-RU" altLang="en-US" sz="1800" smtClean="0"/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ru-RU" altLang="en-US" smtClean="0"/>
          </a:p>
        </p:txBody>
      </p:sp>
      <p:sp>
        <p:nvSpPr>
          <p:cNvPr id="1843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9863" y="4284663"/>
            <a:ext cx="7056437" cy="1931987"/>
          </a:xfrm>
        </p:spPr>
        <p:txBody>
          <a:bodyPr/>
          <a:lstStyle/>
          <a:p>
            <a:endParaRPr lang="ru-RU" altLang="en-US" smtClean="0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287338" y="1116013"/>
            <a:ext cx="937101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marL="1258888" indent="-1258888" eaLnBrk="0"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eaLnBrk="0"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>
              <a:buFontTx/>
              <a:buAutoNum type="arabicPeriod"/>
            </a:pPr>
            <a:r>
              <a:rPr lang="ru-RU" altLang="en-US" sz="55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Сегодня мы узнали о….</a:t>
            </a:r>
          </a:p>
          <a:p>
            <a:pPr eaLnBrk="1">
              <a:buFontTx/>
              <a:buAutoNum type="arabicPeriod"/>
            </a:pPr>
            <a:r>
              <a:rPr lang="ru-RU" altLang="en-US" sz="55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я могу….</a:t>
            </a:r>
          </a:p>
          <a:p>
            <a:pPr eaLnBrk="1">
              <a:buFontTx/>
              <a:buAutoNum type="arabicPeriod"/>
            </a:pPr>
            <a:r>
              <a:rPr lang="ru-RU" altLang="en-US" sz="55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научился….</a:t>
            </a:r>
          </a:p>
          <a:p>
            <a:pPr eaLnBrk="1">
              <a:buFontTx/>
              <a:buAutoNum type="arabicPeriod"/>
            </a:pPr>
            <a:r>
              <a:rPr lang="ru-RU" altLang="en-US" sz="55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я узнал нового на уроке….</a:t>
            </a:r>
          </a:p>
          <a:p>
            <a:pPr eaLnBrk="1">
              <a:buFontTx/>
              <a:buAutoNum type="arabicPeriod"/>
            </a:pPr>
            <a:r>
              <a:rPr lang="ru-RU" altLang="en-US" sz="55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Своей работой я ….</a:t>
            </a:r>
          </a:p>
        </p:txBody>
      </p:sp>
      <p:sp>
        <p:nvSpPr>
          <p:cNvPr id="18437" name="Прямоугольник 5"/>
          <p:cNvSpPr>
            <a:spLocks noChangeArrowheads="1"/>
          </p:cNvSpPr>
          <p:nvPr/>
        </p:nvSpPr>
        <p:spPr bwMode="auto">
          <a:xfrm>
            <a:off x="2303463" y="323850"/>
            <a:ext cx="48926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4400"/>
              <a:t>Самооценивание:</a:t>
            </a:r>
          </a:p>
        </p:txBody>
      </p:sp>
      <p:sp>
        <p:nvSpPr>
          <p:cNvPr id="18438" name="Прямоугольник 5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4752975" y="493713"/>
            <a:ext cx="4464050" cy="284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урока: </a:t>
            </a:r>
          </a:p>
          <a:p>
            <a:pPr algn="ctr"/>
            <a:r>
              <a:rPr lang="ru-RU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Правописание Не с глаголами</a:t>
            </a:r>
          </a:p>
          <a:p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Прямоугольник 2"/>
          <p:cNvSpPr>
            <a:spLocks noChangeArrowheads="1"/>
          </p:cNvSpPr>
          <p:nvPr/>
        </p:nvSpPr>
        <p:spPr bwMode="auto">
          <a:xfrm>
            <a:off x="7488238" y="7019925"/>
            <a:ext cx="1816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4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465138" y="1511300"/>
            <a:ext cx="9072562" cy="2016125"/>
          </a:xfrm>
        </p:spPr>
        <p:txBody>
          <a:bodyPr/>
          <a:lstStyle/>
          <a:p>
            <a:pPr eaLnBrk="1" hangingPunct="1"/>
            <a:endParaRPr lang="ru-RU" altLang="en-US" smtClean="0"/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3673475"/>
            <a:ext cx="7056437" cy="193198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ru-RU" altLang="en-US" b="1" smtClean="0"/>
          </a:p>
        </p:txBody>
      </p:sp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0" y="314325"/>
            <a:ext cx="10080625" cy="12620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00794" tIns="50397" rIns="100794" bIns="50397">
            <a:sp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 pitchFamily="18" charset="0"/>
              </a:rPr>
              <a:t>ПРАВОПИСАНИЕ НЕ С ГЛАГОЛАМИ</a:t>
            </a:r>
          </a:p>
          <a:p>
            <a:pPr>
              <a:defRPr/>
            </a:pPr>
            <a:endParaRPr lang="ru-RU" dirty="0">
              <a:latin typeface="Times New Roman" pitchFamily="18" charset="0"/>
            </a:endParaRPr>
          </a:p>
          <a:p>
            <a:pPr>
              <a:defRPr/>
            </a:pPr>
            <a:r>
              <a:rPr lang="ru-RU" sz="3500" i="1" dirty="0">
                <a:latin typeface="Times New Roman" pitchFamily="18" charset="0"/>
              </a:rPr>
              <a:t>            </a:t>
            </a:r>
            <a:r>
              <a:rPr lang="ru-RU" sz="3500" b="1" i="1" dirty="0">
                <a:latin typeface="Times New Roman" pitchFamily="18" charset="0"/>
              </a:rPr>
              <a:t>Смотри, употребляется ли слово без НЕ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1944688" y="1619250"/>
            <a:ext cx="1722437" cy="1008063"/>
          </a:xfrm>
          <a:prstGeom prst="straightConnector1">
            <a:avLst/>
          </a:prstGeom>
          <a:ln w="57150" cmpd="sng">
            <a:solidFill>
              <a:schemeClr val="tx1"/>
            </a:solidFill>
            <a:headEnd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624638" y="1619250"/>
            <a:ext cx="1008062" cy="1081088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295400" y="2771775"/>
            <a:ext cx="1560513" cy="78105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r>
              <a:rPr lang="ru-RU" sz="4000" b="1" dirty="0">
                <a:solidFill>
                  <a:schemeClr val="tx1"/>
                </a:solidFill>
              </a:rPr>
              <a:t>НЕТ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769100" y="2771775"/>
            <a:ext cx="1731963" cy="7080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r>
              <a:rPr lang="ru-RU" sz="4000" b="1" dirty="0">
                <a:solidFill>
                  <a:schemeClr val="tx1"/>
                </a:solidFill>
              </a:rPr>
              <a:t>ДА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1800225" y="3708400"/>
            <a:ext cx="0" cy="701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287338" y="4500563"/>
            <a:ext cx="4392612" cy="838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r>
              <a:rPr lang="ru-RU" sz="3600" b="1" dirty="0">
                <a:solidFill>
                  <a:schemeClr val="tx1"/>
                </a:solidFill>
              </a:rPr>
              <a:t>ПИШИ СЛИТНО</a:t>
            </a: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7704138" y="3635375"/>
            <a:ext cx="0" cy="720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4824413" y="4500563"/>
            <a:ext cx="4824412" cy="8636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>
              <a:defRPr/>
            </a:pPr>
            <a:r>
              <a:rPr lang="ru-RU" sz="3600" b="1" dirty="0">
                <a:solidFill>
                  <a:schemeClr val="tx1"/>
                </a:solidFill>
              </a:rPr>
              <a:t>ПИШИ РАЗДЕЛЬНО</a:t>
            </a:r>
          </a:p>
        </p:txBody>
      </p:sp>
      <p:sp>
        <p:nvSpPr>
          <p:cNvPr id="4109" name="Прямоугольник 13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800" b="1" dirty="0" smtClean="0"/>
              <a:t>Сформулируйте к предложениям задание в соответствии с темой нашего урока.</a:t>
            </a:r>
            <a:endParaRPr lang="ru-RU" sz="2800" dirty="0"/>
          </a:p>
        </p:txBody>
      </p:sp>
      <p:sp>
        <p:nvSpPr>
          <p:cNvPr id="5123" name="Содержимое 2"/>
          <p:cNvSpPr>
            <a:spLocks noGrp="1"/>
          </p:cNvSpPr>
          <p:nvPr>
            <p:ph idx="1"/>
          </p:nvPr>
        </p:nvSpPr>
        <p:spPr>
          <a:xfrm>
            <a:off x="503238" y="1619250"/>
            <a:ext cx="9069387" cy="5137150"/>
          </a:xfrm>
        </p:spPr>
        <p:txBody>
          <a:bodyPr/>
          <a:lstStyle/>
          <a:p>
            <a:r>
              <a:rPr lang="ru-RU" altLang="en-US" i="1" smtClean="0"/>
              <a:t>Вперед людей (не) забегай, и от людей (не) отставай.</a:t>
            </a:r>
          </a:p>
          <a:p>
            <a:r>
              <a:rPr lang="ru-RU" altLang="en-US" i="1" smtClean="0"/>
              <a:t>В чужом доме (не) будь приметлив, а будь приветлив.</a:t>
            </a:r>
          </a:p>
          <a:p>
            <a:r>
              <a:rPr lang="ru-RU" altLang="en-US" i="1" smtClean="0"/>
              <a:t>От учтивых слов язык (не) отсохнет.</a:t>
            </a:r>
          </a:p>
          <a:p>
            <a:r>
              <a:rPr lang="ru-RU" altLang="en-US" i="1" smtClean="0"/>
              <a:t>Зазнайство (не) возвышает, а унижает.</a:t>
            </a:r>
          </a:p>
          <a:p>
            <a:r>
              <a:rPr lang="ru-RU" altLang="en-US" i="1" smtClean="0"/>
              <a:t>Без заботы и репу (не) вырастишь. </a:t>
            </a:r>
          </a:p>
          <a:p>
            <a:r>
              <a:rPr lang="ru-RU" altLang="en-US" i="1" smtClean="0"/>
              <a:t>Рабочие руки (не) знают скуки. </a:t>
            </a:r>
          </a:p>
          <a:p>
            <a:r>
              <a:rPr lang="ru-RU" altLang="en-US" i="1" smtClean="0"/>
              <a:t>Без труда (не) вынешь и рыбку из пруда. </a:t>
            </a:r>
          </a:p>
          <a:p>
            <a:endParaRPr lang="ru-RU" altLang="en-US" smtClean="0"/>
          </a:p>
          <a:p>
            <a:endParaRPr lang="ru-RU" altLang="en-US" smtClean="0"/>
          </a:p>
        </p:txBody>
      </p:sp>
      <p:sp>
        <p:nvSpPr>
          <p:cNvPr id="5124" name="Прямоугольник 3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179388"/>
            <a:ext cx="9072562" cy="161925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2000" b="1" dirty="0" smtClean="0"/>
              <a:t>Прочитайте упражнение. К словам и фразам левого столбика надо подобрать подходящие по смыслу глаголы из правого столбика. Написать глаголы правого столбика, раскрывая скобки. Изучаемую орфограмму подчеркнуть.</a:t>
            </a: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  <p:sp>
        <p:nvSpPr>
          <p:cNvPr id="6147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 smtClean="0"/>
          </a:p>
        </p:txBody>
      </p:sp>
      <p:sp>
        <p:nvSpPr>
          <p:cNvPr id="6148" name="Содержимое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altLang="en-US" i="1" smtClean="0"/>
              <a:t>Сомневаться, удивляться</a:t>
            </a:r>
            <a:endParaRPr lang="ru-RU" altLang="en-US" smtClean="0"/>
          </a:p>
          <a:p>
            <a:r>
              <a:rPr lang="ru-RU" altLang="en-US" i="1" smtClean="0"/>
              <a:t>Возмущаться, выражать крайнее неудовольствие</a:t>
            </a:r>
            <a:endParaRPr lang="ru-RU" altLang="en-US" smtClean="0"/>
          </a:p>
          <a:p>
            <a:r>
              <a:rPr lang="ru-RU" altLang="en-US" i="1" smtClean="0"/>
              <a:t>Испытывать чувство сильной вражды, ненависти</a:t>
            </a:r>
            <a:endParaRPr lang="ru-RU" altLang="en-US" smtClean="0"/>
          </a:p>
          <a:p>
            <a:r>
              <a:rPr lang="ru-RU" altLang="en-US" i="1" smtClean="0"/>
              <a:t>Проявлять безудержную ярость, буйство</a:t>
            </a:r>
            <a:endParaRPr lang="ru-RU" altLang="en-US" smtClean="0"/>
          </a:p>
          <a:p>
            <a:r>
              <a:rPr lang="ru-RU" altLang="en-US" i="1" smtClean="0"/>
              <a:t>Болеть, плохо себя чувствовать</a:t>
            </a:r>
            <a:endParaRPr lang="ru-RU" altLang="en-US" smtClean="0"/>
          </a:p>
          <a:p>
            <a:endParaRPr lang="ru-RU" altLang="en-US" smtClean="0"/>
          </a:p>
        </p:txBody>
      </p:sp>
      <p:sp>
        <p:nvSpPr>
          <p:cNvPr id="6149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altLang="en-US" smtClean="0"/>
          </a:p>
        </p:txBody>
      </p:sp>
      <p:sp>
        <p:nvSpPr>
          <p:cNvPr id="6150" name="Содержимое 5"/>
          <p:cNvSpPr>
            <a:spLocks noGrp="1"/>
          </p:cNvSpPr>
          <p:nvPr>
            <p:ph sz="quarter" idx="4"/>
          </p:nvPr>
        </p:nvSpPr>
        <p:spPr>
          <a:xfrm>
            <a:off x="5121275" y="2411413"/>
            <a:ext cx="4456113" cy="4341812"/>
          </a:xfrm>
        </p:spPr>
        <p:txBody>
          <a:bodyPr/>
          <a:lstStyle/>
          <a:p>
            <a:r>
              <a:rPr lang="ru-RU" altLang="en-US" sz="2800" b="1" i="1" smtClean="0"/>
              <a:t>(НЕ)навидеть</a:t>
            </a:r>
          </a:p>
          <a:p>
            <a:r>
              <a:rPr lang="ru-RU" altLang="en-US" sz="2800" b="1" i="1" smtClean="0"/>
              <a:t>(НЕ)годовать</a:t>
            </a:r>
          </a:p>
          <a:p>
            <a:r>
              <a:rPr lang="ru-RU" altLang="en-US" sz="2800" b="1" i="1" smtClean="0"/>
              <a:t>(НЕ)доумевать</a:t>
            </a:r>
          </a:p>
          <a:p>
            <a:r>
              <a:rPr lang="ru-RU" altLang="en-US" sz="2800" b="1" i="1" smtClean="0"/>
              <a:t>(НЕ)домогать</a:t>
            </a:r>
          </a:p>
          <a:p>
            <a:r>
              <a:rPr lang="ru-RU" altLang="en-US" sz="2800" b="1" i="1" smtClean="0"/>
              <a:t>(НЕ) истовствовать</a:t>
            </a:r>
            <a:endParaRPr lang="ru-RU" altLang="en-US" sz="2800" b="1" smtClean="0"/>
          </a:p>
          <a:p>
            <a:endParaRPr lang="ru-RU" altLang="en-US" sz="2800" b="1" smtClean="0"/>
          </a:p>
        </p:txBody>
      </p:sp>
      <p:sp>
        <p:nvSpPr>
          <p:cNvPr id="6151" name="Прямоугольник 6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800" y="323850"/>
            <a:ext cx="9069388" cy="10795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ru-RU" dirty="0" smtClean="0"/>
              <a:t>Буквенный диктант:</a:t>
            </a:r>
            <a:br>
              <a:rPr lang="ru-RU" dirty="0" smtClean="0"/>
            </a:br>
            <a:r>
              <a:rPr lang="ru-RU" dirty="0" smtClean="0"/>
              <a:t>+ слитно, - раздельно</a:t>
            </a:r>
            <a:endParaRPr lang="ru-RU" dirty="0"/>
          </a:p>
        </p:txBody>
      </p:sp>
      <p:sp>
        <p:nvSpPr>
          <p:cNvPr id="7171" name="Содержимое 2"/>
          <p:cNvSpPr>
            <a:spLocks noGrp="1"/>
          </p:cNvSpPr>
          <p:nvPr>
            <p:ph idx="1"/>
          </p:nvPr>
        </p:nvSpPr>
        <p:spPr>
          <a:xfrm>
            <a:off x="503238" y="1403350"/>
            <a:ext cx="9069387" cy="5353050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ru-RU" altLang="en-US" i="1" smtClean="0"/>
              <a:t>1.(Не)суди о человеке по наружности. 2.(Не) бросай товарища в беде. 3.(Не)стану мешать. 4.(Не)доумевать по поводу ответа. 5.(Не)хочу ссориться. 6.(Не)годовать из-за опоздания. 7.(Не)могу говорить. 8.(Не)были на экскурсии. 9.(Не)домогать всю неделю. 10.В решете воды (не)удержать. 11.(Не)взлюбил я эту собаку за ее злость. 12.(Не)знать правило. 13.(Не)сочувствовать другу. 14.Новых друзей наживай, а старых (не)забывай.15. Через порог руки (не)подают.</a:t>
            </a:r>
            <a:endParaRPr lang="ru-RU" altLang="en-US" smtClean="0"/>
          </a:p>
          <a:p>
            <a:endParaRPr lang="ru-RU" altLang="en-US" smtClean="0"/>
          </a:p>
        </p:txBody>
      </p:sp>
      <p:sp>
        <p:nvSpPr>
          <p:cNvPr id="7172" name="Прямоугольник 3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ru-RU" dirty="0" smtClean="0"/>
              <a:t>Проверяем себя:</a:t>
            </a:r>
            <a:endParaRPr lang="ru-RU" dirty="0"/>
          </a:p>
        </p:txBody>
      </p:sp>
      <p:sp>
        <p:nvSpPr>
          <p:cNvPr id="8195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 smtClean="0"/>
          </a:p>
        </p:txBody>
      </p:sp>
      <p:sp>
        <p:nvSpPr>
          <p:cNvPr id="8196" name="Содержимое 2"/>
          <p:cNvSpPr>
            <a:spLocks noGrp="1"/>
          </p:cNvSpPr>
          <p:nvPr>
            <p:ph sz="half" idx="2"/>
          </p:nvPr>
        </p:nvSpPr>
        <p:spPr>
          <a:xfrm>
            <a:off x="360363" y="1474788"/>
            <a:ext cx="4452937" cy="4356100"/>
          </a:xfrm>
        </p:spPr>
        <p:txBody>
          <a:bodyPr/>
          <a:lstStyle/>
          <a:p>
            <a:r>
              <a:rPr lang="ru-RU" altLang="en-US" sz="4400" smtClean="0"/>
              <a:t>1.-</a:t>
            </a:r>
          </a:p>
          <a:p>
            <a:r>
              <a:rPr lang="ru-RU" altLang="en-US" sz="4400" smtClean="0"/>
              <a:t>2.-</a:t>
            </a:r>
          </a:p>
          <a:p>
            <a:r>
              <a:rPr lang="ru-RU" altLang="en-US" sz="4400" smtClean="0"/>
              <a:t>3.-</a:t>
            </a:r>
          </a:p>
          <a:p>
            <a:r>
              <a:rPr lang="ru-RU" altLang="en-US" sz="4400" smtClean="0"/>
              <a:t>4.+</a:t>
            </a:r>
          </a:p>
          <a:p>
            <a:r>
              <a:rPr lang="ru-RU" altLang="en-US" sz="4400" smtClean="0"/>
              <a:t>5.-</a:t>
            </a:r>
          </a:p>
          <a:p>
            <a:r>
              <a:rPr lang="ru-RU" altLang="en-US" sz="4400" smtClean="0"/>
              <a:t>6. +</a:t>
            </a:r>
          </a:p>
          <a:p>
            <a:r>
              <a:rPr lang="ru-RU" altLang="en-US" sz="4400" smtClean="0"/>
              <a:t>7.-</a:t>
            </a:r>
          </a:p>
          <a:p>
            <a:endParaRPr lang="ru-RU" altLang="en-US" sz="4400" smtClean="0"/>
          </a:p>
        </p:txBody>
      </p:sp>
      <p:sp>
        <p:nvSpPr>
          <p:cNvPr id="8197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altLang="en-US" smtClean="0"/>
          </a:p>
        </p:txBody>
      </p:sp>
      <p:sp>
        <p:nvSpPr>
          <p:cNvPr id="8198" name="Содержимое 5"/>
          <p:cNvSpPr>
            <a:spLocks noGrp="1"/>
          </p:cNvSpPr>
          <p:nvPr>
            <p:ph sz="quarter" idx="4"/>
          </p:nvPr>
        </p:nvSpPr>
        <p:spPr>
          <a:xfrm>
            <a:off x="4824413" y="1474788"/>
            <a:ext cx="4456112" cy="4356100"/>
          </a:xfrm>
        </p:spPr>
        <p:txBody>
          <a:bodyPr/>
          <a:lstStyle/>
          <a:p>
            <a:r>
              <a:rPr lang="ru-RU" altLang="en-US" sz="4400" smtClean="0"/>
              <a:t>8.-</a:t>
            </a:r>
          </a:p>
          <a:p>
            <a:r>
              <a:rPr lang="ru-RU" altLang="en-US" sz="4400" smtClean="0"/>
              <a:t>9.+</a:t>
            </a:r>
          </a:p>
          <a:p>
            <a:r>
              <a:rPr lang="ru-RU" altLang="en-US" sz="4400" smtClean="0"/>
              <a:t>10.-</a:t>
            </a:r>
          </a:p>
          <a:p>
            <a:r>
              <a:rPr lang="ru-RU" altLang="en-US" sz="4400" smtClean="0"/>
              <a:t>11.+</a:t>
            </a:r>
          </a:p>
          <a:p>
            <a:r>
              <a:rPr lang="ru-RU" altLang="en-US" sz="4400" smtClean="0"/>
              <a:t>12.-</a:t>
            </a:r>
          </a:p>
          <a:p>
            <a:r>
              <a:rPr lang="ru-RU" altLang="en-US" sz="4400" smtClean="0"/>
              <a:t>13.-</a:t>
            </a:r>
          </a:p>
          <a:p>
            <a:r>
              <a:rPr lang="ru-RU" altLang="en-US" sz="4400" smtClean="0"/>
              <a:t>14.-</a:t>
            </a:r>
          </a:p>
          <a:p>
            <a:endParaRPr lang="ru-RU" altLang="en-US" sz="4400" smtClean="0"/>
          </a:p>
        </p:txBody>
      </p:sp>
      <p:sp>
        <p:nvSpPr>
          <p:cNvPr id="8199" name="Прямоугольник 6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Карточка № 1 .</a:t>
            </a:r>
            <a:br>
              <a:rPr lang="ru-RU" altLang="en-US" smtClean="0"/>
            </a:br>
            <a:r>
              <a:rPr lang="ru-RU" altLang="en-US" smtClean="0"/>
              <a:t>Работа в паре.</a:t>
            </a:r>
          </a:p>
        </p:txBody>
      </p:sp>
      <p:sp>
        <p:nvSpPr>
          <p:cNvPr id="9219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altLang="en-US" smtClean="0"/>
          </a:p>
        </p:txBody>
      </p:sp>
      <p:sp>
        <p:nvSpPr>
          <p:cNvPr id="9220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altLang="en-US" smtClean="0"/>
          </a:p>
        </p:txBody>
      </p:sp>
      <p:pic>
        <p:nvPicPr>
          <p:cNvPr id="8" name="Содержимое 7" descr="Колобки.JPG">
            <a:hlinkClick r:id="rId2"/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791840" y="2843733"/>
            <a:ext cx="3602736" cy="39604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222" name="Содержимое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altLang="en-US" smtClean="0"/>
          </a:p>
        </p:txBody>
      </p:sp>
      <p:pic>
        <p:nvPicPr>
          <p:cNvPr id="9223" name="Picture 2" descr="C:\Users\Marina\Desktop\imgpreview 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2771775"/>
            <a:ext cx="4751388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Прямоугольник 8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3238" y="250825"/>
            <a:ext cx="9069387" cy="10080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ru-RU" dirty="0" smtClean="0"/>
              <a:t>Проверьте себя:</a:t>
            </a:r>
            <a:endParaRPr lang="ru-RU" dirty="0"/>
          </a:p>
        </p:txBody>
      </p:sp>
      <p:sp>
        <p:nvSpPr>
          <p:cNvPr id="10243" name="Содержимое 4"/>
          <p:cNvSpPr>
            <a:spLocks noGrp="1"/>
          </p:cNvSpPr>
          <p:nvPr>
            <p:ph idx="1"/>
          </p:nvPr>
        </p:nvSpPr>
        <p:spPr>
          <a:xfrm>
            <a:off x="503238" y="1331913"/>
            <a:ext cx="9069387" cy="4914900"/>
          </a:xfrm>
        </p:spPr>
        <p:txBody>
          <a:bodyPr/>
          <a:lstStyle/>
          <a:p>
            <a:r>
              <a:rPr lang="ru-RU" altLang="en-US" sz="2800" b="1" smtClean="0"/>
              <a:t>1.Кто  не работает, тот не ест.</a:t>
            </a:r>
          </a:p>
          <a:p>
            <a:r>
              <a:rPr lang="ru-RU" altLang="en-US" sz="2800" b="1" smtClean="0"/>
              <a:t>2.С ложью правда не дружит.</a:t>
            </a:r>
          </a:p>
          <a:p>
            <a:r>
              <a:rPr lang="ru-RU" altLang="en-US" sz="2800" b="1" smtClean="0"/>
              <a:t>3. Без труда  не вытащишь и рыбку из пруда.</a:t>
            </a:r>
          </a:p>
          <a:p>
            <a:r>
              <a:rPr lang="ru-RU" altLang="en-US" sz="2800" b="1" smtClean="0"/>
              <a:t>4. Лень добра не делает.</a:t>
            </a:r>
          </a:p>
          <a:p>
            <a:r>
              <a:rPr lang="ru-RU" altLang="en-US" sz="2800" b="1" smtClean="0"/>
              <a:t>5. Расстояние дружбе не  мешает.</a:t>
            </a:r>
          </a:p>
          <a:p>
            <a:r>
              <a:rPr lang="ru-RU" altLang="en-US" sz="2800" b="1" smtClean="0"/>
              <a:t>6. Врагу (не) кланяйся, для друга жизни не жалей.</a:t>
            </a:r>
          </a:p>
          <a:p>
            <a:r>
              <a:rPr lang="ru-RU" altLang="en-US" sz="2800" b="1" smtClean="0"/>
              <a:t>7. С добрым делом не опоздаешь.</a:t>
            </a:r>
          </a:p>
          <a:p>
            <a:r>
              <a:rPr lang="ru-RU" altLang="en-US" sz="2800" b="1" smtClean="0"/>
              <a:t>8. Крепкую дружбу и топором не разрубишь.</a:t>
            </a:r>
          </a:p>
          <a:p>
            <a:r>
              <a:rPr lang="ru-RU" altLang="en-US" sz="2800" b="1" smtClean="0"/>
              <a:t>9. Кто кого обидит, тот того и ненавидит.</a:t>
            </a: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343775" y="6875463"/>
            <a:ext cx="158432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altLang="en-US" sz="1200"/>
              <a:t>Тарношинская М.В.</a:t>
            </a:r>
          </a:p>
        </p:txBody>
      </p:sp>
    </p:spTree>
  </p:cSld>
  <p:clrMapOvr>
    <a:masterClrMapping/>
  </p:clrMapOvr>
  <p:transition spd="med">
    <p:wheel spokes="3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S Gothic" charset="-128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1069</Words>
  <Application>Microsoft Office PowerPoint</Application>
  <PresentationFormat>Custom</PresentationFormat>
  <Paragraphs>153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MS Gothic</vt:lpstr>
      <vt:lpstr>Times New Roman</vt:lpstr>
      <vt:lpstr>Arial Unicode MS</vt:lpstr>
      <vt:lpstr>Тема Office</vt:lpstr>
      <vt:lpstr>Прочитайте пословицы, найдите орфограмму. Определите тему урока.</vt:lpstr>
      <vt:lpstr>PowerPoint Presentation</vt:lpstr>
      <vt:lpstr>PowerPoint Presentation</vt:lpstr>
      <vt:lpstr>Сформулируйте к предложениям задание в соответствии с темой нашего урока.</vt:lpstr>
      <vt:lpstr>Прочитайте упражнение. К словам и фразам левого столбика надо подобрать подходящие по смыслу глаголы из правого столбика. Написать глаголы правого столбика, раскрывая скобки. Изучаемую орфограмму подчеркнуть. </vt:lpstr>
      <vt:lpstr>Буквенный диктант: + слитно, - раздельно</vt:lpstr>
      <vt:lpstr>Проверяем себя:</vt:lpstr>
      <vt:lpstr>Карточка № 1 . Работа в паре.</vt:lpstr>
      <vt:lpstr>Проверьте себя:</vt:lpstr>
      <vt:lpstr>Поставьте себе оценки:</vt:lpstr>
      <vt:lpstr>Исследовательская работа</vt:lpstr>
      <vt:lpstr>Приставка недо-</vt:lpstr>
      <vt:lpstr>Творческое задание :расставьте предложения по порядку, чтобы получился связанный текст, выпишите те предложения, в которых есть изучаемая орфограмма. </vt:lpstr>
      <vt:lpstr>Творческое задание :расставьте предложения по порядку, чтобы получился связанный текст, выпишите те предложения, в которых есть изучаемая орфограмма. </vt:lpstr>
      <vt:lpstr>Выборочный диктант</vt:lpstr>
      <vt:lpstr>Проверка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Convertio</cp:lastModifiedBy>
  <cp:revision>45</cp:revision>
  <cp:lastPrinted>1601-01-01T00:00:00Z</cp:lastPrinted>
  <dcterms:created xsi:type="dcterms:W3CDTF">2011-03-14T16:52:07Z</dcterms:created>
  <dcterms:modified xsi:type="dcterms:W3CDTF">2025-04-09T14:18:33Z</dcterms:modified>
</cp:coreProperties>
</file>