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5143500" type="screen16x9"/>
  <p:notesSz cx="6858000" cy="9144000"/>
  <p:embeddedFontLst>
    <p:embeddedFont>
      <p:font typeface="Maven Pro" panose="020B0604020202020204" charset="0"/>
      <p:regular r:id="rId18"/>
      <p:bold r:id="rId19"/>
    </p:embeddedFont>
    <p:embeddedFont>
      <p:font typeface="Nunito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d4cf96a5ab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d4cf96a5ab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d4cf96a5ab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d4cf96a5ab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d4cf96a5ab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d4cf96a5ab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d4cf96a5ab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d4cf96a5ab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d4cf96a5ab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d4cf96a5ab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302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d4cf96a5ab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d4cf96a5ab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4cf96a5ab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4cf96a5ab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d4cf96a5ab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d4cf96a5ab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d4cf96a5a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d4cf96a5a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d4cf96a5ab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d4cf96a5ab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d4cf96a5ab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d4cf96a5ab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d4cf96a5ab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d4cf96a5ab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d4cf96a5ab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d4cf96a5ab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d4cf96a5ab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d4cf96a5ab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ohammadtalib786/retail-sales-datas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 de datos de retail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Aracely Fernández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Resultados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9" name="Google Shape;339;p22"/>
          <p:cNvSpPr txBox="1">
            <a:spLocks noGrp="1"/>
          </p:cNvSpPr>
          <p:nvPr>
            <p:ph type="body" idx="1"/>
          </p:nvPr>
        </p:nvSpPr>
        <p:spPr>
          <a:xfrm>
            <a:off x="6191200" y="2007700"/>
            <a:ext cx="2858100" cy="19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Ligera tendencia positiva a través del tiempo.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pic>
        <p:nvPicPr>
          <p:cNvPr id="340" name="Google Shape;3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00" y="1597875"/>
            <a:ext cx="5886400" cy="2923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Resultados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6" name="Google Shape;346;p23"/>
          <p:cNvSpPr txBox="1">
            <a:spLocks noGrp="1"/>
          </p:cNvSpPr>
          <p:nvPr>
            <p:ph type="body" idx="1"/>
          </p:nvPr>
        </p:nvSpPr>
        <p:spPr>
          <a:xfrm>
            <a:off x="6191200" y="2007700"/>
            <a:ext cx="2858100" cy="19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se observa una correlación marcada.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Cantidades de ventas por debajo de 250 son realizadas por personas de prácticamente todas las edades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50" y="1507538"/>
            <a:ext cx="5886400" cy="2920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Resultados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3" name="Google Shape;353;p24"/>
          <p:cNvSpPr txBox="1">
            <a:spLocks noGrp="1"/>
          </p:cNvSpPr>
          <p:nvPr>
            <p:ph type="body" idx="1"/>
          </p:nvPr>
        </p:nvSpPr>
        <p:spPr>
          <a:xfrm>
            <a:off x="6191200" y="2007700"/>
            <a:ext cx="2858100" cy="19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 las tres categorías las ventas pueden tienen un nivel medio.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pic>
        <p:nvPicPr>
          <p:cNvPr id="354" name="Google Shape;3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25" y="1494125"/>
            <a:ext cx="5886400" cy="323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Resultados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0" name="Google Shape;360;p25"/>
          <p:cNvSpPr txBox="1">
            <a:spLocks noGrp="1"/>
          </p:cNvSpPr>
          <p:nvPr>
            <p:ph type="body" idx="1"/>
          </p:nvPr>
        </p:nvSpPr>
        <p:spPr>
          <a:xfrm>
            <a:off x="6191200" y="2007700"/>
            <a:ext cx="2858100" cy="19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Correlación alta entre precio por unidad y cantidad total de ventas.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Mayor cantidad de ítems → mayor monto de ventas totales.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pic>
        <p:nvPicPr>
          <p:cNvPr id="361" name="Google Shape;3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25" y="1463400"/>
            <a:ext cx="5860951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lt1"/>
                </a:solidFill>
              </a:rPr>
              <a:t>Predicciones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60" name="Google Shape;360;p25"/>
          <p:cNvSpPr txBox="1">
            <a:spLocks noGrp="1"/>
          </p:cNvSpPr>
          <p:nvPr>
            <p:ph type="body" idx="1"/>
          </p:nvPr>
        </p:nvSpPr>
        <p:spPr>
          <a:xfrm>
            <a:off x="5249707" y="1371006"/>
            <a:ext cx="2858100" cy="19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US" sz="11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Modelo</a:t>
            </a:r>
            <a:r>
              <a:rPr lang="en-US" sz="11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KNN regressor para la </a:t>
            </a:r>
            <a:r>
              <a:rPr lang="en-US" sz="11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prediccion</a:t>
            </a:r>
            <a:r>
              <a:rPr lang="en-US" sz="11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1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precio</a:t>
            </a:r>
            <a:r>
              <a:rPr lang="en-US" sz="11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totals de </a:t>
            </a:r>
            <a:r>
              <a:rPr lang="en-US" sz="11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venta</a:t>
            </a:r>
            <a:r>
              <a:rPr lang="en-US" sz="11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lvl="0" indent="-2984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US" sz="11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Buen</a:t>
            </a:r>
            <a:r>
              <a:rPr lang="en-US" sz="11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resultado</a:t>
            </a:r>
            <a:r>
              <a:rPr lang="en-US" sz="11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sin </a:t>
            </a:r>
            <a:r>
              <a:rPr lang="en-US" sz="11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sobreajuste</a:t>
            </a: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>
              <a:lnSpc>
                <a:spcPct val="135714"/>
              </a:lnSpc>
              <a:buClr>
                <a:schemeClr val="lt1"/>
              </a:buClr>
              <a:buSzPts val="1100"/>
              <a:buFont typeface="Arial"/>
              <a:buChar char="●"/>
            </a:pPr>
            <a:r>
              <a:rPr lang="es-ES" sz="1100" b="1" dirty="0">
                <a:solidFill>
                  <a:schemeClr val="lt1"/>
                </a:solidFill>
                <a:latin typeface="Arial"/>
                <a:cs typeface="Arial"/>
              </a:rPr>
              <a:t>Resultados en el conjunto de prueba</a:t>
            </a:r>
            <a:r>
              <a:rPr lang="es-ES" sz="1100" dirty="0">
                <a:solidFill>
                  <a:schemeClr val="lt1"/>
                </a:solidFill>
                <a:latin typeface="Arial"/>
                <a:cs typeface="Arial"/>
              </a:rPr>
              <a:t>:</a:t>
            </a:r>
          </a:p>
          <a:p>
            <a:pPr marL="158750" indent="0">
              <a:lnSpc>
                <a:spcPct val="135714"/>
              </a:lnSpc>
              <a:buClr>
                <a:schemeClr val="lt1"/>
              </a:buClr>
              <a:buSzPts val="1100"/>
              <a:buNone/>
            </a:pPr>
            <a:r>
              <a:rPr lang="es-ES" sz="1100" dirty="0">
                <a:solidFill>
                  <a:schemeClr val="lt1"/>
                </a:solidFill>
                <a:latin typeface="Arial"/>
                <a:cs typeface="Arial"/>
              </a:rPr>
              <a:t>	(MAE): 59.82</a:t>
            </a:r>
          </a:p>
          <a:p>
            <a:pPr marL="158750" indent="0">
              <a:lnSpc>
                <a:spcPct val="135714"/>
              </a:lnSpc>
              <a:buClr>
                <a:schemeClr val="lt1"/>
              </a:buClr>
              <a:buSzPts val="1100"/>
              <a:buNone/>
            </a:pPr>
            <a:r>
              <a:rPr lang="es-ES" sz="1100" dirty="0">
                <a:solidFill>
                  <a:schemeClr val="lt1"/>
                </a:solidFill>
                <a:latin typeface="Arial"/>
                <a:cs typeface="Arial"/>
              </a:rPr>
              <a:t>	(MSE): 8376.06</a:t>
            </a:r>
          </a:p>
          <a:p>
            <a:pPr marL="158750" indent="0">
              <a:lnSpc>
                <a:spcPct val="135714"/>
              </a:lnSpc>
              <a:buClr>
                <a:schemeClr val="lt1"/>
              </a:buClr>
              <a:buSzPts val="1100"/>
              <a:buNone/>
            </a:pPr>
            <a:r>
              <a:rPr lang="es-ES" sz="1100" dirty="0">
                <a:solidFill>
                  <a:schemeClr val="lt1"/>
                </a:solidFill>
                <a:latin typeface="Arial"/>
                <a:cs typeface="Arial"/>
              </a:rPr>
              <a:t>	(R²): 0.9713863176011446</a:t>
            </a:r>
            <a:endParaRPr sz="1100" dirty="0">
              <a:solidFill>
                <a:schemeClr val="lt1"/>
              </a:solidFill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solidFill>
                <a:schemeClr val="lt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9EE32C9-846F-2D3A-0757-1B71CB65E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06" y="1489872"/>
            <a:ext cx="4582727" cy="295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21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Conclusiones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7" name="Google Shape;367;p26"/>
          <p:cNvSpPr txBox="1">
            <a:spLocks noGrp="1"/>
          </p:cNvSpPr>
          <p:nvPr>
            <p:ph type="body" idx="1"/>
          </p:nvPr>
        </p:nvSpPr>
        <p:spPr>
          <a:xfrm>
            <a:off x="1201400" y="1464650"/>
            <a:ext cx="6157200" cy="28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 total de ventas tiene un máximo en las categorías de productos de belleza y electrónicos, sin embargo, los productos de vestimenta son los que se venden con mayor frecuencia.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distribución de edades es relativamente homogénea, pero se puede observar que el público objetivo son las personas en torno a 20, 4o y 60 años.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Hay una ligera tendencia positiva de las ventas totales a través del tiempo.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correlación más fuerte se da con el precio unitario y el total de ventas.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pic>
        <p:nvPicPr>
          <p:cNvPr id="368" name="Google Shape;3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350" y="3227500"/>
            <a:ext cx="3392150" cy="17836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Introducción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375275"/>
            <a:ext cx="3565200" cy="32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</a:rPr>
              <a:t>Los análisis mostrados fueron realizados utilizando el dataset disponible en Kaggle, denominado </a:t>
            </a:r>
            <a:r>
              <a:rPr lang="es-419" sz="1500" b="1">
                <a:solidFill>
                  <a:schemeClr val="lt1"/>
                </a:solidFill>
              </a:rPr>
              <a:t>Retail Sales Dataset </a:t>
            </a:r>
            <a:r>
              <a:rPr lang="es-419" sz="1500">
                <a:solidFill>
                  <a:schemeClr val="lt1"/>
                </a:solidFill>
              </a:rPr>
              <a:t>(</a:t>
            </a:r>
            <a:r>
              <a:rPr lang="es-419" sz="1500" b="1" u="sng">
                <a:solidFill>
                  <a:schemeClr val="hlink"/>
                </a:solidFill>
                <a:hlinkClick r:id="rId3"/>
              </a:rPr>
              <a:t>https://www.kaggle.com/datasets/mohammadtalib786/retail-sales-dataset</a:t>
            </a:r>
            <a:r>
              <a:rPr lang="es-419" sz="1500" b="1">
                <a:solidFill>
                  <a:schemeClr val="lt1"/>
                </a:solidFill>
              </a:rPr>
              <a:t>)</a:t>
            </a:r>
            <a:endParaRPr sz="15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500">
                <a:solidFill>
                  <a:schemeClr val="lt1"/>
                </a:solidFill>
              </a:rPr>
              <a:t>El dataset contiene variables simuladas cuyo objetivo es simular un ambiente de ventas, proporcionando un ambiente ideal para mejorar las habilidades en análisis exploratorios de datos.  </a:t>
            </a:r>
            <a:endParaRPr sz="1500">
              <a:solidFill>
                <a:srgbClr val="BDC1C6"/>
              </a:solidFill>
              <a:highlight>
                <a:srgbClr val="1C1D2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825" y="1643325"/>
            <a:ext cx="3908475" cy="2055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Introducción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1303800" y="1334300"/>
            <a:ext cx="70305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</a:rPr>
              <a:t>Los datos disponibles son: </a:t>
            </a:r>
            <a:endParaRPr sz="150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lang="es-419" sz="1100" b="1">
                <a:solidFill>
                  <a:schemeClr val="lt1"/>
                </a:solidFill>
              </a:rPr>
              <a:t>Transaction ID: </a:t>
            </a:r>
            <a:r>
              <a:rPr lang="es-419" sz="1100">
                <a:solidFill>
                  <a:schemeClr val="lt1"/>
                </a:solidFill>
              </a:rPr>
              <a:t>Un identificador único para cada transacción, que permite seguimiento y referencia.</a:t>
            </a:r>
            <a:endParaRPr sz="110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lang="es-419" sz="1100" b="1">
                <a:solidFill>
                  <a:schemeClr val="lt1"/>
                </a:solidFill>
              </a:rPr>
              <a:t>Date:</a:t>
            </a:r>
            <a:r>
              <a:rPr lang="es-419" sz="1100">
                <a:solidFill>
                  <a:schemeClr val="lt1"/>
                </a:solidFill>
              </a:rPr>
              <a:t> La fecha en que se produjo la transacción, lo que proporciona información sobre las tendencias de ventas a lo largo del tiempo.</a:t>
            </a:r>
            <a:endParaRPr sz="110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lang="es-419" sz="1100" b="1">
                <a:solidFill>
                  <a:schemeClr val="lt1"/>
                </a:solidFill>
              </a:rPr>
              <a:t>Customer ID:</a:t>
            </a:r>
            <a:r>
              <a:rPr lang="es-419" sz="1100">
                <a:solidFill>
                  <a:schemeClr val="lt1"/>
                </a:solidFill>
              </a:rPr>
              <a:t> A unique identifier for each customer, enabling customer-centric analysis.</a:t>
            </a:r>
            <a:endParaRPr sz="110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lang="es-419" sz="1100" b="1">
                <a:solidFill>
                  <a:schemeClr val="lt1"/>
                </a:solidFill>
              </a:rPr>
              <a:t>Gender:</a:t>
            </a:r>
            <a:r>
              <a:rPr lang="es-419" sz="1100">
                <a:solidFill>
                  <a:schemeClr val="lt1"/>
                </a:solidFill>
              </a:rPr>
              <a:t> Un identificador único para cada cliente, que permite un análisis centrado en el cliente.</a:t>
            </a:r>
            <a:endParaRPr sz="110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lang="es-419" sz="1100" b="1">
                <a:solidFill>
                  <a:schemeClr val="lt1"/>
                </a:solidFill>
              </a:rPr>
              <a:t>Age: </a:t>
            </a:r>
            <a:r>
              <a:rPr lang="es-419" sz="1100">
                <a:solidFill>
                  <a:schemeClr val="lt1"/>
                </a:solidFill>
              </a:rPr>
              <a:t>La edad del cliente, facilitando la segmentación y exploración de influencias relacionadas con la edad.</a:t>
            </a:r>
            <a:endParaRPr sz="110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lang="es-419" sz="1100" b="1">
                <a:solidFill>
                  <a:schemeClr val="lt1"/>
                </a:solidFill>
              </a:rPr>
              <a:t>Product Category:</a:t>
            </a:r>
            <a:r>
              <a:rPr lang="es-419" sz="1100">
                <a:solidFill>
                  <a:schemeClr val="lt1"/>
                </a:solidFill>
              </a:rPr>
              <a:t> La categoría del producto comprado (por ejemplo, Electrónica, Ropa, Belleza), lo que ayuda a comprender las preferencias de producto.</a:t>
            </a:r>
            <a:endParaRPr sz="110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lang="es-419" sz="1100" b="1">
                <a:solidFill>
                  <a:schemeClr val="lt1"/>
                </a:solidFill>
              </a:rPr>
              <a:t>Quantity:</a:t>
            </a:r>
            <a:r>
              <a:rPr lang="es-419" sz="1100">
                <a:solidFill>
                  <a:schemeClr val="lt1"/>
                </a:solidFill>
              </a:rPr>
              <a:t> La cantidad de unidades del producto compradas, lo que contribuye a obtener información sobre los volúmenes de compra.</a:t>
            </a:r>
            <a:endParaRPr sz="110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lang="es-419" sz="1100" b="1">
                <a:solidFill>
                  <a:schemeClr val="lt1"/>
                </a:solidFill>
              </a:rPr>
              <a:t>Price per Unit: </a:t>
            </a:r>
            <a:r>
              <a:rPr lang="es-419" sz="1100">
                <a:solidFill>
                  <a:schemeClr val="lt1"/>
                </a:solidFill>
              </a:rPr>
              <a:t>El precio de una unidad del producto, lo que ayuda en los cálculos relacionados con el gasto total.</a:t>
            </a:r>
            <a:endParaRPr sz="110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lang="es-419" sz="1100" b="1">
                <a:solidFill>
                  <a:schemeClr val="lt1"/>
                </a:solidFill>
              </a:rPr>
              <a:t>Total Amount:</a:t>
            </a:r>
            <a:r>
              <a:rPr lang="es-419" sz="1100">
                <a:solidFill>
                  <a:schemeClr val="lt1"/>
                </a:solidFill>
              </a:rPr>
              <a:t> El valor monetario total de la transacción, que muestra el impacto financiero de cada compra.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400"/>
              </a:spcBef>
              <a:spcAft>
                <a:spcPts val="120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Objetivos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1303800" y="1334300"/>
            <a:ext cx="3411300" cy="28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Aprender a utilizar las librerías pandas, numpy, matplotlib y seaborn de python para el análisis de datos.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Realizar un análisis exploratorio de los datos.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Aplicar técnicas para la limpieza de los datos.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Generar estadísticas descriptivas de los datos.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Generar visualizaciones para identificar tendencias, distribuciones y patrones en los datos.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825" y="1643325"/>
            <a:ext cx="3908475" cy="2055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Resultados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6109225" y="2458525"/>
            <a:ext cx="2858100" cy="7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Máximos de ventas en las categorías de productos de belleza y electrónicos.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25" y="1447000"/>
            <a:ext cx="5415050" cy="33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Resultados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1" name="Google Shape;311;p18"/>
          <p:cNvSpPr txBox="1">
            <a:spLocks noGrp="1"/>
          </p:cNvSpPr>
          <p:nvPr>
            <p:ph type="body" idx="1"/>
          </p:nvPr>
        </p:nvSpPr>
        <p:spPr>
          <a:xfrm>
            <a:off x="6191200" y="2007700"/>
            <a:ext cx="2858100" cy="19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Mayor cantidad de artículos vendidos en la categoría clothing.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Los productos de belleza y electrónicos se venden en menos cantidad, pero generan mayores ingresos debido a que sus precios son más elevados.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0" y="1442900"/>
            <a:ext cx="5804425" cy="323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Resultados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8" name="Google Shape;318;p19"/>
          <p:cNvSpPr txBox="1">
            <a:spLocks noGrp="1"/>
          </p:cNvSpPr>
          <p:nvPr>
            <p:ph type="body" idx="1"/>
          </p:nvPr>
        </p:nvSpPr>
        <p:spPr>
          <a:xfrm>
            <a:off x="6191200" y="2007700"/>
            <a:ext cx="2858100" cy="19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Distribución relativamente homogénea.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Compradores de mayor frecuencia: personas de edades en torno a 20, 40 y 60 años.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00" y="1514625"/>
            <a:ext cx="5886400" cy="3231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Resultados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5" name="Google Shape;325;p20"/>
          <p:cNvSpPr txBox="1">
            <a:spLocks noGrp="1"/>
          </p:cNvSpPr>
          <p:nvPr>
            <p:ph type="body" idx="1"/>
          </p:nvPr>
        </p:nvSpPr>
        <p:spPr>
          <a:xfrm>
            <a:off x="6191200" y="2007700"/>
            <a:ext cx="2858100" cy="19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se visualizan outliers.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mediana para las tres categorías está en torno a 30 años de edad.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50" y="1442900"/>
            <a:ext cx="5845271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Resultados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2" name="Google Shape;332;p21"/>
          <p:cNvSpPr txBox="1">
            <a:spLocks noGrp="1"/>
          </p:cNvSpPr>
          <p:nvPr>
            <p:ph type="body" idx="1"/>
          </p:nvPr>
        </p:nvSpPr>
        <p:spPr>
          <a:xfrm>
            <a:off x="6191200" y="2007700"/>
            <a:ext cx="2858100" cy="19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Las ventas tienen en promedio un máximo en los meses de enero, abril, julio y noviembre.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50" y="1381425"/>
            <a:ext cx="5843575" cy="33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</Words>
  <Application>Microsoft Office PowerPoint</Application>
  <PresentationFormat>Presentación en pantalla (16:9)</PresentationFormat>
  <Paragraphs>66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Nunito</vt:lpstr>
      <vt:lpstr>Maven Pro</vt:lpstr>
      <vt:lpstr>Momentum</vt:lpstr>
      <vt:lpstr>Análisis de datos de retail</vt:lpstr>
      <vt:lpstr>Introducción</vt:lpstr>
      <vt:lpstr>Introducción</vt:lpstr>
      <vt:lpstr>Objetivos 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Predicciones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datos de retail</dc:title>
  <cp:lastModifiedBy>Aracely Fernández</cp:lastModifiedBy>
  <cp:revision>1</cp:revision>
  <dcterms:modified xsi:type="dcterms:W3CDTF">2024-11-20T16:42:15Z</dcterms:modified>
</cp:coreProperties>
</file>