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1" r:id="rId4"/>
    <p:sldId id="258" r:id="rId5"/>
    <p:sldId id="259" r:id="rId6"/>
    <p:sldId id="260" r:id="rId7"/>
    <p:sldId id="271" r:id="rId8"/>
    <p:sldId id="270" r:id="rId9"/>
    <p:sldId id="261" r:id="rId10"/>
    <p:sldId id="297" r:id="rId11"/>
    <p:sldId id="279" r:id="rId12"/>
    <p:sldId id="298" r:id="rId13"/>
    <p:sldId id="283" r:id="rId14"/>
    <p:sldId id="299" r:id="rId15"/>
    <p:sldId id="272" r:id="rId16"/>
    <p:sldId id="273" r:id="rId17"/>
    <p:sldId id="288" r:id="rId18"/>
    <p:sldId id="289" r:id="rId19"/>
    <p:sldId id="290" r:id="rId20"/>
    <p:sldId id="294" r:id="rId21"/>
    <p:sldId id="291" r:id="rId22"/>
    <p:sldId id="292" r:id="rId23"/>
    <p:sldId id="293" r:id="rId24"/>
    <p:sldId id="295" r:id="rId25"/>
    <p:sldId id="267" r:id="rId26"/>
    <p:sldId id="268" r:id="rId27"/>
    <p:sldId id="300" r:id="rId28"/>
    <p:sldId id="264" r:id="rId29"/>
    <p:sldId id="302" r:id="rId30"/>
    <p:sldId id="265" r:id="rId31"/>
    <p:sldId id="266" r:id="rId32"/>
    <p:sldId id="29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Новая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Лист1!$E$1:$E$4</c:f>
              <c:numCache>
                <c:formatCode>General</c:formatCode>
                <c:ptCount val="4"/>
                <c:pt idx="0">
                  <c:v>0.185741815242636</c:v>
                </c:pt>
                <c:pt idx="1">
                  <c:v>0.17609936399999901</c:v>
                </c:pt>
                <c:pt idx="2">
                  <c:v>0.28623853333333299</c:v>
                </c:pt>
                <c:pt idx="3">
                  <c:v>0.19072717519999999</c:v>
                </c:pt>
              </c:numCache>
            </c:numRef>
          </c:val>
          <c:smooth val="0"/>
        </c:ser>
        <c:ser>
          <c:idx val="0"/>
          <c:order val="1"/>
          <c:tx>
            <c:v>Российская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Лист1!$G$1:$G$4</c:f>
              <c:numCache>
                <c:formatCode>General</c:formatCode>
                <c:ptCount val="4"/>
                <c:pt idx="0">
                  <c:v>9.2705246428571406E-2</c:v>
                </c:pt>
                <c:pt idx="1">
                  <c:v>0.228309715384615</c:v>
                </c:pt>
                <c:pt idx="2">
                  <c:v>9.0485799999999894E-2</c:v>
                </c:pt>
                <c:pt idx="3">
                  <c:v>0.24851695813953401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76160"/>
        <c:axId val="80460032"/>
      </c:lineChart>
      <c:catAx>
        <c:axId val="79676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80460032"/>
        <c:crosses val="autoZero"/>
        <c:auto val="1"/>
        <c:lblAlgn val="ctr"/>
        <c:lblOffset val="100"/>
        <c:noMultiLvlLbl val="0"/>
      </c:catAx>
      <c:valAx>
        <c:axId val="8046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7967616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C1C2-609A-4714-B534-CD18C872E486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E801-C874-44CC-809D-98E60AFF9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E801-C874-44CC-809D-98E60AFF96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/>
              <a:t>Желонкин</a:t>
            </a:r>
            <a:r>
              <a:rPr lang="ru-RU" dirty="0" smtClean="0"/>
              <a:t> Дмитрий</a:t>
            </a:r>
          </a:p>
          <a:p>
            <a:pPr algn="r"/>
            <a:r>
              <a:rPr lang="ru-RU" dirty="0" smtClean="0"/>
              <a:t>Мищенко Владислав</a:t>
            </a:r>
          </a:p>
          <a:p>
            <a:pPr algn="r"/>
            <a:r>
              <a:rPr lang="ru-RU" dirty="0" smtClean="0"/>
              <a:t>Рассадин Александр</a:t>
            </a:r>
          </a:p>
          <a:p>
            <a:pPr algn="r"/>
            <a:r>
              <a:rPr lang="ru-RU" dirty="0" err="1" smtClean="0"/>
              <a:t>Русов</a:t>
            </a:r>
            <a:r>
              <a:rPr lang="ru-RU" dirty="0" smtClean="0"/>
              <a:t> Николай </a:t>
            </a:r>
          </a:p>
          <a:p>
            <a:pPr algn="r"/>
            <a:r>
              <a:rPr lang="ru-RU" dirty="0" smtClean="0"/>
              <a:t>Соколов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 употребление наиболее частных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оссия </a:t>
            </a:r>
          </a:p>
          <a:p>
            <a:r>
              <a:rPr lang="ru-RU" sz="1900" dirty="0"/>
              <a:t>президент 51</a:t>
            </a:r>
          </a:p>
          <a:p>
            <a:r>
              <a:rPr lang="ru-RU" sz="1900" dirty="0"/>
              <a:t>быть 41</a:t>
            </a:r>
          </a:p>
          <a:p>
            <a:r>
              <a:rPr lang="ru-RU" sz="1900" dirty="0"/>
              <a:t>президент </a:t>
            </a:r>
            <a:r>
              <a:rPr lang="ru-RU" sz="1900" dirty="0" err="1"/>
              <a:t>борис</a:t>
            </a:r>
            <a:r>
              <a:rPr lang="ru-RU" sz="1900" dirty="0"/>
              <a:t> </a:t>
            </a:r>
            <a:r>
              <a:rPr lang="ru-RU" sz="1900" dirty="0" smtClean="0"/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Стать</a:t>
            </a:r>
          </a:p>
          <a:p>
            <a:r>
              <a:rPr lang="ru-RU" sz="1900" dirty="0"/>
              <a:t>мочь 37</a:t>
            </a:r>
          </a:p>
          <a:p>
            <a:r>
              <a:rPr lang="ru-RU" sz="1900" dirty="0"/>
              <a:t>один 24</a:t>
            </a:r>
          </a:p>
          <a:p>
            <a:r>
              <a:rPr lang="ru-RU" sz="1900" dirty="0"/>
              <a:t>мы известно </a:t>
            </a:r>
            <a:r>
              <a:rPr lang="ru-RU" sz="1900" dirty="0" smtClean="0"/>
              <a:t>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Дело</a:t>
            </a:r>
          </a:p>
          <a:p>
            <a:r>
              <a:rPr lang="ru-RU" sz="1900" dirty="0"/>
              <a:t>самый 125</a:t>
            </a:r>
          </a:p>
          <a:p>
            <a:r>
              <a:rPr lang="ru-RU" sz="1900" dirty="0"/>
              <a:t>тот 55</a:t>
            </a:r>
          </a:p>
          <a:p>
            <a:r>
              <a:rPr lang="ru-RU" sz="1900" dirty="0"/>
              <a:t>уголовный против </a:t>
            </a:r>
            <a:r>
              <a:rPr lang="ru-RU" sz="1900" dirty="0" smtClean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Страна</a:t>
            </a:r>
          </a:p>
          <a:p>
            <a:r>
              <a:rPr lang="ru-RU" sz="1900" dirty="0"/>
              <a:t>наш 92</a:t>
            </a:r>
          </a:p>
          <a:p>
            <a:r>
              <a:rPr lang="ru-RU" sz="1900" dirty="0"/>
              <a:t>который </a:t>
            </a:r>
            <a:r>
              <a:rPr lang="ru-RU" sz="1900" dirty="0" smtClean="0"/>
              <a:t>26</a:t>
            </a:r>
          </a:p>
          <a:p>
            <a:r>
              <a:rPr lang="ru-RU" sz="1900" dirty="0" smtClean="0"/>
              <a:t>долг </a:t>
            </a:r>
            <a:r>
              <a:rPr lang="ru-RU" sz="1900" dirty="0"/>
              <a:t>третье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52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</a:t>
            </a:r>
            <a:r>
              <a:rPr lang="ru-RU" dirty="0" smtClean="0"/>
              <a:t>биграмм.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890</a:t>
            </a:r>
          </a:p>
          <a:p>
            <a:r>
              <a:rPr lang="ru-RU" dirty="0"/>
              <a:t>информация новый 727</a:t>
            </a:r>
          </a:p>
          <a:p>
            <a:r>
              <a:rPr lang="ru-RU" dirty="0"/>
              <a:t>должный быть 255</a:t>
            </a:r>
          </a:p>
          <a:p>
            <a:r>
              <a:rPr lang="ru-RU" dirty="0"/>
              <a:t>информация российский 160</a:t>
            </a:r>
          </a:p>
          <a:p>
            <a:r>
              <a:rPr lang="ru-RU" dirty="0"/>
              <a:t>миллион доллар 154</a:t>
            </a:r>
          </a:p>
          <a:p>
            <a:r>
              <a:rPr lang="ru-RU" dirty="0"/>
              <a:t>прошлое год 154</a:t>
            </a:r>
          </a:p>
          <a:p>
            <a:r>
              <a:rPr lang="ru-RU" dirty="0"/>
              <a:t>сей пора 146</a:t>
            </a:r>
          </a:p>
          <a:p>
            <a:r>
              <a:rPr lang="ru-RU" dirty="0"/>
              <a:t>друг </a:t>
            </a:r>
            <a:r>
              <a:rPr lang="ru-RU" dirty="0" err="1"/>
              <a:t>друг</a:t>
            </a:r>
            <a:r>
              <a:rPr lang="ru-RU" dirty="0"/>
              <a:t> 135</a:t>
            </a:r>
          </a:p>
          <a:p>
            <a:r>
              <a:rPr lang="ru-RU" dirty="0"/>
              <a:t>самый дело 125</a:t>
            </a:r>
          </a:p>
          <a:p>
            <a:r>
              <a:rPr lang="ru-RU" dirty="0"/>
              <a:t>человек который 114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источник информация </a:t>
            </a:r>
            <a:endParaRPr lang="ru-RU" sz="4400" dirty="0" smtClean="0"/>
          </a:p>
          <a:p>
            <a:r>
              <a:rPr lang="ru-RU" dirty="0"/>
              <a:t>год 15</a:t>
            </a:r>
          </a:p>
          <a:p>
            <a:r>
              <a:rPr lang="ru-RU" dirty="0"/>
              <a:t>новый 725</a:t>
            </a:r>
          </a:p>
          <a:p>
            <a:r>
              <a:rPr lang="ru-RU" dirty="0" err="1"/>
              <a:t>итартасс</a:t>
            </a:r>
            <a:r>
              <a:rPr lang="ru-RU" dirty="0"/>
              <a:t> российский 12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должный </a:t>
            </a:r>
            <a:r>
              <a:rPr lang="ru-RU" sz="4400" dirty="0"/>
              <a:t>быть </a:t>
            </a:r>
            <a:endParaRPr lang="ru-RU" sz="4400" dirty="0" smtClean="0"/>
          </a:p>
          <a:p>
            <a:r>
              <a:rPr lang="ru-RU" dirty="0"/>
              <a:t>который 19</a:t>
            </a:r>
          </a:p>
          <a:p>
            <a:r>
              <a:rPr lang="ru-RU" dirty="0"/>
              <a:t>быть 10</a:t>
            </a:r>
          </a:p>
          <a:p>
            <a:r>
              <a:rPr lang="ru-RU" dirty="0"/>
              <a:t>время только </a:t>
            </a:r>
            <a:r>
              <a:rPr lang="ru-RU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миллион </a:t>
            </a:r>
            <a:r>
              <a:rPr lang="ru-RU" sz="4400" dirty="0"/>
              <a:t>доллар </a:t>
            </a:r>
            <a:endParaRPr lang="ru-RU" sz="4400" dirty="0" smtClean="0"/>
          </a:p>
          <a:p>
            <a:r>
              <a:rPr lang="ru-RU" dirty="0"/>
              <a:t>около 13</a:t>
            </a:r>
          </a:p>
          <a:p>
            <a:r>
              <a:rPr lang="ru-RU" dirty="0" err="1"/>
              <a:t>сша</a:t>
            </a:r>
            <a:r>
              <a:rPr lang="ru-RU" dirty="0"/>
              <a:t> 14</a:t>
            </a:r>
          </a:p>
          <a:p>
            <a:r>
              <a:rPr lang="ru-RU" dirty="0"/>
              <a:t>около уже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прошлое год </a:t>
            </a:r>
            <a:endParaRPr lang="ru-RU" sz="4400" dirty="0" smtClean="0"/>
          </a:p>
          <a:p>
            <a:r>
              <a:rPr lang="ru-RU" dirty="0"/>
              <a:t>конец 14</a:t>
            </a:r>
          </a:p>
          <a:p>
            <a:r>
              <a:rPr lang="ru-RU" dirty="0"/>
              <a:t>быть 12</a:t>
            </a:r>
          </a:p>
          <a:p>
            <a:r>
              <a:rPr lang="ru-RU" dirty="0"/>
              <a:t>декабрь материал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1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</a:t>
            </a:r>
            <a:r>
              <a:rPr lang="ru-RU" dirty="0" smtClean="0"/>
              <a:t>триграмм.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новый 725</a:t>
            </a:r>
          </a:p>
          <a:p>
            <a:r>
              <a:rPr lang="ru-RU" dirty="0"/>
              <a:t>информация новый газета 725</a:t>
            </a:r>
          </a:p>
          <a:p>
            <a:r>
              <a:rPr lang="ru-RU" dirty="0"/>
              <a:t>информация российский газета 159</a:t>
            </a:r>
          </a:p>
          <a:p>
            <a:r>
              <a:rPr lang="ru-RU" dirty="0"/>
              <a:t>источник информация российский 159</a:t>
            </a:r>
          </a:p>
          <a:p>
            <a:r>
              <a:rPr lang="ru-RU" dirty="0"/>
              <a:t>дело тот что 47</a:t>
            </a:r>
          </a:p>
          <a:p>
            <a:r>
              <a:rPr lang="ru-RU" dirty="0"/>
              <a:t>возбудить уголовный дело 29</a:t>
            </a:r>
          </a:p>
          <a:p>
            <a:r>
              <a:rPr lang="ru-RU" dirty="0"/>
              <a:t>министр иностранный дело 28</a:t>
            </a:r>
          </a:p>
          <a:p>
            <a:r>
              <a:rPr lang="ru-RU" dirty="0"/>
              <a:t>два год назад 26</a:t>
            </a:r>
          </a:p>
          <a:p>
            <a:r>
              <a:rPr lang="ru-RU" dirty="0"/>
              <a:t>несколько год назад 24</a:t>
            </a:r>
          </a:p>
          <a:p>
            <a:r>
              <a:rPr lang="ru-RU" dirty="0"/>
              <a:t>средство массовый информация 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5100" dirty="0"/>
              <a:t>источник информация </a:t>
            </a:r>
            <a:r>
              <a:rPr lang="ru-RU" sz="5100" dirty="0" smtClean="0"/>
              <a:t>новый</a:t>
            </a:r>
          </a:p>
          <a:p>
            <a:r>
              <a:rPr lang="ru-RU" sz="3800" dirty="0"/>
              <a:t>источник 748</a:t>
            </a:r>
          </a:p>
          <a:p>
            <a:r>
              <a:rPr lang="ru-RU" sz="3800" dirty="0" err="1"/>
              <a:t>регном</a:t>
            </a:r>
            <a:r>
              <a:rPr lang="ru-RU" sz="3800" dirty="0"/>
              <a:t> 735</a:t>
            </a:r>
          </a:p>
          <a:p>
            <a:r>
              <a:rPr lang="ru-RU" sz="3800" dirty="0"/>
              <a:t>источник </a:t>
            </a:r>
            <a:r>
              <a:rPr lang="ru-RU" sz="3800" dirty="0" err="1"/>
              <a:t>регном</a:t>
            </a:r>
            <a:r>
              <a:rPr lang="ru-RU" sz="3800" dirty="0"/>
              <a:t> </a:t>
            </a:r>
            <a:r>
              <a:rPr lang="ru-RU" sz="3800" dirty="0" smtClean="0"/>
              <a:t>735</a:t>
            </a:r>
            <a:endParaRPr lang="ru-RU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возбудить </a:t>
            </a:r>
            <a:r>
              <a:rPr lang="ru-RU" sz="5100" dirty="0"/>
              <a:t>уголовный дело </a:t>
            </a:r>
            <a:endParaRPr lang="ru-RU" sz="5100" dirty="0" smtClean="0"/>
          </a:p>
          <a:p>
            <a:r>
              <a:rPr lang="ru-RU" sz="3800" dirty="0"/>
              <a:t>быть 3</a:t>
            </a:r>
          </a:p>
          <a:p>
            <a:r>
              <a:rPr lang="ru-RU" sz="3800" dirty="0"/>
              <a:t>факт 6</a:t>
            </a:r>
          </a:p>
          <a:p>
            <a:r>
              <a:rPr lang="ru-RU" sz="3800" dirty="0"/>
              <a:t>изложить арестовать 1</a:t>
            </a:r>
            <a:endParaRPr lang="ru-RU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министр </a:t>
            </a:r>
            <a:r>
              <a:rPr lang="ru-RU" sz="5100" dirty="0"/>
              <a:t>иностранный дело </a:t>
            </a:r>
            <a:endParaRPr lang="ru-RU" sz="5100" dirty="0" smtClean="0"/>
          </a:p>
          <a:p>
            <a:r>
              <a:rPr lang="ru-RU" sz="3800" dirty="0"/>
              <a:t>заместитель 4</a:t>
            </a:r>
          </a:p>
          <a:p>
            <a:r>
              <a:rPr lang="ru-RU" sz="3800" dirty="0"/>
              <a:t>тот 5</a:t>
            </a:r>
          </a:p>
          <a:p>
            <a:r>
              <a:rPr lang="ru-RU" sz="3800" dirty="0"/>
              <a:t>жёстко </a:t>
            </a:r>
            <a:r>
              <a:rPr lang="ru-RU" sz="3800" dirty="0" err="1"/>
              <a:t>асад</a:t>
            </a:r>
            <a:r>
              <a:rPr lang="ru-RU" sz="3800" dirty="0"/>
              <a:t> </a:t>
            </a:r>
            <a:r>
              <a:rPr lang="ru-RU" sz="38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средство </a:t>
            </a:r>
            <a:r>
              <a:rPr lang="ru-RU" sz="5100" dirty="0"/>
              <a:t>массовый </a:t>
            </a:r>
            <a:r>
              <a:rPr lang="ru-RU" sz="5100" dirty="0" smtClean="0"/>
              <a:t>информация</a:t>
            </a:r>
          </a:p>
          <a:p>
            <a:r>
              <a:rPr lang="ru-RU" sz="3800" dirty="0"/>
              <a:t>человек 2</a:t>
            </a:r>
          </a:p>
          <a:p>
            <a:r>
              <a:rPr lang="ru-RU" sz="3800" dirty="0"/>
              <a:t>новый 27</a:t>
            </a:r>
          </a:p>
          <a:p>
            <a:r>
              <a:rPr lang="ru-RU" sz="3800" dirty="0"/>
              <a:t>человек новый 2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1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</a:t>
            </a:r>
            <a:r>
              <a:rPr lang="ru-RU" dirty="0" smtClean="0"/>
              <a:t>слов. Новая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682038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70"/>
                <a:gridCol w="1802970"/>
                <a:gridCol w="1717114"/>
                <a:gridCol w="1802970"/>
                <a:gridCol w="1802967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1546</a:t>
                      </a:r>
                    </a:p>
                    <a:p>
                      <a:r>
                        <a:rPr lang="ru-RU" dirty="0" smtClean="0"/>
                        <a:t>газета 1222</a:t>
                      </a:r>
                    </a:p>
                    <a:p>
                      <a:r>
                        <a:rPr lang="ru-RU" dirty="0" smtClean="0"/>
                        <a:t>россия 1168</a:t>
                      </a:r>
                    </a:p>
                    <a:p>
                      <a:r>
                        <a:rPr lang="ru-RU" dirty="0" smtClean="0"/>
                        <a:t>самый 1088</a:t>
                      </a:r>
                    </a:p>
                    <a:p>
                      <a:r>
                        <a:rPr lang="ru-RU" dirty="0" smtClean="0"/>
                        <a:t>время 1050</a:t>
                      </a:r>
                    </a:p>
                    <a:p>
                      <a:r>
                        <a:rPr lang="ru-RU" dirty="0" smtClean="0"/>
                        <a:t>два 1000</a:t>
                      </a:r>
                    </a:p>
                    <a:p>
                      <a:r>
                        <a:rPr lang="ru-RU" dirty="0" smtClean="0"/>
                        <a:t>стать 941</a:t>
                      </a:r>
                    </a:p>
                    <a:p>
                      <a:r>
                        <a:rPr lang="ru-RU" dirty="0" smtClean="0"/>
                        <a:t>дело 909</a:t>
                      </a:r>
                    </a:p>
                    <a:p>
                      <a:r>
                        <a:rPr lang="ru-RU" dirty="0" smtClean="0"/>
                        <a:t>информация 870</a:t>
                      </a:r>
                    </a:p>
                    <a:p>
                      <a:r>
                        <a:rPr lang="ru-RU" dirty="0" smtClean="0"/>
                        <a:t>страна 793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29</a:t>
                      </a:r>
                    </a:p>
                    <a:p>
                      <a:r>
                        <a:rPr lang="ru-RU" dirty="0" err="1" smtClean="0"/>
                        <a:t>полина</a:t>
                      </a:r>
                      <a:r>
                        <a:rPr lang="ru-RU" dirty="0" smtClean="0"/>
                        <a:t> 26</a:t>
                      </a:r>
                    </a:p>
                    <a:p>
                      <a:r>
                        <a:rPr lang="ru-RU" dirty="0" smtClean="0"/>
                        <a:t>аркадий 26</a:t>
                      </a:r>
                    </a:p>
                    <a:p>
                      <a:r>
                        <a:rPr lang="ru-RU" dirty="0" smtClean="0"/>
                        <a:t>два 24</a:t>
                      </a:r>
                    </a:p>
                    <a:p>
                      <a:r>
                        <a:rPr lang="ru-RU" dirty="0" smtClean="0"/>
                        <a:t>самый 23</a:t>
                      </a:r>
                    </a:p>
                    <a:p>
                      <a:r>
                        <a:rPr lang="ru-RU" dirty="0" smtClean="0"/>
                        <a:t>жизнь 23</a:t>
                      </a:r>
                    </a:p>
                    <a:p>
                      <a:r>
                        <a:rPr lang="ru-RU" dirty="0" smtClean="0"/>
                        <a:t>стать 23</a:t>
                      </a:r>
                    </a:p>
                    <a:p>
                      <a:r>
                        <a:rPr lang="ru-RU" dirty="0" smtClean="0"/>
                        <a:t>человек 22</a:t>
                      </a:r>
                    </a:p>
                    <a:p>
                      <a:r>
                        <a:rPr lang="ru-RU" dirty="0" err="1" smtClean="0"/>
                        <a:t>плугин</a:t>
                      </a:r>
                      <a:r>
                        <a:rPr lang="ru-RU" dirty="0" smtClean="0"/>
                        <a:t> 22</a:t>
                      </a:r>
                    </a:p>
                    <a:p>
                      <a:r>
                        <a:rPr lang="ru-RU" dirty="0" smtClean="0"/>
                        <a:t>власть 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 38</a:t>
                      </a:r>
                    </a:p>
                    <a:p>
                      <a:r>
                        <a:rPr lang="ru-RU" dirty="0" smtClean="0"/>
                        <a:t>база 31</a:t>
                      </a:r>
                    </a:p>
                    <a:p>
                      <a:r>
                        <a:rPr lang="ru-RU" dirty="0" smtClean="0"/>
                        <a:t>информация 29</a:t>
                      </a:r>
                    </a:p>
                    <a:p>
                      <a:r>
                        <a:rPr lang="ru-RU" dirty="0" smtClean="0"/>
                        <a:t>война 29</a:t>
                      </a:r>
                    </a:p>
                    <a:p>
                      <a:r>
                        <a:rPr lang="ru-RU" dirty="0" smtClean="0"/>
                        <a:t>человек 29</a:t>
                      </a:r>
                    </a:p>
                    <a:p>
                      <a:r>
                        <a:rPr lang="ru-RU" dirty="0" smtClean="0"/>
                        <a:t>стать 27</a:t>
                      </a:r>
                    </a:p>
                    <a:p>
                      <a:r>
                        <a:rPr lang="ru-RU" dirty="0" smtClean="0"/>
                        <a:t>президент 27</a:t>
                      </a:r>
                    </a:p>
                    <a:p>
                      <a:r>
                        <a:rPr lang="ru-RU" dirty="0" smtClean="0"/>
                        <a:t>самый 27</a:t>
                      </a:r>
                    </a:p>
                    <a:p>
                      <a:r>
                        <a:rPr lang="ru-RU" dirty="0" smtClean="0"/>
                        <a:t>военный 24</a:t>
                      </a:r>
                    </a:p>
                    <a:p>
                      <a:r>
                        <a:rPr lang="ru-RU" dirty="0" err="1" smtClean="0"/>
                        <a:t>чечня</a:t>
                      </a:r>
                      <a:r>
                        <a:rPr lang="ru-RU" dirty="0" smtClean="0"/>
                        <a:t> 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 272</a:t>
                      </a:r>
                    </a:p>
                    <a:p>
                      <a:r>
                        <a:rPr lang="ru-RU" dirty="0" smtClean="0"/>
                        <a:t>страна 140</a:t>
                      </a:r>
                    </a:p>
                    <a:p>
                      <a:r>
                        <a:rPr lang="ru-RU" dirty="0" smtClean="0"/>
                        <a:t>дело 120</a:t>
                      </a:r>
                    </a:p>
                    <a:p>
                      <a:r>
                        <a:rPr lang="ru-RU" dirty="0" smtClean="0"/>
                        <a:t>стать 106</a:t>
                      </a:r>
                    </a:p>
                    <a:p>
                      <a:r>
                        <a:rPr lang="ru-RU" dirty="0" smtClean="0"/>
                        <a:t>время 104</a:t>
                      </a:r>
                    </a:p>
                    <a:p>
                      <a:r>
                        <a:rPr lang="ru-RU" dirty="0" smtClean="0"/>
                        <a:t>человек 98</a:t>
                      </a:r>
                    </a:p>
                    <a:p>
                      <a:r>
                        <a:rPr lang="ru-RU" dirty="0" smtClean="0"/>
                        <a:t>президент 95</a:t>
                      </a:r>
                    </a:p>
                    <a:p>
                      <a:r>
                        <a:rPr lang="ru-RU" dirty="0" smtClean="0"/>
                        <a:t>два 92</a:t>
                      </a:r>
                    </a:p>
                    <a:p>
                      <a:r>
                        <a:rPr lang="ru-RU" dirty="0" smtClean="0"/>
                        <a:t>самый 86</a:t>
                      </a:r>
                    </a:p>
                    <a:p>
                      <a:r>
                        <a:rPr lang="ru-RU" dirty="0" err="1" smtClean="0"/>
                        <a:t>москва</a:t>
                      </a:r>
                      <a:r>
                        <a:rPr lang="ru-RU" dirty="0" smtClean="0"/>
                        <a:t> 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1695</a:t>
                      </a:r>
                    </a:p>
                    <a:p>
                      <a:r>
                        <a:rPr lang="ru-RU" dirty="0" smtClean="0"/>
                        <a:t>россия 1497</a:t>
                      </a:r>
                    </a:p>
                    <a:p>
                      <a:r>
                        <a:rPr lang="ru-RU" dirty="0" smtClean="0"/>
                        <a:t>газета 1271</a:t>
                      </a:r>
                    </a:p>
                    <a:p>
                      <a:r>
                        <a:rPr lang="ru-RU" dirty="0" smtClean="0"/>
                        <a:t>самый 1224</a:t>
                      </a:r>
                    </a:p>
                    <a:p>
                      <a:r>
                        <a:rPr lang="ru-RU" dirty="0" smtClean="0"/>
                        <a:t>время 1197</a:t>
                      </a:r>
                    </a:p>
                    <a:p>
                      <a:r>
                        <a:rPr lang="ru-RU" dirty="0" smtClean="0"/>
                        <a:t>два 1138</a:t>
                      </a:r>
                    </a:p>
                    <a:p>
                      <a:r>
                        <a:rPr lang="ru-RU" dirty="0" smtClean="0"/>
                        <a:t>стать 1097</a:t>
                      </a:r>
                    </a:p>
                    <a:p>
                      <a:r>
                        <a:rPr lang="ru-RU" dirty="0" smtClean="0"/>
                        <a:t>дело 1060</a:t>
                      </a:r>
                    </a:p>
                    <a:p>
                      <a:r>
                        <a:rPr lang="ru-RU" dirty="0" smtClean="0"/>
                        <a:t>страна 960</a:t>
                      </a:r>
                    </a:p>
                    <a:p>
                      <a:r>
                        <a:rPr lang="ru-RU" dirty="0" smtClean="0"/>
                        <a:t>информация 950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</a:t>
            </a:r>
            <a:r>
              <a:rPr lang="ru-RU" dirty="0" smtClean="0"/>
              <a:t>слов. Российская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61604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70"/>
                <a:gridCol w="1802970"/>
                <a:gridCol w="1717114"/>
                <a:gridCol w="1802970"/>
                <a:gridCol w="1802967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161</a:t>
                      </a:r>
                    </a:p>
                    <a:p>
                      <a:r>
                        <a:rPr lang="ru-RU" dirty="0" smtClean="0"/>
                        <a:t>источник 150</a:t>
                      </a:r>
                    </a:p>
                    <a:p>
                      <a:r>
                        <a:rPr lang="ru-RU" dirty="0" smtClean="0"/>
                        <a:t>россия 143</a:t>
                      </a:r>
                    </a:p>
                    <a:p>
                      <a:r>
                        <a:rPr lang="ru-RU" dirty="0" err="1" smtClean="0"/>
                        <a:t>регном</a:t>
                      </a:r>
                      <a:r>
                        <a:rPr lang="ru-RU" dirty="0" smtClean="0"/>
                        <a:t> 137</a:t>
                      </a:r>
                    </a:p>
                    <a:p>
                      <a:r>
                        <a:rPr lang="ru-RU" dirty="0" smtClean="0"/>
                        <a:t>президент 84</a:t>
                      </a:r>
                    </a:p>
                    <a:p>
                      <a:r>
                        <a:rPr lang="ru-RU" dirty="0" smtClean="0"/>
                        <a:t>страна 84</a:t>
                      </a:r>
                    </a:p>
                    <a:p>
                      <a:r>
                        <a:rPr lang="ru-RU" dirty="0" smtClean="0"/>
                        <a:t>человек 81</a:t>
                      </a:r>
                    </a:p>
                    <a:p>
                      <a:r>
                        <a:rPr lang="ru-RU" dirty="0" smtClean="0"/>
                        <a:t>самый 76</a:t>
                      </a:r>
                    </a:p>
                    <a:p>
                      <a:r>
                        <a:rPr lang="ru-RU" dirty="0" smtClean="0"/>
                        <a:t>два 67</a:t>
                      </a:r>
                    </a:p>
                    <a:p>
                      <a:r>
                        <a:rPr lang="ru-RU" dirty="0" smtClean="0"/>
                        <a:t>работа 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46</a:t>
                      </a:r>
                    </a:p>
                    <a:p>
                      <a:r>
                        <a:rPr lang="ru-RU" dirty="0" smtClean="0"/>
                        <a:t>сегодня 45</a:t>
                      </a:r>
                    </a:p>
                    <a:p>
                      <a:r>
                        <a:rPr lang="ru-RU" dirty="0" smtClean="0"/>
                        <a:t>россия 40</a:t>
                      </a:r>
                    </a:p>
                    <a:p>
                      <a:r>
                        <a:rPr lang="ru-RU" dirty="0" smtClean="0"/>
                        <a:t>страна 35</a:t>
                      </a:r>
                    </a:p>
                    <a:p>
                      <a:r>
                        <a:rPr lang="ru-RU" dirty="0" smtClean="0"/>
                        <a:t>работа 33</a:t>
                      </a:r>
                    </a:p>
                    <a:p>
                      <a:r>
                        <a:rPr lang="ru-RU" dirty="0" smtClean="0"/>
                        <a:t>два 31</a:t>
                      </a:r>
                    </a:p>
                    <a:p>
                      <a:r>
                        <a:rPr lang="ru-RU" dirty="0" smtClean="0"/>
                        <a:t>вопрос 30</a:t>
                      </a:r>
                    </a:p>
                    <a:p>
                      <a:r>
                        <a:rPr lang="ru-RU" dirty="0" err="1" smtClean="0"/>
                        <a:t>нахимов</a:t>
                      </a:r>
                      <a:r>
                        <a:rPr lang="ru-RU" dirty="0" smtClean="0"/>
                        <a:t> 30</a:t>
                      </a:r>
                    </a:p>
                    <a:p>
                      <a:r>
                        <a:rPr lang="ru-RU" dirty="0" smtClean="0"/>
                        <a:t>можно 30</a:t>
                      </a:r>
                    </a:p>
                    <a:p>
                      <a:r>
                        <a:rPr lang="ru-RU" dirty="0" smtClean="0"/>
                        <a:t>партия 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президент 74</a:t>
                      </a:r>
                    </a:p>
                    <a:p>
                      <a:r>
                        <a:rPr lang="ru-RU" dirty="0" smtClean="0"/>
                        <a:t>россия 51</a:t>
                      </a:r>
                    </a:p>
                    <a:p>
                      <a:r>
                        <a:rPr lang="ru-RU" dirty="0" smtClean="0"/>
                        <a:t>власть 48</a:t>
                      </a:r>
                    </a:p>
                    <a:p>
                      <a:r>
                        <a:rPr lang="ru-RU" dirty="0" smtClean="0"/>
                        <a:t>страна 46</a:t>
                      </a:r>
                    </a:p>
                    <a:p>
                      <a:r>
                        <a:rPr lang="ru-RU" dirty="0" smtClean="0"/>
                        <a:t>два 43</a:t>
                      </a:r>
                    </a:p>
                    <a:p>
                      <a:r>
                        <a:rPr lang="ru-RU" dirty="0" smtClean="0"/>
                        <a:t>путин 42</a:t>
                      </a:r>
                    </a:p>
                    <a:p>
                      <a:r>
                        <a:rPr lang="ru-RU" dirty="0" err="1" smtClean="0"/>
                        <a:t>сорос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dirty="0" smtClean="0"/>
                        <a:t>стать 40</a:t>
                      </a:r>
                    </a:p>
                    <a:p>
                      <a:r>
                        <a:rPr lang="ru-RU" dirty="0" smtClean="0"/>
                        <a:t>выбор 38</a:t>
                      </a:r>
                    </a:p>
                    <a:p>
                      <a:r>
                        <a:rPr lang="ru-RU" dirty="0" smtClean="0"/>
                        <a:t>человек 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 99</a:t>
                      </a:r>
                    </a:p>
                    <a:p>
                      <a:r>
                        <a:rPr lang="ru-RU" dirty="0" smtClean="0"/>
                        <a:t>человек 52</a:t>
                      </a:r>
                    </a:p>
                    <a:p>
                      <a:r>
                        <a:rPr lang="ru-RU" dirty="0" smtClean="0"/>
                        <a:t>страна 50</a:t>
                      </a:r>
                    </a:p>
                    <a:p>
                      <a:r>
                        <a:rPr lang="ru-RU" dirty="0" smtClean="0"/>
                        <a:t>глава 47</a:t>
                      </a:r>
                    </a:p>
                    <a:p>
                      <a:r>
                        <a:rPr lang="ru-RU" dirty="0" smtClean="0"/>
                        <a:t>стать 41</a:t>
                      </a:r>
                    </a:p>
                    <a:p>
                      <a:r>
                        <a:rPr lang="ru-RU" dirty="0" smtClean="0"/>
                        <a:t>дело 40</a:t>
                      </a:r>
                    </a:p>
                    <a:p>
                      <a:r>
                        <a:rPr lang="ru-RU" dirty="0" smtClean="0"/>
                        <a:t>сторона 35</a:t>
                      </a:r>
                    </a:p>
                    <a:p>
                      <a:r>
                        <a:rPr lang="ru-RU" dirty="0" smtClean="0"/>
                        <a:t>рубль 34</a:t>
                      </a:r>
                    </a:p>
                    <a:p>
                      <a:r>
                        <a:rPr lang="ru-RU" dirty="0" smtClean="0"/>
                        <a:t>слово 34</a:t>
                      </a:r>
                    </a:p>
                    <a:p>
                      <a:r>
                        <a:rPr lang="ru-RU" dirty="0" err="1" smtClean="0"/>
                        <a:t>украина</a:t>
                      </a:r>
                      <a:r>
                        <a:rPr lang="ru-RU" dirty="0" smtClean="0"/>
                        <a:t> 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 333</a:t>
                      </a:r>
                    </a:p>
                    <a:p>
                      <a:r>
                        <a:rPr lang="ru-RU" dirty="0" smtClean="0"/>
                        <a:t>страна 215</a:t>
                      </a:r>
                    </a:p>
                    <a:p>
                      <a:r>
                        <a:rPr lang="ru-RU" dirty="0" smtClean="0"/>
                        <a:t>человек 213</a:t>
                      </a:r>
                    </a:p>
                    <a:p>
                      <a:r>
                        <a:rPr lang="ru-RU" dirty="0" smtClean="0"/>
                        <a:t>информация 207</a:t>
                      </a:r>
                    </a:p>
                    <a:p>
                      <a:r>
                        <a:rPr lang="ru-RU" dirty="0" smtClean="0"/>
                        <a:t>источник 199</a:t>
                      </a:r>
                    </a:p>
                    <a:p>
                      <a:r>
                        <a:rPr lang="ru-RU" dirty="0" smtClean="0"/>
                        <a:t>президент 196</a:t>
                      </a:r>
                    </a:p>
                    <a:p>
                      <a:r>
                        <a:rPr lang="ru-RU" dirty="0" smtClean="0"/>
                        <a:t>два 171</a:t>
                      </a:r>
                    </a:p>
                    <a:p>
                      <a:r>
                        <a:rPr lang="ru-RU" dirty="0" smtClean="0"/>
                        <a:t>стать 162</a:t>
                      </a:r>
                    </a:p>
                    <a:p>
                      <a:r>
                        <a:rPr lang="ru-RU" dirty="0" smtClean="0"/>
                        <a:t>самый 153</a:t>
                      </a:r>
                    </a:p>
                    <a:p>
                      <a:r>
                        <a:rPr lang="ru-RU" dirty="0" err="1" smtClean="0"/>
                        <a:t>регном</a:t>
                      </a:r>
                      <a:r>
                        <a:rPr lang="ru-RU" dirty="0" smtClean="0"/>
                        <a:t> 149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50839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707</a:t>
                      </a:r>
                    </a:p>
                    <a:p>
                      <a:r>
                        <a:rPr lang="ru-RU" dirty="0" smtClean="0"/>
                        <a:t>информация новый 706</a:t>
                      </a:r>
                    </a:p>
                    <a:p>
                      <a:r>
                        <a:rPr lang="ru-RU" dirty="0" smtClean="0"/>
                        <a:t>должный быть 193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114</a:t>
                      </a:r>
                    </a:p>
                    <a:p>
                      <a:r>
                        <a:rPr lang="ru-RU" dirty="0" smtClean="0"/>
                        <a:t>миллион доллар 113</a:t>
                      </a:r>
                    </a:p>
                    <a:p>
                      <a:r>
                        <a:rPr lang="ru-RU" dirty="0" smtClean="0"/>
                        <a:t>сей пора 113</a:t>
                      </a:r>
                    </a:p>
                    <a:p>
                      <a:r>
                        <a:rPr lang="ru-RU" dirty="0" smtClean="0"/>
                        <a:t>прошлое год 103</a:t>
                      </a:r>
                    </a:p>
                    <a:p>
                      <a:r>
                        <a:rPr lang="ru-RU" dirty="0" smtClean="0"/>
                        <a:t>человек который 98</a:t>
                      </a:r>
                    </a:p>
                    <a:p>
                      <a:r>
                        <a:rPr lang="ru-RU" dirty="0" smtClean="0"/>
                        <a:t>сам себя 94</a:t>
                      </a:r>
                    </a:p>
                    <a:p>
                      <a:r>
                        <a:rPr lang="ru-RU" dirty="0" smtClean="0"/>
                        <a:t>самый дело 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138</a:t>
                      </a:r>
                    </a:p>
                    <a:p>
                      <a:r>
                        <a:rPr lang="ru-RU" dirty="0" smtClean="0"/>
                        <a:t>информация российский 137</a:t>
                      </a:r>
                    </a:p>
                    <a:p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17</a:t>
                      </a:r>
                    </a:p>
                    <a:p>
                      <a:r>
                        <a:rPr lang="ru-RU" dirty="0" smtClean="0"/>
                        <a:t>миллион доллар 16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14</a:t>
                      </a:r>
                    </a:p>
                    <a:p>
                      <a:r>
                        <a:rPr lang="ru-RU" dirty="0" smtClean="0"/>
                        <a:t>должный быть 14</a:t>
                      </a:r>
                    </a:p>
                    <a:p>
                      <a:r>
                        <a:rPr lang="ru-RU" dirty="0" err="1" smtClean="0"/>
                        <a:t>итартасс</a:t>
                      </a:r>
                      <a:r>
                        <a:rPr lang="ru-RU" dirty="0" smtClean="0"/>
                        <a:t> источник 12</a:t>
                      </a:r>
                    </a:p>
                    <a:p>
                      <a:r>
                        <a:rPr lang="ru-RU" dirty="0" smtClean="0"/>
                        <a:t>прошлое год 12</a:t>
                      </a:r>
                    </a:p>
                    <a:p>
                      <a:r>
                        <a:rPr lang="ru-RU" dirty="0" smtClean="0"/>
                        <a:t>совет директор 12</a:t>
                      </a:r>
                    </a:p>
                    <a:p>
                      <a:r>
                        <a:rPr lang="ru-RU" dirty="0" smtClean="0"/>
                        <a:t>европейский союз 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7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37084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полина</a:t>
                      </a:r>
                      <a:r>
                        <a:rPr lang="ru-RU" dirty="0" smtClean="0"/>
                        <a:t> аркадий 26</a:t>
                      </a:r>
                    </a:p>
                    <a:p>
                      <a:r>
                        <a:rPr lang="ru-RU" dirty="0" smtClean="0"/>
                        <a:t>информация новый 20</a:t>
                      </a:r>
                    </a:p>
                    <a:p>
                      <a:r>
                        <a:rPr lang="ru-RU" dirty="0" smtClean="0"/>
                        <a:t>источник информация 20</a:t>
                      </a:r>
                    </a:p>
                    <a:p>
                      <a:r>
                        <a:rPr lang="ru-RU" dirty="0" smtClean="0"/>
                        <a:t>база дать 13</a:t>
                      </a:r>
                    </a:p>
                    <a:p>
                      <a:r>
                        <a:rPr lang="ru-RU" dirty="0" smtClean="0"/>
                        <a:t>дата источник 12</a:t>
                      </a:r>
                    </a:p>
                    <a:p>
                      <a:r>
                        <a:rPr lang="ru-RU" dirty="0" smtClean="0"/>
                        <a:t>бюджетный сектор 11</a:t>
                      </a:r>
                    </a:p>
                    <a:p>
                      <a:r>
                        <a:rPr lang="ru-RU" dirty="0" smtClean="0"/>
                        <a:t>солдатский матереть 10</a:t>
                      </a:r>
                    </a:p>
                    <a:p>
                      <a:r>
                        <a:rPr lang="ru-RU" dirty="0" smtClean="0"/>
                        <a:t>комитет солдатский 10</a:t>
                      </a:r>
                    </a:p>
                    <a:p>
                      <a:r>
                        <a:rPr lang="ru-RU" dirty="0" err="1" smtClean="0"/>
                        <a:t>сергей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константин</a:t>
                      </a:r>
                      <a:r>
                        <a:rPr lang="ru-RU" dirty="0" smtClean="0"/>
                        <a:t> 10</a:t>
                      </a:r>
                    </a:p>
                    <a:p>
                      <a:r>
                        <a:rPr lang="ru-RU" dirty="0" smtClean="0"/>
                        <a:t>последний время 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22</a:t>
                      </a:r>
                    </a:p>
                    <a:p>
                      <a:r>
                        <a:rPr lang="ru-RU" dirty="0" smtClean="0"/>
                        <a:t>источник информация 22</a:t>
                      </a:r>
                    </a:p>
                    <a:p>
                      <a:r>
                        <a:rPr lang="ru-RU" dirty="0" smtClean="0"/>
                        <a:t>должный быть 17</a:t>
                      </a:r>
                    </a:p>
                    <a:p>
                      <a:r>
                        <a:rPr lang="ru-RU" dirty="0" smtClean="0"/>
                        <a:t>сей пора 15</a:t>
                      </a:r>
                    </a:p>
                    <a:p>
                      <a:r>
                        <a:rPr lang="ru-RU" dirty="0" err="1" smtClean="0"/>
                        <a:t>джордж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сорос</a:t>
                      </a:r>
                      <a:r>
                        <a:rPr lang="ru-RU" dirty="0" smtClean="0"/>
                        <a:t> 14</a:t>
                      </a:r>
                    </a:p>
                    <a:p>
                      <a:r>
                        <a:rPr lang="ru-RU" dirty="0" smtClean="0"/>
                        <a:t>миллион доллар 14</a:t>
                      </a:r>
                    </a:p>
                    <a:p>
                      <a:r>
                        <a:rPr lang="ru-RU" dirty="0" smtClean="0"/>
                        <a:t>местный власть 11</a:t>
                      </a:r>
                    </a:p>
                    <a:p>
                      <a:r>
                        <a:rPr lang="ru-RU" dirty="0" err="1" smtClean="0"/>
                        <a:t>геннадий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андрей</a:t>
                      </a:r>
                      <a:r>
                        <a:rPr lang="ru-RU" dirty="0" smtClean="0"/>
                        <a:t> 11</a:t>
                      </a:r>
                    </a:p>
                    <a:p>
                      <a:r>
                        <a:rPr lang="ru-RU" dirty="0" smtClean="0"/>
                        <a:t>чёрный квадрат 10</a:t>
                      </a:r>
                    </a:p>
                    <a:p>
                      <a:r>
                        <a:rPr lang="ru-RU" dirty="0" smtClean="0"/>
                        <a:t>дата источник 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4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749015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уголовный дело 27</a:t>
                      </a:r>
                    </a:p>
                    <a:p>
                      <a:r>
                        <a:rPr lang="ru-RU" dirty="0" smtClean="0"/>
                        <a:t>цена нефть 22</a:t>
                      </a:r>
                    </a:p>
                    <a:p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21</a:t>
                      </a:r>
                    </a:p>
                    <a:p>
                      <a:r>
                        <a:rPr lang="ru-RU" dirty="0" smtClean="0"/>
                        <a:t>должный быть 19</a:t>
                      </a:r>
                    </a:p>
                    <a:p>
                      <a:r>
                        <a:rPr lang="ru-RU" dirty="0" smtClean="0"/>
                        <a:t>точка зрение 17</a:t>
                      </a:r>
                    </a:p>
                    <a:p>
                      <a:r>
                        <a:rPr lang="ru-RU" dirty="0" smtClean="0"/>
                        <a:t>прошлое год 16</a:t>
                      </a:r>
                    </a:p>
                    <a:p>
                      <a:r>
                        <a:rPr lang="ru-RU" dirty="0" smtClean="0"/>
                        <a:t>заявить что 15</a:t>
                      </a:r>
                    </a:p>
                    <a:p>
                      <a:r>
                        <a:rPr lang="ru-RU" dirty="0" smtClean="0"/>
                        <a:t>очередь </a:t>
                      </a:r>
                      <a:r>
                        <a:rPr lang="ru-RU" dirty="0" err="1" smtClean="0"/>
                        <a:t>серов</a:t>
                      </a:r>
                      <a:r>
                        <a:rPr lang="ru-RU" dirty="0" smtClean="0"/>
                        <a:t> 14</a:t>
                      </a:r>
                    </a:p>
                    <a:p>
                      <a:r>
                        <a:rPr lang="ru-RU" dirty="0" smtClean="0"/>
                        <a:t>исламский государство 14</a:t>
                      </a:r>
                    </a:p>
                    <a:p>
                      <a:r>
                        <a:rPr lang="ru-RU" dirty="0" smtClean="0"/>
                        <a:t>террористический организация 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зельфира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трегулов</a:t>
                      </a:r>
                      <a:r>
                        <a:rPr lang="ru-RU" dirty="0" smtClean="0"/>
                        <a:t> 16</a:t>
                      </a:r>
                    </a:p>
                    <a:p>
                      <a:r>
                        <a:rPr lang="ru-RU" dirty="0" smtClean="0"/>
                        <a:t>судебный пристав 14</a:t>
                      </a:r>
                    </a:p>
                    <a:p>
                      <a:r>
                        <a:rPr lang="ru-RU" dirty="0" smtClean="0"/>
                        <a:t>международный розыск 12</a:t>
                      </a:r>
                    </a:p>
                    <a:p>
                      <a:r>
                        <a:rPr lang="ru-RU" dirty="0" smtClean="0"/>
                        <a:t>мюнхенский конференция 12</a:t>
                      </a:r>
                    </a:p>
                    <a:p>
                      <a:r>
                        <a:rPr lang="ru-RU" dirty="0" smtClean="0"/>
                        <a:t>прошлое год 11</a:t>
                      </a:r>
                    </a:p>
                    <a:p>
                      <a:r>
                        <a:rPr lang="ru-RU" dirty="0" smtClean="0"/>
                        <a:t>курс рубль 11</a:t>
                      </a:r>
                    </a:p>
                    <a:p>
                      <a:r>
                        <a:rPr lang="ru-RU" dirty="0" smtClean="0"/>
                        <a:t>цена нефть 11</a:t>
                      </a:r>
                    </a:p>
                    <a:p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10</a:t>
                      </a:r>
                    </a:p>
                    <a:p>
                      <a:r>
                        <a:rPr lang="ru-RU" dirty="0" err="1" smtClean="0"/>
                        <a:t>эльвира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набиуллин</a:t>
                      </a:r>
                      <a:r>
                        <a:rPr lang="ru-RU" dirty="0" smtClean="0"/>
                        <a:t> 10</a:t>
                      </a:r>
                    </a:p>
                    <a:p>
                      <a:r>
                        <a:rPr lang="ru-RU" dirty="0" smtClean="0"/>
                        <a:t>напомнить что 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9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err="1" smtClean="0"/>
              <a:t>корупса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8318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730</a:t>
                      </a:r>
                    </a:p>
                    <a:p>
                      <a:r>
                        <a:rPr lang="ru-RU" dirty="0" smtClean="0"/>
                        <a:t>информация новый 727</a:t>
                      </a:r>
                    </a:p>
                    <a:p>
                      <a:r>
                        <a:rPr lang="ru-RU" dirty="0" smtClean="0"/>
                        <a:t>должный быть 217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125</a:t>
                      </a:r>
                    </a:p>
                    <a:p>
                      <a:r>
                        <a:rPr lang="ru-RU" dirty="0" smtClean="0"/>
                        <a:t>прошлое год 124</a:t>
                      </a:r>
                    </a:p>
                    <a:p>
                      <a:r>
                        <a:rPr lang="ru-RU" dirty="0" smtClean="0"/>
                        <a:t>миллион доллар 124</a:t>
                      </a:r>
                    </a:p>
                    <a:p>
                      <a:r>
                        <a:rPr lang="ru-RU" dirty="0" smtClean="0"/>
                        <a:t>сей пора 123</a:t>
                      </a:r>
                    </a:p>
                    <a:p>
                      <a:r>
                        <a:rPr lang="ru-RU" dirty="0" smtClean="0"/>
                        <a:t>самый дело 113</a:t>
                      </a:r>
                    </a:p>
                    <a:p>
                      <a:r>
                        <a:rPr lang="ru-RU" dirty="0" smtClean="0"/>
                        <a:t>уголовный дело 103</a:t>
                      </a:r>
                    </a:p>
                    <a:p>
                      <a:r>
                        <a:rPr lang="ru-RU" dirty="0" smtClean="0"/>
                        <a:t>человек который 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160</a:t>
                      </a:r>
                    </a:p>
                    <a:p>
                      <a:r>
                        <a:rPr lang="ru-RU" dirty="0" smtClean="0"/>
                        <a:t>источник информация 160</a:t>
                      </a:r>
                    </a:p>
                    <a:p>
                      <a:r>
                        <a:rPr lang="ru-RU" dirty="0" smtClean="0"/>
                        <a:t>должный быть 38</a:t>
                      </a:r>
                    </a:p>
                    <a:p>
                      <a:r>
                        <a:rPr lang="ru-RU" dirty="0" smtClean="0"/>
                        <a:t>прошлое год 30</a:t>
                      </a:r>
                    </a:p>
                    <a:p>
                      <a:r>
                        <a:rPr lang="ru-RU" dirty="0" smtClean="0"/>
                        <a:t>миллион доллар 30</a:t>
                      </a:r>
                    </a:p>
                    <a:p>
                      <a:r>
                        <a:rPr lang="ru-RU" dirty="0" smtClean="0"/>
                        <a:t>сей пора 23</a:t>
                      </a:r>
                    </a:p>
                    <a:p>
                      <a:r>
                        <a:rPr lang="ru-RU" dirty="0" smtClean="0"/>
                        <a:t>миллиард рубль 20</a:t>
                      </a:r>
                    </a:p>
                    <a:p>
                      <a:r>
                        <a:rPr lang="ru-RU" dirty="0" smtClean="0"/>
                        <a:t>миллиард доллар 18</a:t>
                      </a:r>
                    </a:p>
                    <a:p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18</a:t>
                      </a:r>
                    </a:p>
                    <a:p>
                      <a:r>
                        <a:rPr lang="ru-RU" dirty="0" smtClean="0"/>
                        <a:t>можно быть 17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142316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705</a:t>
                      </a:r>
                    </a:p>
                    <a:p>
                      <a:r>
                        <a:rPr lang="ru-RU" dirty="0" smtClean="0"/>
                        <a:t>информация новый газета 705</a:t>
                      </a:r>
                    </a:p>
                    <a:p>
                      <a:r>
                        <a:rPr lang="ru-RU" dirty="0" smtClean="0"/>
                        <a:t>дело тот что 35</a:t>
                      </a:r>
                    </a:p>
                    <a:p>
                      <a:r>
                        <a:rPr lang="ru-RU" dirty="0" smtClean="0"/>
                        <a:t>два год назад 22</a:t>
                      </a:r>
                    </a:p>
                    <a:p>
                      <a:r>
                        <a:rPr lang="ru-RU" dirty="0" smtClean="0"/>
                        <a:t>возбудить уголовный дело 21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</a:p>
                    <a:p>
                      <a:r>
                        <a:rPr lang="ru-RU" dirty="0" smtClean="0"/>
                        <a:t>номер новый газета 19</a:t>
                      </a:r>
                    </a:p>
                    <a:p>
                      <a:r>
                        <a:rPr lang="ru-RU" dirty="0" smtClean="0"/>
                        <a:t>несколько год назад 19</a:t>
                      </a:r>
                    </a:p>
                    <a:p>
                      <a:r>
                        <a:rPr lang="ru-RU" dirty="0" smtClean="0"/>
                        <a:t>министр иностранный дело 17</a:t>
                      </a:r>
                    </a:p>
                    <a:p>
                      <a:r>
                        <a:rPr lang="ru-RU" dirty="0" smtClean="0"/>
                        <a:t>средство массовый информация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137</a:t>
                      </a:r>
                    </a:p>
                    <a:p>
                      <a:r>
                        <a:rPr lang="ru-RU" dirty="0" smtClean="0"/>
                        <a:t>информация российский газета 137</a:t>
                      </a:r>
                    </a:p>
                    <a:p>
                      <a:r>
                        <a:rPr lang="ru-RU" dirty="0" err="1" smtClean="0"/>
                        <a:t>итартасс</a:t>
                      </a:r>
                      <a:r>
                        <a:rPr lang="ru-RU" dirty="0" smtClean="0"/>
                        <a:t> источник информация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dirty="0" smtClean="0"/>
                        <a:t>правительство российский федерация 5</a:t>
                      </a:r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dirty="0" smtClean="0"/>
                        <a:t>президент российский федерация 5</a:t>
                      </a:r>
                    </a:p>
                    <a:p>
                      <a:r>
                        <a:rPr lang="ru-RU" dirty="0" smtClean="0"/>
                        <a:t>сцена насилие эротика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6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927041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газета 20</a:t>
                      </a:r>
                    </a:p>
                    <a:p>
                      <a:r>
                        <a:rPr lang="ru-RU" dirty="0" smtClean="0"/>
                        <a:t>источник информация новый 20</a:t>
                      </a:r>
                    </a:p>
                    <a:p>
                      <a:r>
                        <a:rPr lang="ru-RU" dirty="0" smtClean="0"/>
                        <a:t>комитет солдатский матереть 10</a:t>
                      </a:r>
                    </a:p>
                    <a:p>
                      <a:r>
                        <a:rPr lang="ru-RU" dirty="0" smtClean="0"/>
                        <a:t>клуб работник </a:t>
                      </a:r>
                      <a:r>
                        <a:rPr lang="ru-RU" dirty="0" err="1" smtClean="0"/>
                        <a:t>нквд</a:t>
                      </a:r>
                      <a:r>
                        <a:rPr lang="ru-RU" dirty="0" smtClean="0"/>
                        <a:t> 6</a:t>
                      </a:r>
                    </a:p>
                    <a:p>
                      <a:r>
                        <a:rPr lang="ru-RU" dirty="0" smtClean="0"/>
                        <a:t>центральный клуб работник 5</a:t>
                      </a:r>
                    </a:p>
                    <a:p>
                      <a:r>
                        <a:rPr lang="ru-RU" dirty="0" smtClean="0"/>
                        <a:t>оператор сотовый связь 4</a:t>
                      </a:r>
                    </a:p>
                    <a:p>
                      <a:r>
                        <a:rPr lang="ru-RU" dirty="0" smtClean="0"/>
                        <a:t>каждый повод есть 3</a:t>
                      </a:r>
                    </a:p>
                    <a:p>
                      <a:r>
                        <a:rPr lang="ru-RU" dirty="0" err="1" smtClean="0"/>
                        <a:t>увд</a:t>
                      </a:r>
                      <a:r>
                        <a:rPr lang="ru-RU" dirty="0" smtClean="0"/>
                        <a:t> мурманский область 3</a:t>
                      </a:r>
                    </a:p>
                    <a:p>
                      <a:r>
                        <a:rPr lang="ru-RU" dirty="0" smtClean="0"/>
                        <a:t>делать вид что 3</a:t>
                      </a:r>
                    </a:p>
                    <a:p>
                      <a:r>
                        <a:rPr lang="ru-RU" dirty="0" smtClean="0"/>
                        <a:t>огромный бюджетный сектор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22</a:t>
                      </a:r>
                    </a:p>
                    <a:p>
                      <a:r>
                        <a:rPr lang="ru-RU" dirty="0" smtClean="0"/>
                        <a:t>информация российский газета 22</a:t>
                      </a:r>
                    </a:p>
                    <a:p>
                      <a:r>
                        <a:rPr lang="ru-RU" dirty="0" smtClean="0"/>
                        <a:t>единый таможенный пространство 6</a:t>
                      </a:r>
                    </a:p>
                    <a:p>
                      <a:r>
                        <a:rPr lang="ru-RU" dirty="0" smtClean="0"/>
                        <a:t>аджарский автономный республика 4</a:t>
                      </a:r>
                    </a:p>
                    <a:p>
                      <a:r>
                        <a:rPr lang="ru-RU" dirty="0" smtClean="0"/>
                        <a:t>незаконный оборот древесина 4</a:t>
                      </a:r>
                    </a:p>
                    <a:p>
                      <a:r>
                        <a:rPr lang="ru-RU" dirty="0" smtClean="0"/>
                        <a:t>институт социология рана 3</a:t>
                      </a:r>
                    </a:p>
                    <a:p>
                      <a:r>
                        <a:rPr lang="ru-RU" dirty="0" smtClean="0"/>
                        <a:t>грузинский революция роза 3</a:t>
                      </a:r>
                    </a:p>
                    <a:p>
                      <a:r>
                        <a:rPr lang="ru-RU" dirty="0" smtClean="0"/>
                        <a:t>акция существующий акционер 3</a:t>
                      </a:r>
                    </a:p>
                    <a:p>
                      <a:r>
                        <a:rPr lang="ru-RU" dirty="0" smtClean="0"/>
                        <a:t>энергия тонкий полый 3</a:t>
                      </a:r>
                    </a:p>
                    <a:p>
                      <a:r>
                        <a:rPr lang="ru-RU" dirty="0" smtClean="0"/>
                        <a:t>миллиард доллар год 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266743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фото </a:t>
                      </a:r>
                      <a:r>
                        <a:rPr lang="ru-RU" dirty="0" err="1" smtClean="0"/>
                        <a:t>риа</a:t>
                      </a:r>
                      <a:r>
                        <a:rPr lang="ru-RU" dirty="0" smtClean="0"/>
                        <a:t> новость 11</a:t>
                      </a:r>
                    </a:p>
                    <a:p>
                      <a:r>
                        <a:rPr lang="ru-RU" dirty="0" smtClean="0"/>
                        <a:t>падение цена нефть 7</a:t>
                      </a:r>
                    </a:p>
                    <a:p>
                      <a:r>
                        <a:rPr lang="ru-RU" dirty="0" smtClean="0"/>
                        <a:t>высокий суд </a:t>
                      </a:r>
                      <a:r>
                        <a:rPr lang="ru-RU" dirty="0" err="1" smtClean="0"/>
                        <a:t>лондон</a:t>
                      </a:r>
                      <a:r>
                        <a:rPr lang="ru-RU" dirty="0" smtClean="0"/>
                        <a:t> 6</a:t>
                      </a:r>
                    </a:p>
                    <a:p>
                      <a:r>
                        <a:rPr lang="ru-RU" dirty="0" smtClean="0"/>
                        <a:t>метод длительный пребывание 5</a:t>
                      </a:r>
                    </a:p>
                    <a:p>
                      <a:r>
                        <a:rPr lang="ru-RU" dirty="0" smtClean="0"/>
                        <a:t>дело тот что 5</a:t>
                      </a:r>
                    </a:p>
                    <a:p>
                      <a:r>
                        <a:rPr lang="ru-RU" dirty="0" smtClean="0"/>
                        <a:t>министр иностранный дело 5</a:t>
                      </a:r>
                    </a:p>
                    <a:p>
                      <a:r>
                        <a:rPr lang="ru-RU" dirty="0" smtClean="0"/>
                        <a:t>последний два год 4</a:t>
                      </a:r>
                    </a:p>
                    <a:p>
                      <a:r>
                        <a:rPr lang="ru-RU" dirty="0" smtClean="0"/>
                        <a:t>кризис </a:t>
                      </a:r>
                      <a:r>
                        <a:rPr lang="ru-RU" dirty="0" err="1" smtClean="0"/>
                        <a:t>российскотурецкий</a:t>
                      </a:r>
                      <a:r>
                        <a:rPr lang="ru-RU" dirty="0" smtClean="0"/>
                        <a:t> отношение 4</a:t>
                      </a:r>
                    </a:p>
                    <a:p>
                      <a:r>
                        <a:rPr lang="ru-RU" dirty="0" smtClean="0"/>
                        <a:t>возбудить уголовный дело 4</a:t>
                      </a:r>
                    </a:p>
                    <a:p>
                      <a:r>
                        <a:rPr lang="ru-RU" dirty="0" smtClean="0"/>
                        <a:t>мир сквозь зуб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служба судебный пристав 5</a:t>
                      </a:r>
                    </a:p>
                    <a:p>
                      <a:r>
                        <a:rPr lang="ru-RU" dirty="0" smtClean="0"/>
                        <a:t>система радиоэлектронный борьба 4</a:t>
                      </a:r>
                    </a:p>
                    <a:p>
                      <a:r>
                        <a:rPr lang="ru-RU" dirty="0" smtClean="0"/>
                        <a:t>нефть марка </a:t>
                      </a:r>
                      <a:r>
                        <a:rPr lang="ru-RU" dirty="0" err="1" smtClean="0"/>
                        <a:t>brent</a:t>
                      </a:r>
                      <a:r>
                        <a:rPr lang="ru-RU" dirty="0" smtClean="0"/>
                        <a:t> 4</a:t>
                      </a:r>
                    </a:p>
                    <a:p>
                      <a:r>
                        <a:rPr lang="ru-RU" dirty="0" smtClean="0"/>
                        <a:t>объявить международный розыск 4</a:t>
                      </a:r>
                    </a:p>
                    <a:p>
                      <a:r>
                        <a:rPr lang="ru-RU" dirty="0" smtClean="0"/>
                        <a:t>цена нефть доллар 4</a:t>
                      </a:r>
                    </a:p>
                    <a:p>
                      <a:r>
                        <a:rPr lang="ru-RU" dirty="0" smtClean="0"/>
                        <a:t>папа римский </a:t>
                      </a:r>
                      <a:r>
                        <a:rPr lang="ru-RU" dirty="0" err="1" smtClean="0"/>
                        <a:t>франциск</a:t>
                      </a:r>
                      <a:r>
                        <a:rPr lang="ru-RU" dirty="0" smtClean="0"/>
                        <a:t> 4</a:t>
                      </a:r>
                    </a:p>
                    <a:p>
                      <a:r>
                        <a:rPr lang="ru-RU" dirty="0" smtClean="0"/>
                        <a:t>национальный портретный галерея 4</a:t>
                      </a:r>
                    </a:p>
                    <a:p>
                      <a:r>
                        <a:rPr lang="ru-RU" dirty="0" smtClean="0"/>
                        <a:t>патриарх </a:t>
                      </a:r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4</a:t>
                      </a:r>
                    </a:p>
                    <a:p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римский 3</a:t>
                      </a:r>
                    </a:p>
                    <a:p>
                      <a:r>
                        <a:rPr lang="ru-RU" dirty="0" err="1" smtClean="0"/>
                        <a:t>изз</a:t>
                      </a:r>
                      <a:r>
                        <a:rPr lang="ru-RU" dirty="0" smtClean="0"/>
                        <a:t> тот что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54261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725</a:t>
                      </a:r>
                    </a:p>
                    <a:p>
                      <a:r>
                        <a:rPr lang="ru-RU" dirty="0" smtClean="0"/>
                        <a:t>информация новый газета 725</a:t>
                      </a:r>
                    </a:p>
                    <a:p>
                      <a:r>
                        <a:rPr lang="ru-RU" dirty="0" smtClean="0"/>
                        <a:t>дело тот что 42</a:t>
                      </a:r>
                    </a:p>
                    <a:p>
                      <a:r>
                        <a:rPr lang="ru-RU" dirty="0" smtClean="0"/>
                        <a:t>возбудить уголовный дело 26</a:t>
                      </a:r>
                    </a:p>
                    <a:p>
                      <a:r>
                        <a:rPr lang="ru-RU" dirty="0" smtClean="0"/>
                        <a:t>министр иностранный дело 24</a:t>
                      </a:r>
                    </a:p>
                    <a:p>
                      <a:r>
                        <a:rPr lang="ru-RU" dirty="0" smtClean="0"/>
                        <a:t>два год назад 24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</a:p>
                    <a:p>
                      <a:r>
                        <a:rPr lang="ru-RU" dirty="0" smtClean="0"/>
                        <a:t>номер новый газета 20</a:t>
                      </a:r>
                    </a:p>
                    <a:p>
                      <a:r>
                        <a:rPr lang="ru-RU" dirty="0" smtClean="0"/>
                        <a:t>несколько год назад 20</a:t>
                      </a:r>
                    </a:p>
                    <a:p>
                      <a:r>
                        <a:rPr lang="ru-RU" dirty="0" smtClean="0"/>
                        <a:t>специально для новый 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159</a:t>
                      </a:r>
                    </a:p>
                    <a:p>
                      <a:r>
                        <a:rPr lang="ru-RU" dirty="0" smtClean="0"/>
                        <a:t>информация российский газета 159</a:t>
                      </a:r>
                    </a:p>
                    <a:p>
                      <a:r>
                        <a:rPr lang="ru-RU" dirty="0" err="1" smtClean="0"/>
                        <a:t>итартасс</a:t>
                      </a:r>
                      <a:r>
                        <a:rPr lang="ru-RU" dirty="0" smtClean="0"/>
                        <a:t> источник информация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smtClean="0"/>
                        <a:t>единый таможенный пространство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dirty="0" smtClean="0"/>
                        <a:t>правительство российский федерация 5</a:t>
                      </a:r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dirty="0" smtClean="0"/>
                        <a:t>служба судебный пристав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0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</a:t>
            </a:r>
            <a:r>
              <a:rPr lang="ru-RU" dirty="0" smtClean="0"/>
              <a:t>интересных слов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Россия</a:t>
            </a:r>
          </a:p>
          <a:p>
            <a:r>
              <a:rPr lang="ru-RU" dirty="0" smtClean="0"/>
              <a:t>Нефть</a:t>
            </a:r>
          </a:p>
          <a:p>
            <a:r>
              <a:rPr lang="ru-RU" dirty="0" smtClean="0"/>
              <a:t>Курс</a:t>
            </a:r>
          </a:p>
          <a:p>
            <a:r>
              <a:rPr lang="ru-RU" dirty="0" smtClean="0"/>
              <a:t>Украина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</a:t>
            </a:r>
            <a:r>
              <a:rPr lang="ru-RU" dirty="0"/>
              <a:t>интересных 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Владимир Путин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99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 smtClean="0"/>
              <a:t>тональности. Самый позитивный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Российская газета </a:t>
            </a:r>
            <a:r>
              <a:rPr lang="ru-RU" dirty="0" smtClean="0"/>
              <a:t>2016; 0.965347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Сегодня в Брюсселе соберутся главы МИД 28 стран-членов ЕС на первое в этом году заседание. На повестке - реформы на Украине, а также ситуация в Ираке и Сирии. Как ожидается, главы МИД без обсуждения примут итоговые заявления по мирному процессу на Ближнем Востоке и политическому урегулированию в Ливии. "Совет обсудит ситуацию на Украине, но сосредоточится только на процессе проведения реформ в стране. Министры будут обмениваться мнениями о том, как ЕС может лучше всего поддержать этот процесс после начала с 1 января предварительного применения торговой части Соглашения об ассоциации", - цитирует ТАСС высокопоставленного дипломата в Брюсселе. При этом он подчеркнул, что вопрос об отмене визового режима для Украины на этой встрече обсуждаться не будет. В центре внимания министров иностранных дел окажется ситуация в Сирии. Напомним, что 25 января в Женеве должны состояться первые переговоры между представителями оппозиции и правительства Сирии. "Датой запуска переговоров остается 25 января. У нас не было никаких указаний о том, что они будут отложены", - подчеркнул источник. Министры также обсудят дипломатический конфликт между Саудовской Аравией и Ираном и террористическую угрозу на Ближнем Востоке.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7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 smtClean="0"/>
              <a:t>тональности. Самый негативный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/>
              <a:t>Российская газета </a:t>
            </a:r>
            <a:r>
              <a:rPr lang="ru-RU" sz="4500" dirty="0" smtClean="0"/>
              <a:t>2016; -0.778091</a:t>
            </a:r>
          </a:p>
          <a:p>
            <a:pPr marL="0" indent="0">
              <a:buNone/>
            </a:pPr>
            <a:r>
              <a:rPr lang="ru-RU" sz="4000" dirty="0"/>
              <a:t>В составе Сухопутных войск в течение 2016 года будут сформированы 4 новых дивизии. Об этом сегодня рассказал главнокомандующий Сухопутными войсками генерал-полковник Олег </a:t>
            </a:r>
            <a:r>
              <a:rPr lang="ru-RU" sz="4000" dirty="0" err="1" smtClean="0"/>
              <a:t>Салюков</a:t>
            </a:r>
            <a:r>
              <a:rPr lang="ru-RU" sz="4000" dirty="0" smtClean="0"/>
              <a:t>. По </a:t>
            </a:r>
            <a:r>
              <a:rPr lang="ru-RU" sz="4000" dirty="0"/>
              <a:t>его словам, усилены будут группировки Вооруженных сил на западном и центральном направлениях. В 2016 году будут сформированы три дивизии на западном направлении и одна - на центральном</a:t>
            </a:r>
            <a:r>
              <a:rPr lang="ru-RU" sz="4000" dirty="0" smtClean="0"/>
              <a:t>. "</a:t>
            </a:r>
            <a:r>
              <a:rPr lang="ru-RU" sz="4000" dirty="0"/>
              <a:t>Формирование новых дивизий - это одна из мер в ответ на увеличение интенсивности учений стран НАТО, наблюдаемое в последнее время", - пояснил </a:t>
            </a:r>
            <a:r>
              <a:rPr lang="ru-RU" sz="4000" dirty="0" smtClean="0"/>
              <a:t>главком. По </a:t>
            </a:r>
            <a:r>
              <a:rPr lang="ru-RU" sz="4000" dirty="0"/>
              <a:t>данным Минобороны РФ, НАТО за последний год увеличила количество учений у границ России в полтора раза, а полеты разведывательной авиации - в девять </a:t>
            </a:r>
            <a:r>
              <a:rPr lang="ru-RU" sz="4000" dirty="0" smtClean="0"/>
              <a:t>раз. Генерал </a:t>
            </a:r>
            <a:r>
              <a:rPr lang="ru-RU" sz="4000" dirty="0" err="1"/>
              <a:t>Салюков</a:t>
            </a:r>
            <a:r>
              <a:rPr lang="ru-RU" sz="4000" dirty="0"/>
              <a:t> добавил, что новые дивизии будут формироваться не с чистого листа, а на базе уже существующих бригад. Эти подразделения укрупнят, "насытят" современной техникой - то есть, они получат все, что положено по штату мотострелковым </a:t>
            </a:r>
            <a:r>
              <a:rPr lang="ru-RU" sz="4000" dirty="0" smtClean="0"/>
              <a:t>дивизиям. Ранее </a:t>
            </a:r>
            <a:r>
              <a:rPr lang="ru-RU" sz="4000" dirty="0"/>
              <a:t>о том, что на западном направлении будут сформированы три новые дивизии заявлял глава Минобороны Сергей Шойгу. По его словам, для новых дивизий будет необходимо построить и оборудовать места постоянной дислокации: создать полигоны, места хранения техники, а также здания для проживания личного </a:t>
            </a:r>
            <a:r>
              <a:rPr lang="ru-RU" sz="4000" dirty="0" smtClean="0"/>
              <a:t>состава. Отметим </a:t>
            </a:r>
            <a:r>
              <a:rPr lang="ru-RU" sz="4000" dirty="0"/>
              <a:t>также, что накануне заместитель министра обороны Николай Панков заявил, что в российской армии не будет сокращен ни один военнослужащий. Грядущее 10-процентное сокращение рядов Вооруженных сил, по его словам, коснется только гражданских служащих. "Но у нас по ним приличный </a:t>
            </a:r>
            <a:r>
              <a:rPr lang="ru-RU" sz="4000" dirty="0" err="1"/>
              <a:t>вакант</a:t>
            </a:r>
            <a:r>
              <a:rPr lang="ru-RU" sz="4000" dirty="0"/>
              <a:t>, поэтому мы обойдемся вакантными должностями. Таким образом, ни один военнослужащий, никто из гражданского персонала лишь потому, что надо сократить, сокращен не будет", - пояснил армейский чиновник. </a:t>
            </a:r>
            <a:r>
              <a:rPr lang="ru-RU" sz="4000" dirty="0" smtClean="0"/>
              <a:t>По </a:t>
            </a:r>
            <a:r>
              <a:rPr lang="ru-RU" sz="4000" dirty="0"/>
              <a:t>словам Николая Панкова, вооруженным силам сейчас не до сокращений, наоборот, перед военным ведомством стоят "задачи созидательные". "Нам нужно создавать три дивизии, уже создана танковая армия на западном направлении", - подчеркнул замминистра.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Анализ </a:t>
            </a:r>
            <a:r>
              <a:rPr lang="ru-RU" sz="3600" dirty="0" smtClean="0"/>
              <a:t>тональности. Средние значения по всему временному промежутку.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всего </a:t>
            </a:r>
            <a:r>
              <a:rPr lang="ru-RU" dirty="0"/>
              <a:t>корпуса: </a:t>
            </a:r>
            <a:r>
              <a:rPr lang="ru-RU" dirty="0" smtClean="0"/>
              <a:t>0.191601 </a:t>
            </a:r>
          </a:p>
          <a:p>
            <a:r>
              <a:rPr lang="ru-RU" dirty="0" smtClean="0"/>
              <a:t>Для Новой </a:t>
            </a:r>
            <a:r>
              <a:rPr lang="ru-RU" dirty="0"/>
              <a:t>газеты: </a:t>
            </a:r>
            <a:r>
              <a:rPr lang="ru-RU" dirty="0" smtClean="0"/>
              <a:t>0,205255</a:t>
            </a:r>
          </a:p>
          <a:p>
            <a:r>
              <a:rPr lang="ru-RU" dirty="0" smtClean="0"/>
              <a:t>Для </a:t>
            </a:r>
            <a:r>
              <a:rPr lang="ru-RU" dirty="0"/>
              <a:t>Российской газеты: </a:t>
            </a:r>
            <a:r>
              <a:rPr lang="ru-RU" dirty="0" smtClean="0"/>
              <a:t>0,158656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3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Российская газета – официальная, формалистская, академичная. (Пишут о мире, в контексте России)</a:t>
            </a:r>
          </a:p>
          <a:p>
            <a:r>
              <a:rPr lang="ru-RU" dirty="0" smtClean="0"/>
              <a:t>Новая газета – более эмоциональная, менее академичная, проще язык. (Пишут о России)</a:t>
            </a:r>
          </a:p>
          <a:p>
            <a:r>
              <a:rPr lang="ru-RU" dirty="0" smtClean="0"/>
              <a:t>За время наблюдений – язык ближе к читателю.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6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</a:t>
            </a:r>
            <a:r>
              <a:rPr lang="ru-RU" dirty="0" smtClean="0"/>
              <a:t>Изменение средней тональности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2956"/>
              </p:ext>
            </p:extLst>
          </p:nvPr>
        </p:nvGraphicFramePr>
        <p:xfrm>
          <a:off x="395536" y="1556792"/>
          <a:ext cx="84249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Новая газета всегда содержала </a:t>
            </a:r>
            <a:r>
              <a:rPr lang="ru-RU" smtClean="0"/>
              <a:t>колонки с более </a:t>
            </a:r>
            <a:r>
              <a:rPr lang="ru-RU" dirty="0" smtClean="0"/>
              <a:t>простым и доступным языком, обсуждала более близкие </a:t>
            </a:r>
          </a:p>
          <a:p>
            <a:r>
              <a:rPr lang="ru-RU" dirty="0" smtClean="0"/>
              <a:t>В Российской газете по-прежнему более академична, но за исследуемый период стиль газеты изменился и она стала использовать более простой язык, в чем-то приблизилась к Новой газете.</a:t>
            </a:r>
          </a:p>
          <a:p>
            <a:r>
              <a:rPr lang="ru-RU" dirty="0" smtClean="0"/>
              <a:t>Выводы о том, что создали изучили и даже что-то подтвердили</a:t>
            </a:r>
          </a:p>
          <a:p>
            <a:r>
              <a:rPr lang="ru-RU" dirty="0" smtClean="0"/>
              <a:t>О ком пишут – написать ли вывод?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газеты</a:t>
            </a:r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статьи.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</a:t>
            </a:r>
            <a:r>
              <a:rPr lang="ru-RU" dirty="0" smtClean="0"/>
              <a:t>корпуса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/>
              <a:t>По газетам: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Российская газета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Новая газета</a:t>
            </a:r>
          </a:p>
          <a:p>
            <a:endParaRPr lang="ru-RU" dirty="0"/>
          </a:p>
          <a:p>
            <a:r>
              <a:rPr lang="ru-RU" sz="3500" dirty="0" smtClean="0"/>
              <a:t>По временным промежуткам выпуска газет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1997-1999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2000-2002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2003-2005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2015-2016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36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корпуса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1926"/>
              </p:ext>
            </p:extLst>
          </p:nvPr>
        </p:nvGraphicFramePr>
        <p:xfrm>
          <a:off x="323528" y="1412776"/>
          <a:ext cx="8568951" cy="440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3"/>
                <a:gridCol w="2208846"/>
                <a:gridCol w="2592288"/>
                <a:gridCol w="2376264"/>
              </a:tblGrid>
              <a:tr h="335280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Количество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Словоупотреблений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Среднее число словоупотреблений </a:t>
                      </a:r>
                    </a:p>
                  </a:txBody>
                  <a:tcPr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1997-1999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505,0152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2000-2002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960,9565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2003-2005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857,7083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2015-2016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612,2151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334,7308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586,9771</a:t>
                      </a:r>
                    </a:p>
                  </a:txBody>
                  <a:tcPr marL="9525" marR="9525" marT="9525" marB="0" anchor="ctr"/>
                </a:tc>
              </a:tr>
              <a:tr h="681238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всего корпуса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533,0663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</a:t>
            </a:r>
            <a:r>
              <a:rPr lang="ru-RU" dirty="0" smtClean="0"/>
              <a:t>слов.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человек 1908</a:t>
            </a:r>
          </a:p>
          <a:p>
            <a:r>
              <a:rPr lang="ru-RU" dirty="0"/>
              <a:t>россия 1830</a:t>
            </a:r>
          </a:p>
          <a:p>
            <a:r>
              <a:rPr lang="ru-RU" dirty="0"/>
              <a:t>газета 1489</a:t>
            </a:r>
          </a:p>
          <a:p>
            <a:r>
              <a:rPr lang="ru-RU" dirty="0"/>
              <a:t>самый 1377</a:t>
            </a:r>
          </a:p>
          <a:p>
            <a:r>
              <a:rPr lang="ru-RU" dirty="0"/>
              <a:t>время 1340</a:t>
            </a:r>
          </a:p>
          <a:p>
            <a:r>
              <a:rPr lang="ru-RU" dirty="0"/>
              <a:t>два 1309</a:t>
            </a:r>
          </a:p>
          <a:p>
            <a:r>
              <a:rPr lang="ru-RU" dirty="0"/>
              <a:t>стать 1259</a:t>
            </a:r>
          </a:p>
          <a:p>
            <a:r>
              <a:rPr lang="ru-RU" dirty="0"/>
              <a:t>дело 1203</a:t>
            </a:r>
          </a:p>
          <a:p>
            <a:r>
              <a:rPr lang="ru-RU" dirty="0"/>
              <a:t>страна 1175</a:t>
            </a:r>
          </a:p>
          <a:p>
            <a:r>
              <a:rPr lang="ru-RU" dirty="0"/>
              <a:t>информация 1157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1507</TotalTime>
  <Words>2064</Words>
  <Application>Microsoft Office PowerPoint</Application>
  <PresentationFormat>Экран (4:3)</PresentationFormat>
  <Paragraphs>502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Предполагаемые выводы</vt:lpstr>
      <vt:lpstr>Источники</vt:lpstr>
      <vt:lpstr>Методика отбора текстов</vt:lpstr>
      <vt:lpstr>Характеристика корпуса</vt:lpstr>
      <vt:lpstr>Метаразметка</vt:lpstr>
      <vt:lpstr>Описание корпуса</vt:lpstr>
      <vt:lpstr>Частотность слов. Весь корпус</vt:lpstr>
      <vt:lpstr>Со употребление наиболее частных слов</vt:lpstr>
      <vt:lpstr>Частотность биграмм. Весь корпус</vt:lpstr>
      <vt:lpstr>Со употребление наиболее частных биграмм</vt:lpstr>
      <vt:lpstr>Частотность триграмм. Весь корпус</vt:lpstr>
      <vt:lpstr>Со употребление наиболее частных триграмм</vt:lpstr>
      <vt:lpstr>Частотность слов. Новая газета</vt:lpstr>
      <vt:lpstr>Частотность слов. Российская газета</vt:lpstr>
      <vt:lpstr>Частотность биграмм. 1997-1999</vt:lpstr>
      <vt:lpstr>Частотность биграмм. 2000-2005</vt:lpstr>
      <vt:lpstr>Частотность биграмм. 2015-2016</vt:lpstr>
      <vt:lpstr>Частотность биграмм. Весь корпус</vt:lpstr>
      <vt:lpstr>Частотность триграмм. 1997-1999</vt:lpstr>
      <vt:lpstr>Частотность триграмм. 2000-2005</vt:lpstr>
      <vt:lpstr>Частотность триграмм. 2015-2016</vt:lpstr>
      <vt:lpstr>Частотность триграмм. Весь корпус</vt:lpstr>
      <vt:lpstr>Со употребление интересных слов</vt:lpstr>
      <vt:lpstr>Со употребление интересных биграмм</vt:lpstr>
      <vt:lpstr>Анализ тональности. Самый позитивный текст</vt:lpstr>
      <vt:lpstr>Анализ тональности. Самый негативный текст</vt:lpstr>
      <vt:lpstr>Анализ тональности. Средние значения по всему временному промежутку.</vt:lpstr>
      <vt:lpstr>Анализ тональности. Изменение средней тональности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31</cp:revision>
  <dcterms:created xsi:type="dcterms:W3CDTF">2016-03-13T15:13:32Z</dcterms:created>
  <dcterms:modified xsi:type="dcterms:W3CDTF">2016-03-20T20:48:23Z</dcterms:modified>
</cp:coreProperties>
</file>