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1" r:id="rId4"/>
    <p:sldId id="258" r:id="rId5"/>
    <p:sldId id="259" r:id="rId6"/>
    <p:sldId id="260" r:id="rId7"/>
    <p:sldId id="271" r:id="rId8"/>
    <p:sldId id="270" r:id="rId9"/>
    <p:sldId id="306" r:id="rId10"/>
    <p:sldId id="261" r:id="rId11"/>
    <p:sldId id="297" r:id="rId12"/>
    <p:sldId id="279" r:id="rId13"/>
    <p:sldId id="298" r:id="rId14"/>
    <p:sldId id="283" r:id="rId15"/>
    <p:sldId id="299" r:id="rId16"/>
    <p:sldId id="272" r:id="rId17"/>
    <p:sldId id="273" r:id="rId18"/>
    <p:sldId id="288" r:id="rId19"/>
    <p:sldId id="289" r:id="rId20"/>
    <p:sldId id="290" r:id="rId21"/>
    <p:sldId id="294" r:id="rId22"/>
    <p:sldId id="291" r:id="rId23"/>
    <p:sldId id="292" r:id="rId24"/>
    <p:sldId id="293" r:id="rId25"/>
    <p:sldId id="295" r:id="rId26"/>
    <p:sldId id="267" r:id="rId27"/>
    <p:sldId id="303" r:id="rId28"/>
    <p:sldId id="304" r:id="rId29"/>
    <p:sldId id="300" r:id="rId30"/>
    <p:sldId id="264" r:id="rId31"/>
    <p:sldId id="302" r:id="rId32"/>
    <p:sldId id="265" r:id="rId33"/>
    <p:sldId id="266" r:id="rId34"/>
    <p:sldId id="305" r:id="rId35"/>
    <p:sldId id="296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Новая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Лист1!$E$1:$E$4</c:f>
              <c:numCache>
                <c:formatCode>General</c:formatCode>
                <c:ptCount val="4"/>
                <c:pt idx="0">
                  <c:v>0.185741815242636</c:v>
                </c:pt>
                <c:pt idx="1">
                  <c:v>0.17609936399999901</c:v>
                </c:pt>
                <c:pt idx="2">
                  <c:v>0.28623853333333299</c:v>
                </c:pt>
                <c:pt idx="3">
                  <c:v>0.19072717519999999</c:v>
                </c:pt>
              </c:numCache>
            </c:numRef>
          </c:val>
          <c:smooth val="0"/>
        </c:ser>
        <c:ser>
          <c:idx val="0"/>
          <c:order val="1"/>
          <c:tx>
            <c:v>Российская газета</c:v>
          </c:tx>
          <c:marker>
            <c:symbol val="none"/>
          </c:marker>
          <c:cat>
            <c:numRef>
              <c:f>Лист1!$F$1:$F$4</c:f>
              <c:numCache>
                <c:formatCode>General</c:formatCode>
                <c:ptCount val="4"/>
                <c:pt idx="0">
                  <c:v>1998</c:v>
                </c:pt>
                <c:pt idx="1">
                  <c:v>2001</c:v>
                </c:pt>
                <c:pt idx="2">
                  <c:v>2004</c:v>
                </c:pt>
                <c:pt idx="3">
                  <c:v>2016</c:v>
                </c:pt>
              </c:numCache>
            </c:numRef>
          </c:cat>
          <c:val>
            <c:numRef>
              <c:f>Лист1!$G$1:$G$4</c:f>
              <c:numCache>
                <c:formatCode>General</c:formatCode>
                <c:ptCount val="4"/>
                <c:pt idx="0">
                  <c:v>9.2705246428571406E-2</c:v>
                </c:pt>
                <c:pt idx="1">
                  <c:v>0.228309715384615</c:v>
                </c:pt>
                <c:pt idx="2">
                  <c:v>9.0485799999999894E-2</c:v>
                </c:pt>
                <c:pt idx="3">
                  <c:v>0.24851695813953401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521664"/>
        <c:axId val="101523456"/>
      </c:lineChart>
      <c:catAx>
        <c:axId val="101521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3456"/>
        <c:crosses val="autoZero"/>
        <c:auto val="1"/>
        <c:lblAlgn val="ctr"/>
        <c:lblOffset val="100"/>
        <c:noMultiLvlLbl val="0"/>
      </c:catAx>
      <c:valAx>
        <c:axId val="10152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ru-RU"/>
          </a:p>
        </c:txPr>
        <c:crossAx val="10152166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000"/>
            </a:pPr>
            <a:endParaRPr lang="ru-RU"/>
          </a:p>
        </c:txPr>
      </c:legendEntry>
      <c:legendEntry>
        <c:idx val="1"/>
        <c:txPr>
          <a:bodyPr/>
          <a:lstStyle/>
          <a:p>
            <a:pPr>
              <a:defRPr sz="2000"/>
            </a:pPr>
            <a:endParaRPr lang="ru-RU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9C1C2-609A-4714-B534-CD18C872E486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E801-C874-44CC-809D-98E60AFF96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2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BE801-C874-44CC-809D-98E60AFF96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8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7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89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5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E43F-AC51-46A6-969B-DF0AF1B9D664}" type="datetimeFigureOut">
              <a:rPr lang="ru-RU" smtClean="0"/>
              <a:t>21.03.2016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4B39-F4DA-46DF-91C4-AFA7578D3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6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tracker.org/forum/viewtopic.php?t=13233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rg.ru/" TargetMode="External"/><Relationship Id="rId4" Type="http://schemas.openxmlformats.org/officeDocument/2006/relationships/hyperlink" Target="http://www.novayagazeta.r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Изучение особенностей и изменений языков "Новой газеты" и "Российской газеты" за период 1997-2005 и сегодня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81128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Желонкин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Дмитрий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Мищенко Владислав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Рассадин Александр</a:t>
            </a:r>
          </a:p>
          <a:p>
            <a:pPr algn="r"/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Русов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Николай </a:t>
            </a:r>
          </a:p>
          <a:p>
            <a:pPr algn="r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Соколов Артем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7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человек</a:t>
            </a:r>
            <a:r>
              <a:rPr lang="ru-RU" dirty="0"/>
              <a:t> 1908</a:t>
            </a:r>
          </a:p>
          <a:p>
            <a:r>
              <a:rPr lang="ru-RU" b="1" dirty="0"/>
              <a:t>россия</a:t>
            </a:r>
            <a:r>
              <a:rPr lang="ru-RU" dirty="0"/>
              <a:t> 1830</a:t>
            </a:r>
          </a:p>
          <a:p>
            <a:r>
              <a:rPr lang="ru-RU" dirty="0"/>
              <a:t>газета 1489</a:t>
            </a:r>
          </a:p>
          <a:p>
            <a:r>
              <a:rPr lang="ru-RU" b="1" dirty="0"/>
              <a:t>самый</a:t>
            </a:r>
            <a:r>
              <a:rPr lang="ru-RU" dirty="0"/>
              <a:t> 1377</a:t>
            </a:r>
          </a:p>
          <a:p>
            <a:r>
              <a:rPr lang="ru-RU" b="1" dirty="0"/>
              <a:t>время</a:t>
            </a:r>
            <a:r>
              <a:rPr lang="ru-RU" dirty="0"/>
              <a:t> 1340</a:t>
            </a:r>
          </a:p>
          <a:p>
            <a:r>
              <a:rPr lang="ru-RU" dirty="0"/>
              <a:t>два 1309</a:t>
            </a:r>
          </a:p>
          <a:p>
            <a:r>
              <a:rPr lang="ru-RU" b="1" dirty="0"/>
              <a:t>стать</a:t>
            </a:r>
            <a:r>
              <a:rPr lang="ru-RU" dirty="0"/>
              <a:t> 1259</a:t>
            </a:r>
          </a:p>
          <a:p>
            <a:r>
              <a:rPr lang="ru-RU" b="1" dirty="0"/>
              <a:t>дело</a:t>
            </a:r>
            <a:r>
              <a:rPr lang="ru-RU" dirty="0"/>
              <a:t> 1203</a:t>
            </a:r>
          </a:p>
          <a:p>
            <a:r>
              <a:rPr lang="ru-RU" b="1" dirty="0"/>
              <a:t>страна</a:t>
            </a:r>
            <a:r>
              <a:rPr lang="ru-RU" dirty="0"/>
              <a:t> 1175</a:t>
            </a:r>
          </a:p>
          <a:p>
            <a:r>
              <a:rPr lang="ru-RU" b="1" dirty="0"/>
              <a:t>информация </a:t>
            </a:r>
            <a:r>
              <a:rPr lang="ru-RU" dirty="0"/>
              <a:t>1157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8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 употребление наиболее частных слов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</a:t>
            </a:r>
            <a:r>
              <a:rPr lang="ru-RU" dirty="0" smtClean="0"/>
              <a:t>оссия </a:t>
            </a:r>
          </a:p>
          <a:p>
            <a:r>
              <a:rPr lang="ru-RU" sz="1900" dirty="0"/>
              <a:t>президент 51</a:t>
            </a:r>
          </a:p>
          <a:p>
            <a:r>
              <a:rPr lang="ru-RU" sz="1900" dirty="0"/>
              <a:t>быть 41</a:t>
            </a:r>
          </a:p>
          <a:p>
            <a:r>
              <a:rPr lang="ru-RU" sz="1900" dirty="0"/>
              <a:t>президент </a:t>
            </a:r>
            <a:r>
              <a:rPr lang="ru-RU" sz="1900" dirty="0" err="1"/>
              <a:t>борис</a:t>
            </a:r>
            <a:r>
              <a:rPr lang="ru-RU" sz="1900" dirty="0"/>
              <a:t> </a:t>
            </a:r>
            <a:r>
              <a:rPr lang="ru-RU" sz="1900" dirty="0" smtClean="0"/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Стать</a:t>
            </a:r>
          </a:p>
          <a:p>
            <a:r>
              <a:rPr lang="ru-RU" sz="1900" dirty="0"/>
              <a:t>мочь 37</a:t>
            </a:r>
          </a:p>
          <a:p>
            <a:r>
              <a:rPr lang="ru-RU" sz="1900" dirty="0"/>
              <a:t>один 24</a:t>
            </a:r>
          </a:p>
          <a:p>
            <a:r>
              <a:rPr lang="ru-RU" sz="1900" dirty="0"/>
              <a:t>мы известно </a:t>
            </a:r>
            <a:r>
              <a:rPr lang="ru-RU" sz="1900" dirty="0" smtClean="0"/>
              <a:t>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Дело</a:t>
            </a:r>
          </a:p>
          <a:p>
            <a:r>
              <a:rPr lang="ru-RU" sz="1900" dirty="0"/>
              <a:t>самый 125</a:t>
            </a:r>
          </a:p>
          <a:p>
            <a:r>
              <a:rPr lang="ru-RU" sz="1900" dirty="0"/>
              <a:t>тот 55</a:t>
            </a:r>
          </a:p>
          <a:p>
            <a:r>
              <a:rPr lang="ru-RU" sz="1900" dirty="0"/>
              <a:t>уголовный против </a:t>
            </a:r>
            <a:r>
              <a:rPr lang="ru-RU" sz="1900" dirty="0" smtClean="0"/>
              <a:t>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Страна</a:t>
            </a:r>
          </a:p>
          <a:p>
            <a:r>
              <a:rPr lang="ru-RU" sz="1900" dirty="0"/>
              <a:t>наш 92</a:t>
            </a:r>
          </a:p>
          <a:p>
            <a:r>
              <a:rPr lang="ru-RU" sz="1900" dirty="0"/>
              <a:t>который </a:t>
            </a:r>
            <a:r>
              <a:rPr lang="ru-RU" sz="1900" dirty="0" smtClean="0"/>
              <a:t>26</a:t>
            </a:r>
          </a:p>
          <a:p>
            <a:r>
              <a:rPr lang="ru-RU" sz="1900" dirty="0" smtClean="0"/>
              <a:t>долг </a:t>
            </a:r>
            <a:r>
              <a:rPr lang="ru-RU" sz="1900" dirty="0"/>
              <a:t>третье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5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биграмм.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источник информация </a:t>
            </a:r>
            <a:r>
              <a:rPr lang="ru-RU" dirty="0"/>
              <a:t>890</a:t>
            </a:r>
          </a:p>
          <a:p>
            <a:r>
              <a:rPr lang="ru-RU" dirty="0"/>
              <a:t>информация новый 727</a:t>
            </a:r>
          </a:p>
          <a:p>
            <a:r>
              <a:rPr lang="ru-RU" b="1" dirty="0"/>
              <a:t>должный быть </a:t>
            </a:r>
            <a:r>
              <a:rPr lang="ru-RU" dirty="0"/>
              <a:t>255</a:t>
            </a:r>
          </a:p>
          <a:p>
            <a:r>
              <a:rPr lang="ru-RU" dirty="0"/>
              <a:t>информация российский 160</a:t>
            </a:r>
          </a:p>
          <a:p>
            <a:r>
              <a:rPr lang="ru-RU" b="1" dirty="0"/>
              <a:t>миллион доллар </a:t>
            </a:r>
            <a:r>
              <a:rPr lang="ru-RU" dirty="0"/>
              <a:t>154</a:t>
            </a:r>
          </a:p>
          <a:p>
            <a:r>
              <a:rPr lang="ru-RU" b="1" dirty="0"/>
              <a:t>прошлое год </a:t>
            </a:r>
            <a:r>
              <a:rPr lang="ru-RU" dirty="0"/>
              <a:t>154</a:t>
            </a:r>
          </a:p>
          <a:p>
            <a:r>
              <a:rPr lang="ru-RU" dirty="0"/>
              <a:t>сей пора 146</a:t>
            </a:r>
          </a:p>
          <a:p>
            <a:r>
              <a:rPr lang="ru-RU" dirty="0"/>
              <a:t>друг </a:t>
            </a:r>
            <a:r>
              <a:rPr lang="ru-RU" dirty="0" err="1"/>
              <a:t>друг</a:t>
            </a:r>
            <a:r>
              <a:rPr lang="ru-RU" dirty="0"/>
              <a:t> 135</a:t>
            </a:r>
          </a:p>
          <a:p>
            <a:r>
              <a:rPr lang="ru-RU" dirty="0"/>
              <a:t>самый дело 125</a:t>
            </a:r>
          </a:p>
          <a:p>
            <a:r>
              <a:rPr lang="ru-RU" dirty="0"/>
              <a:t>человек который 114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2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биграмм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источник информация </a:t>
            </a:r>
            <a:endParaRPr lang="ru-RU" sz="4400" dirty="0" smtClean="0"/>
          </a:p>
          <a:p>
            <a:r>
              <a:rPr lang="ru-RU" dirty="0"/>
              <a:t>год 15</a:t>
            </a:r>
          </a:p>
          <a:p>
            <a:r>
              <a:rPr lang="ru-RU" dirty="0"/>
              <a:t>новый 725</a:t>
            </a:r>
          </a:p>
          <a:p>
            <a:r>
              <a:rPr lang="ru-RU" dirty="0" err="1"/>
              <a:t>итартасс</a:t>
            </a:r>
            <a:r>
              <a:rPr lang="ru-RU" dirty="0"/>
              <a:t> российский 12</a:t>
            </a: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должный </a:t>
            </a:r>
            <a:r>
              <a:rPr lang="ru-RU" sz="4400" dirty="0"/>
              <a:t>быть </a:t>
            </a:r>
            <a:endParaRPr lang="ru-RU" sz="4400" dirty="0" smtClean="0"/>
          </a:p>
          <a:p>
            <a:r>
              <a:rPr lang="ru-RU" dirty="0"/>
              <a:t>который 19</a:t>
            </a:r>
          </a:p>
          <a:p>
            <a:r>
              <a:rPr lang="ru-RU" dirty="0"/>
              <a:t>быть 10</a:t>
            </a:r>
          </a:p>
          <a:p>
            <a:r>
              <a:rPr lang="ru-RU" dirty="0"/>
              <a:t>время только </a:t>
            </a:r>
            <a:r>
              <a:rPr lang="ru-RU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 smtClean="0"/>
              <a:t>миллион </a:t>
            </a:r>
            <a:r>
              <a:rPr lang="ru-RU" sz="4400" dirty="0"/>
              <a:t>доллар </a:t>
            </a:r>
            <a:endParaRPr lang="ru-RU" sz="4400" dirty="0" smtClean="0"/>
          </a:p>
          <a:p>
            <a:r>
              <a:rPr lang="ru-RU" dirty="0"/>
              <a:t>около 13</a:t>
            </a:r>
          </a:p>
          <a:p>
            <a:r>
              <a:rPr lang="ru-RU" dirty="0" err="1"/>
              <a:t>сша</a:t>
            </a:r>
            <a:r>
              <a:rPr lang="ru-RU" dirty="0"/>
              <a:t> 14</a:t>
            </a:r>
          </a:p>
          <a:p>
            <a:r>
              <a:rPr lang="ru-RU" dirty="0"/>
              <a:t>около уже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4400" dirty="0"/>
              <a:t>прошлое год </a:t>
            </a:r>
            <a:endParaRPr lang="ru-RU" sz="4400" dirty="0" smtClean="0"/>
          </a:p>
          <a:p>
            <a:r>
              <a:rPr lang="ru-RU" dirty="0"/>
              <a:t>конец 14</a:t>
            </a:r>
          </a:p>
          <a:p>
            <a:r>
              <a:rPr lang="ru-RU" dirty="0"/>
              <a:t>быть 12</a:t>
            </a:r>
          </a:p>
          <a:p>
            <a:r>
              <a:rPr lang="ru-RU" dirty="0"/>
              <a:t>декабрь материал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91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триграмм. 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источник информация новый 725</a:t>
            </a:r>
          </a:p>
          <a:p>
            <a:r>
              <a:rPr lang="ru-RU" dirty="0"/>
              <a:t>информация новый газета 725</a:t>
            </a:r>
          </a:p>
          <a:p>
            <a:r>
              <a:rPr lang="ru-RU" dirty="0"/>
              <a:t>информация российский газета 159</a:t>
            </a:r>
          </a:p>
          <a:p>
            <a:r>
              <a:rPr lang="ru-RU" dirty="0"/>
              <a:t>источник информация российский 159</a:t>
            </a:r>
          </a:p>
          <a:p>
            <a:r>
              <a:rPr lang="ru-RU" dirty="0"/>
              <a:t>дело тот что 47</a:t>
            </a:r>
          </a:p>
          <a:p>
            <a:r>
              <a:rPr lang="ru-RU" b="1" dirty="0"/>
              <a:t>возбудить уголовный дело </a:t>
            </a:r>
            <a:r>
              <a:rPr lang="ru-RU" dirty="0"/>
              <a:t>29</a:t>
            </a:r>
          </a:p>
          <a:p>
            <a:r>
              <a:rPr lang="ru-RU" b="1" dirty="0"/>
              <a:t>министр иностранный дело </a:t>
            </a:r>
            <a:r>
              <a:rPr lang="ru-RU" dirty="0"/>
              <a:t>28</a:t>
            </a:r>
          </a:p>
          <a:p>
            <a:r>
              <a:rPr lang="ru-RU" dirty="0"/>
              <a:t>два год назад 26</a:t>
            </a:r>
          </a:p>
          <a:p>
            <a:r>
              <a:rPr lang="ru-RU" dirty="0"/>
              <a:t>несколько год назад 24</a:t>
            </a:r>
          </a:p>
          <a:p>
            <a:r>
              <a:rPr lang="ru-RU" b="1" dirty="0"/>
              <a:t>средство массовый информация </a:t>
            </a:r>
            <a:r>
              <a:rPr lang="ru-RU" dirty="0"/>
              <a:t>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 употребление наиболее частных триграмм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5100" dirty="0"/>
              <a:t>источник информация </a:t>
            </a:r>
            <a:r>
              <a:rPr lang="ru-RU" sz="5100" dirty="0" smtClean="0"/>
              <a:t>новый</a:t>
            </a:r>
          </a:p>
          <a:p>
            <a:r>
              <a:rPr lang="ru-RU" sz="3800" dirty="0"/>
              <a:t>источник 748</a:t>
            </a:r>
          </a:p>
          <a:p>
            <a:r>
              <a:rPr lang="ru-RU" sz="3800" dirty="0" err="1"/>
              <a:t>регном</a:t>
            </a:r>
            <a:r>
              <a:rPr lang="ru-RU" sz="3800" dirty="0"/>
              <a:t> 735</a:t>
            </a:r>
          </a:p>
          <a:p>
            <a:r>
              <a:rPr lang="ru-RU" sz="3800" dirty="0"/>
              <a:t>источник </a:t>
            </a:r>
            <a:r>
              <a:rPr lang="ru-RU" sz="3800" dirty="0" err="1"/>
              <a:t>регном</a:t>
            </a:r>
            <a:r>
              <a:rPr lang="ru-RU" sz="3800" dirty="0"/>
              <a:t> </a:t>
            </a:r>
            <a:r>
              <a:rPr lang="ru-RU" sz="3800" dirty="0" smtClean="0"/>
              <a:t>735</a:t>
            </a:r>
            <a:endParaRPr lang="ru-RU" sz="3800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возбудить </a:t>
            </a:r>
            <a:r>
              <a:rPr lang="ru-RU" sz="5100" dirty="0"/>
              <a:t>уголовный дело </a:t>
            </a:r>
            <a:endParaRPr lang="ru-RU" sz="5100" dirty="0" smtClean="0"/>
          </a:p>
          <a:p>
            <a:r>
              <a:rPr lang="ru-RU" sz="3800" dirty="0"/>
              <a:t>быть 3</a:t>
            </a:r>
          </a:p>
          <a:p>
            <a:r>
              <a:rPr lang="ru-RU" sz="3800" dirty="0"/>
              <a:t>факт 6</a:t>
            </a:r>
          </a:p>
          <a:p>
            <a:r>
              <a:rPr lang="ru-RU" sz="3800" dirty="0"/>
              <a:t>изложить арестовать 1</a:t>
            </a:r>
            <a:endParaRPr lang="ru-RU" sz="3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министр </a:t>
            </a:r>
            <a:r>
              <a:rPr lang="ru-RU" sz="5100" dirty="0"/>
              <a:t>иностранный дело </a:t>
            </a:r>
            <a:endParaRPr lang="ru-RU" sz="5100" dirty="0" smtClean="0"/>
          </a:p>
          <a:p>
            <a:r>
              <a:rPr lang="ru-RU" sz="3800" dirty="0"/>
              <a:t>заместитель 4</a:t>
            </a:r>
          </a:p>
          <a:p>
            <a:r>
              <a:rPr lang="ru-RU" sz="3800" dirty="0"/>
              <a:t>тот 5</a:t>
            </a:r>
          </a:p>
          <a:p>
            <a:r>
              <a:rPr lang="ru-RU" sz="3800" dirty="0"/>
              <a:t>жёстко </a:t>
            </a:r>
            <a:r>
              <a:rPr lang="ru-RU" sz="3800" dirty="0" err="1"/>
              <a:t>асад</a:t>
            </a:r>
            <a:r>
              <a:rPr lang="ru-RU" sz="3800" dirty="0"/>
              <a:t> </a:t>
            </a:r>
            <a:r>
              <a:rPr lang="ru-RU" sz="3800" dirty="0" smtClean="0"/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5100" dirty="0" smtClean="0"/>
              <a:t>средство </a:t>
            </a:r>
            <a:r>
              <a:rPr lang="ru-RU" sz="5100" dirty="0"/>
              <a:t>массовый </a:t>
            </a:r>
            <a:r>
              <a:rPr lang="ru-RU" sz="5100" dirty="0" smtClean="0"/>
              <a:t>информация</a:t>
            </a:r>
          </a:p>
          <a:p>
            <a:r>
              <a:rPr lang="ru-RU" sz="3800" dirty="0"/>
              <a:t>человек 2</a:t>
            </a:r>
          </a:p>
          <a:p>
            <a:r>
              <a:rPr lang="ru-RU" sz="3800" dirty="0"/>
              <a:t>новый 27</a:t>
            </a:r>
          </a:p>
          <a:p>
            <a:r>
              <a:rPr lang="ru-RU" sz="3800" dirty="0"/>
              <a:t>человек новый 2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6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Частотность слов. Новая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10123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440160"/>
                <a:gridCol w="1938678"/>
                <a:gridCol w="1589714"/>
                <a:gridCol w="2016223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человек 1546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1168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1088</a:t>
                      </a:r>
                    </a:p>
                    <a:p>
                      <a:r>
                        <a:rPr lang="ru-RU" dirty="0" smtClean="0"/>
                        <a:t>время 1050</a:t>
                      </a:r>
                    </a:p>
                    <a:p>
                      <a:r>
                        <a:rPr lang="ru-RU" dirty="0" smtClean="0"/>
                        <a:t>два 1000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941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909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dirty="0" smtClean="0"/>
                        <a:t>870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793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782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dirty="0" smtClean="0"/>
                        <a:t>два 24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pPr algn="l"/>
                      <a:r>
                        <a:rPr lang="ru-RU" b="1" dirty="0" smtClean="0"/>
                        <a:t>самый </a:t>
                      </a:r>
                      <a:r>
                        <a:rPr lang="ru-RU" dirty="0" smtClean="0"/>
                        <a:t>23</a:t>
                      </a:r>
                    </a:p>
                    <a:p>
                      <a:r>
                        <a:rPr lang="ru-RU" b="1" dirty="0" smtClean="0"/>
                        <a:t>жизнь</a:t>
                      </a:r>
                      <a:r>
                        <a:rPr lang="ru-RU" dirty="0" smtClean="0"/>
                        <a:t> 23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22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20</a:t>
                      </a:r>
                    </a:p>
                    <a:p>
                      <a:r>
                        <a:rPr lang="ru-RU" b="1" dirty="0" smtClean="0"/>
                        <a:t>хороший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часы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база</a:t>
                      </a:r>
                      <a:r>
                        <a:rPr lang="ru-RU" dirty="0" smtClean="0"/>
                        <a:t> 31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война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29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27</a:t>
                      </a:r>
                    </a:p>
                    <a:p>
                      <a:r>
                        <a:rPr lang="ru-RU" b="1" dirty="0" smtClean="0"/>
                        <a:t>военный</a:t>
                      </a:r>
                      <a:r>
                        <a:rPr lang="ru-RU" dirty="0" smtClean="0"/>
                        <a:t> 24</a:t>
                      </a:r>
                    </a:p>
                    <a:p>
                      <a:r>
                        <a:rPr lang="ru-RU" b="1" dirty="0" err="1" smtClean="0"/>
                        <a:t>чечня</a:t>
                      </a:r>
                      <a:r>
                        <a:rPr lang="ru-RU" dirty="0" smtClean="0"/>
                        <a:t> 23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272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140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120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106</a:t>
                      </a:r>
                    </a:p>
                    <a:p>
                      <a:r>
                        <a:rPr lang="ru-RU" b="1" dirty="0" smtClean="0"/>
                        <a:t>время</a:t>
                      </a:r>
                      <a:r>
                        <a:rPr lang="ru-RU" dirty="0" smtClean="0"/>
                        <a:t> 104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98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95</a:t>
                      </a:r>
                    </a:p>
                    <a:p>
                      <a:r>
                        <a:rPr lang="ru-RU" dirty="0" smtClean="0"/>
                        <a:t>два 92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86</a:t>
                      </a:r>
                    </a:p>
                    <a:p>
                      <a:r>
                        <a:rPr lang="ru-RU" b="1" dirty="0" err="1" smtClean="0"/>
                        <a:t>москва</a:t>
                      </a:r>
                      <a:r>
                        <a:rPr lang="ru-RU" dirty="0" smtClean="0"/>
                        <a:t> 79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1695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1497</a:t>
                      </a:r>
                    </a:p>
                    <a:p>
                      <a:r>
                        <a:rPr lang="ru-RU" b="1" dirty="0" smtClean="0"/>
                        <a:t>самый </a:t>
                      </a:r>
                      <a:r>
                        <a:rPr lang="ru-RU" b="0" dirty="0" smtClean="0"/>
                        <a:t>1224</a:t>
                      </a:r>
                    </a:p>
                    <a:p>
                      <a:r>
                        <a:rPr lang="ru-RU" b="1" dirty="0" smtClean="0"/>
                        <a:t>время </a:t>
                      </a:r>
                      <a:r>
                        <a:rPr lang="ru-RU" b="0" dirty="0" smtClean="0"/>
                        <a:t>1197</a:t>
                      </a:r>
                    </a:p>
                    <a:p>
                      <a:r>
                        <a:rPr lang="ru-RU" b="1" dirty="0" smtClean="0"/>
                        <a:t>два </a:t>
                      </a:r>
                      <a:r>
                        <a:rPr lang="ru-RU" b="0" dirty="0" smtClean="0"/>
                        <a:t>1138</a:t>
                      </a:r>
                    </a:p>
                    <a:p>
                      <a:r>
                        <a:rPr lang="ru-RU" b="1" dirty="0" smtClean="0"/>
                        <a:t>стать </a:t>
                      </a:r>
                      <a:r>
                        <a:rPr lang="ru-RU" b="0" dirty="0" smtClean="0"/>
                        <a:t>1097</a:t>
                      </a:r>
                    </a:p>
                    <a:p>
                      <a:r>
                        <a:rPr lang="ru-RU" b="1" dirty="0" smtClean="0"/>
                        <a:t>дело </a:t>
                      </a:r>
                      <a:r>
                        <a:rPr lang="ru-RU" b="0" dirty="0" smtClean="0"/>
                        <a:t>1060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960</a:t>
                      </a:r>
                    </a:p>
                    <a:p>
                      <a:r>
                        <a:rPr lang="ru-RU" b="1" dirty="0" smtClean="0"/>
                        <a:t>информация </a:t>
                      </a:r>
                      <a:r>
                        <a:rPr lang="ru-RU" b="0" dirty="0" smtClean="0"/>
                        <a:t>950</a:t>
                      </a:r>
                    </a:p>
                    <a:p>
                      <a:r>
                        <a:rPr lang="ru-RU" b="1" dirty="0" smtClean="0"/>
                        <a:t>день </a:t>
                      </a:r>
                      <a:r>
                        <a:rPr lang="ru-RU" b="0" dirty="0" smtClean="0"/>
                        <a:t>838</a:t>
                      </a:r>
                      <a:endParaRPr lang="ru-RU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Частотность слов. Российская газета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632969"/>
              </p:ext>
            </p:extLst>
          </p:nvPr>
        </p:nvGraphicFramePr>
        <p:xfrm>
          <a:off x="107504" y="1556792"/>
          <a:ext cx="8928991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1661724"/>
                <a:gridCol w="1717114"/>
                <a:gridCol w="1517706"/>
                <a:gridCol w="2088231"/>
              </a:tblGrid>
              <a:tr h="775915">
                <a:tc>
                  <a:txBody>
                    <a:bodyPr/>
                    <a:lstStyle/>
                    <a:p>
                      <a:r>
                        <a:rPr lang="en-US" dirty="0" smtClean="0"/>
                        <a:t>1997-1999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2000-2002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2003-2005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2015-</a:t>
                      </a:r>
                      <a:r>
                        <a:rPr lang="en-US" dirty="0" smtClean="0"/>
                        <a:t>2016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corpus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161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150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143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137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84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81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76</a:t>
                      </a:r>
                    </a:p>
                    <a:p>
                      <a:r>
                        <a:rPr lang="ru-RU" dirty="0" smtClean="0"/>
                        <a:t>два 67</a:t>
                      </a:r>
                    </a:p>
                    <a:p>
                      <a:r>
                        <a:rPr lang="ru-RU" b="1" dirty="0" smtClean="0"/>
                        <a:t>работа</a:t>
                      </a:r>
                      <a:r>
                        <a:rPr lang="ru-RU" dirty="0" smtClean="0"/>
                        <a:t> 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человек </a:t>
                      </a:r>
                      <a:r>
                        <a:rPr lang="ru-RU" b="0" dirty="0" smtClean="0"/>
                        <a:t>46</a:t>
                      </a:r>
                    </a:p>
                    <a:p>
                      <a:r>
                        <a:rPr lang="ru-RU" b="1" dirty="0" smtClean="0"/>
                        <a:t>сегодня </a:t>
                      </a:r>
                      <a:r>
                        <a:rPr lang="ru-RU" b="0" dirty="0" smtClean="0"/>
                        <a:t>45</a:t>
                      </a:r>
                    </a:p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40</a:t>
                      </a:r>
                    </a:p>
                    <a:p>
                      <a:r>
                        <a:rPr lang="ru-RU" b="1" dirty="0" smtClean="0"/>
                        <a:t>страна </a:t>
                      </a:r>
                      <a:r>
                        <a:rPr lang="ru-RU" b="0" dirty="0" smtClean="0"/>
                        <a:t>35</a:t>
                      </a:r>
                    </a:p>
                    <a:p>
                      <a:r>
                        <a:rPr lang="ru-RU" b="1" dirty="0" smtClean="0"/>
                        <a:t>работа </a:t>
                      </a:r>
                      <a:r>
                        <a:rPr lang="ru-RU" b="0" dirty="0" smtClean="0"/>
                        <a:t>33</a:t>
                      </a:r>
                    </a:p>
                    <a:p>
                      <a:r>
                        <a:rPr lang="ru-RU" b="0" dirty="0" smtClean="0"/>
                        <a:t>два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31</a:t>
                      </a:r>
                    </a:p>
                    <a:p>
                      <a:r>
                        <a:rPr lang="ru-RU" b="1" dirty="0" smtClean="0"/>
                        <a:t>партия </a:t>
                      </a:r>
                      <a:r>
                        <a:rPr lang="ru-RU" b="0" dirty="0" smtClean="0"/>
                        <a:t>30</a:t>
                      </a:r>
                      <a:endParaRPr lang="en-US" b="0" dirty="0" smtClean="0"/>
                    </a:p>
                    <a:p>
                      <a:r>
                        <a:rPr lang="ru-RU" b="0" dirty="0" err="1" smtClean="0"/>
                        <a:t>нахимов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лесной </a:t>
                      </a:r>
                      <a:r>
                        <a:rPr lang="ru-RU" b="0" dirty="0" smtClean="0"/>
                        <a:t>30</a:t>
                      </a:r>
                    </a:p>
                    <a:p>
                      <a:r>
                        <a:rPr lang="ru-RU" b="1" dirty="0" smtClean="0"/>
                        <a:t>вопрос </a:t>
                      </a:r>
                      <a:r>
                        <a:rPr lang="ru-RU" b="0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74</a:t>
                      </a:r>
                    </a:p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51</a:t>
                      </a:r>
                    </a:p>
                    <a:p>
                      <a:r>
                        <a:rPr lang="ru-RU" b="1" dirty="0" smtClean="0"/>
                        <a:t>власть</a:t>
                      </a:r>
                      <a:r>
                        <a:rPr lang="ru-RU" dirty="0" smtClean="0"/>
                        <a:t> 48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46</a:t>
                      </a:r>
                    </a:p>
                    <a:p>
                      <a:r>
                        <a:rPr lang="ru-RU" dirty="0" smtClean="0"/>
                        <a:t>два 43</a:t>
                      </a:r>
                    </a:p>
                    <a:p>
                      <a:r>
                        <a:rPr lang="ru-RU" b="1" dirty="0" smtClean="0"/>
                        <a:t>путин</a:t>
                      </a:r>
                      <a:r>
                        <a:rPr lang="ru-RU" dirty="0" smtClean="0"/>
                        <a:t> 42</a:t>
                      </a:r>
                    </a:p>
                    <a:p>
                      <a:r>
                        <a:rPr lang="ru-RU" b="1" dirty="0" err="1" smtClean="0"/>
                        <a:t>сорос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выбор</a:t>
                      </a:r>
                      <a:r>
                        <a:rPr lang="ru-RU" dirty="0" smtClean="0"/>
                        <a:t> 38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34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99</a:t>
                      </a:r>
                      <a:endParaRPr lang="ru-RU" dirty="0" smtClean="0"/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52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50</a:t>
                      </a:r>
                    </a:p>
                    <a:p>
                      <a:r>
                        <a:rPr lang="ru-RU" b="1" dirty="0" smtClean="0"/>
                        <a:t>глава</a:t>
                      </a:r>
                      <a:r>
                        <a:rPr lang="ru-RU" dirty="0" smtClean="0"/>
                        <a:t> 47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41</a:t>
                      </a:r>
                    </a:p>
                    <a:p>
                      <a:r>
                        <a:rPr lang="ru-RU" b="1" dirty="0" smtClean="0"/>
                        <a:t>дело</a:t>
                      </a:r>
                      <a:r>
                        <a:rPr lang="ru-RU" dirty="0" smtClean="0"/>
                        <a:t> 40</a:t>
                      </a:r>
                    </a:p>
                    <a:p>
                      <a:r>
                        <a:rPr lang="ru-RU" b="1" dirty="0" smtClean="0"/>
                        <a:t>сторона</a:t>
                      </a:r>
                      <a:r>
                        <a:rPr lang="ru-RU" dirty="0" smtClean="0"/>
                        <a:t> 35</a:t>
                      </a:r>
                    </a:p>
                    <a:p>
                      <a:r>
                        <a:rPr lang="ru-RU" b="1" dirty="0" smtClean="0"/>
                        <a:t>рубль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smtClean="0"/>
                        <a:t>слово</a:t>
                      </a:r>
                      <a:r>
                        <a:rPr lang="ru-RU" dirty="0" smtClean="0"/>
                        <a:t> 34</a:t>
                      </a:r>
                    </a:p>
                    <a:p>
                      <a:r>
                        <a:rPr lang="ru-RU" b="1" dirty="0" err="1" smtClean="0"/>
                        <a:t>украина</a:t>
                      </a:r>
                      <a:r>
                        <a:rPr lang="ru-RU" dirty="0" smtClean="0"/>
                        <a:t> 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россия</a:t>
                      </a:r>
                      <a:r>
                        <a:rPr lang="ru-RU" dirty="0" smtClean="0"/>
                        <a:t> 333</a:t>
                      </a:r>
                    </a:p>
                    <a:p>
                      <a:r>
                        <a:rPr lang="ru-RU" b="1" dirty="0" smtClean="0"/>
                        <a:t>страна</a:t>
                      </a:r>
                      <a:r>
                        <a:rPr lang="ru-RU" dirty="0" smtClean="0"/>
                        <a:t> 215</a:t>
                      </a:r>
                    </a:p>
                    <a:p>
                      <a:r>
                        <a:rPr lang="ru-RU" b="1" dirty="0" smtClean="0"/>
                        <a:t>человек</a:t>
                      </a:r>
                      <a:r>
                        <a:rPr lang="ru-RU" dirty="0" smtClean="0"/>
                        <a:t> 213</a:t>
                      </a:r>
                    </a:p>
                    <a:p>
                      <a:r>
                        <a:rPr lang="ru-RU" b="1" dirty="0" smtClean="0"/>
                        <a:t>информация</a:t>
                      </a:r>
                      <a:r>
                        <a:rPr lang="ru-RU" dirty="0" smtClean="0"/>
                        <a:t> 207</a:t>
                      </a:r>
                    </a:p>
                    <a:p>
                      <a:r>
                        <a:rPr lang="ru-RU" b="1" dirty="0" smtClean="0"/>
                        <a:t>источник</a:t>
                      </a:r>
                      <a:r>
                        <a:rPr lang="ru-RU" dirty="0" smtClean="0"/>
                        <a:t> 199</a:t>
                      </a:r>
                    </a:p>
                    <a:p>
                      <a:r>
                        <a:rPr lang="ru-RU" b="1" dirty="0" smtClean="0"/>
                        <a:t>президент</a:t>
                      </a:r>
                      <a:r>
                        <a:rPr lang="ru-RU" dirty="0" smtClean="0"/>
                        <a:t> 196</a:t>
                      </a:r>
                    </a:p>
                    <a:p>
                      <a:r>
                        <a:rPr lang="ru-RU" dirty="0" smtClean="0"/>
                        <a:t>два 171</a:t>
                      </a:r>
                    </a:p>
                    <a:p>
                      <a:r>
                        <a:rPr lang="ru-RU" b="1" dirty="0" smtClean="0"/>
                        <a:t>стать</a:t>
                      </a:r>
                      <a:r>
                        <a:rPr lang="ru-RU" dirty="0" smtClean="0"/>
                        <a:t> 162</a:t>
                      </a:r>
                    </a:p>
                    <a:p>
                      <a:r>
                        <a:rPr lang="ru-RU" b="1" dirty="0" smtClean="0"/>
                        <a:t>самый</a:t>
                      </a:r>
                      <a:r>
                        <a:rPr lang="ru-RU" dirty="0" smtClean="0"/>
                        <a:t> 153</a:t>
                      </a:r>
                    </a:p>
                    <a:p>
                      <a:r>
                        <a:rPr lang="ru-RU" b="1" dirty="0" err="1" smtClean="0"/>
                        <a:t>регном</a:t>
                      </a:r>
                      <a:r>
                        <a:rPr lang="ru-RU" dirty="0" smtClean="0"/>
                        <a:t> 149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4050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707</a:t>
                      </a:r>
                    </a:p>
                    <a:p>
                      <a:r>
                        <a:rPr lang="ru-RU" dirty="0" smtClean="0"/>
                        <a:t>информация новый 706</a:t>
                      </a:r>
                    </a:p>
                    <a:p>
                      <a:r>
                        <a:rPr lang="ru-RU" dirty="0" smtClean="0"/>
                        <a:t>должный быть 193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113</a:t>
                      </a:r>
                    </a:p>
                    <a:p>
                      <a:r>
                        <a:rPr lang="ru-RU" dirty="0" smtClean="0"/>
                        <a:t>сей пора 113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98</a:t>
                      </a:r>
                    </a:p>
                    <a:p>
                      <a:r>
                        <a:rPr lang="ru-RU" dirty="0" smtClean="0"/>
                        <a:t>сам себя 94</a:t>
                      </a:r>
                    </a:p>
                    <a:p>
                      <a:r>
                        <a:rPr lang="ru-RU" b="1" dirty="0" smtClean="0"/>
                        <a:t>самый дело </a:t>
                      </a:r>
                      <a:r>
                        <a:rPr lang="ru-RU" dirty="0" smtClean="0"/>
                        <a:t>94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138</a:t>
                      </a:r>
                    </a:p>
                    <a:p>
                      <a:r>
                        <a:rPr lang="ru-RU" dirty="0" smtClean="0"/>
                        <a:t>информация российский 137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err="1" smtClean="0"/>
                        <a:t>соб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корра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должный быть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прошлое год 12</a:t>
                      </a:r>
                    </a:p>
                    <a:p>
                      <a:r>
                        <a:rPr lang="ru-RU" b="1" dirty="0" smtClean="0"/>
                        <a:t>совет директор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b="1" dirty="0" smtClean="0"/>
                        <a:t>европейский союз</a:t>
                      </a:r>
                      <a:r>
                        <a:rPr lang="ru-RU" dirty="0" smtClean="0"/>
                        <a:t> 11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17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85099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20</a:t>
                      </a:r>
                    </a:p>
                    <a:p>
                      <a:r>
                        <a:rPr lang="ru-RU" dirty="0" smtClean="0"/>
                        <a:t>источник информация 20</a:t>
                      </a:r>
                    </a:p>
                    <a:p>
                      <a:r>
                        <a:rPr lang="ru-RU" dirty="0" smtClean="0"/>
                        <a:t>база дать 13</a:t>
                      </a:r>
                    </a:p>
                    <a:p>
                      <a:r>
                        <a:rPr lang="ru-RU" dirty="0" smtClean="0"/>
                        <a:t>дата источник 12</a:t>
                      </a:r>
                    </a:p>
                    <a:p>
                      <a:r>
                        <a:rPr lang="ru-RU" b="1" dirty="0" smtClean="0"/>
                        <a:t>бюджетный сектор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солдатский матереть </a:t>
                      </a:r>
                      <a:r>
                        <a:rPr lang="ru-RU" dirty="0" smtClean="0"/>
                        <a:t>10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комитет солдатский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последний время </a:t>
                      </a:r>
                      <a:r>
                        <a:rPr lang="ru-RU" dirty="0" smtClean="0"/>
                        <a:t>8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рабочий место</a:t>
                      </a:r>
                      <a:r>
                        <a:rPr lang="ru-RU" dirty="0" smtClean="0"/>
                        <a:t> 6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бюджетный сфера </a:t>
                      </a:r>
                      <a:r>
                        <a:rPr lang="ru-RU" b="0" dirty="0" smtClean="0"/>
                        <a:t>6</a:t>
                      </a:r>
                    </a:p>
                    <a:p>
                      <a:r>
                        <a:rPr lang="ru-RU" b="1" dirty="0" smtClean="0"/>
                        <a:t>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0" dirty="0" smtClean="0"/>
                        <a:t>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источник информация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информация российский 22</a:t>
                      </a:r>
                    </a:p>
                    <a:p>
                      <a:r>
                        <a:rPr lang="ru-RU" dirty="0" smtClean="0"/>
                        <a:t>должный быть 17</a:t>
                      </a:r>
                    </a:p>
                    <a:p>
                      <a:r>
                        <a:rPr lang="ru-RU" dirty="0" smtClean="0"/>
                        <a:t>сей пора 15</a:t>
                      </a:r>
                    </a:p>
                    <a:p>
                      <a:r>
                        <a:rPr lang="ru-RU" b="1" dirty="0" err="1" smtClean="0"/>
                        <a:t>джордж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сорос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местный власть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дата источник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чёрный квадрат 10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9</a:t>
                      </a:r>
                    </a:p>
                    <a:p>
                      <a:r>
                        <a:rPr lang="ru-RU" dirty="0" smtClean="0"/>
                        <a:t>можно быть 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3800" dirty="0" smtClean="0"/>
              <a:t>Цель:</a:t>
            </a:r>
            <a:r>
              <a:rPr lang="ru-RU" sz="3500" dirty="0" smtClean="0"/>
              <a:t> </a:t>
            </a:r>
            <a:r>
              <a:rPr lang="ru-RU" sz="2800" dirty="0" smtClean="0"/>
              <a:t>выявление различий в печатном языке независимых СМИ и официальной власти на примере газет «Новая газета» и «Российская газета»</a:t>
            </a:r>
          </a:p>
          <a:p>
            <a:pPr marL="0" indent="0">
              <a:buNone/>
            </a:pPr>
            <a:endParaRPr lang="ru-RU" sz="3500" dirty="0" smtClean="0"/>
          </a:p>
          <a:p>
            <a:pPr marL="0" indent="0">
              <a:buNone/>
            </a:pPr>
            <a:r>
              <a:rPr lang="ru-RU" sz="3800" dirty="0" smtClean="0"/>
              <a:t>Задачи:</a:t>
            </a:r>
          </a:p>
          <a:p>
            <a:r>
              <a:rPr lang="ru-RU" sz="2800" dirty="0" smtClean="0"/>
              <a:t>Поиск и первичный анализ источников, создание </a:t>
            </a:r>
            <a:r>
              <a:rPr lang="ru-RU" sz="2800" dirty="0" smtClean="0"/>
              <a:t>корпуса</a:t>
            </a:r>
            <a:endParaRPr lang="ru-RU" sz="2800" dirty="0" smtClean="0"/>
          </a:p>
          <a:p>
            <a:r>
              <a:rPr lang="ru-RU" sz="2800" dirty="0" smtClean="0"/>
              <a:t>Создание среды для автоматического анализа корпуса</a:t>
            </a:r>
          </a:p>
          <a:p>
            <a:r>
              <a:rPr lang="ru-RU" sz="2800" dirty="0" smtClean="0"/>
              <a:t>Использование созданной среды и полученных данных для достижения цели исследования и получение выводов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379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4054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27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21</a:t>
                      </a:r>
                    </a:p>
                    <a:p>
                      <a:r>
                        <a:rPr lang="ru-RU" dirty="0" smtClean="0"/>
                        <a:t>должный быть 19</a:t>
                      </a:r>
                    </a:p>
                    <a:p>
                      <a:r>
                        <a:rPr lang="ru-RU" b="1" dirty="0" smtClean="0"/>
                        <a:t>точка зрение </a:t>
                      </a:r>
                      <a:r>
                        <a:rPr lang="ru-RU" dirty="0" smtClean="0"/>
                        <a:t>17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заявить что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1" dirty="0" smtClean="0"/>
                        <a:t>очередь </a:t>
                      </a:r>
                      <a:r>
                        <a:rPr lang="ru-RU" b="1" dirty="0" err="1" smtClean="0"/>
                        <a:t>серов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исламский государство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террористический организация </a:t>
                      </a: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 smtClean="0"/>
                        <a:t>зельфира</a:t>
                      </a:r>
                      <a:r>
                        <a:rPr lang="ru-RU" b="0" dirty="0" smtClean="0"/>
                        <a:t> </a:t>
                      </a:r>
                      <a:r>
                        <a:rPr lang="ru-RU" b="0" dirty="0" err="1" smtClean="0"/>
                        <a:t>трегулов</a:t>
                      </a:r>
                      <a:r>
                        <a:rPr lang="ru-RU" b="0" dirty="0" smtClean="0"/>
                        <a:t> </a:t>
                      </a:r>
                      <a:r>
                        <a:rPr lang="ru-RU" dirty="0" smtClean="0"/>
                        <a:t>16</a:t>
                      </a:r>
                    </a:p>
                    <a:p>
                      <a:r>
                        <a:rPr lang="ru-RU" b="1" dirty="0" smtClean="0"/>
                        <a:t>судебный пристав </a:t>
                      </a:r>
                      <a:r>
                        <a:rPr lang="ru-RU" dirty="0" smtClean="0"/>
                        <a:t>14</a:t>
                      </a:r>
                    </a:p>
                    <a:p>
                      <a:r>
                        <a:rPr lang="ru-RU" b="1" dirty="0" smtClean="0"/>
                        <a:t>международный розыск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мюнхенский конференция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b="1" dirty="0" smtClean="0"/>
                        <a:t>прошлое год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курс рубль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smtClean="0"/>
                        <a:t>цена нефть </a:t>
                      </a:r>
                      <a:r>
                        <a:rPr lang="ru-RU" dirty="0" smtClean="0"/>
                        <a:t>11</a:t>
                      </a:r>
                    </a:p>
                    <a:p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err="1" smtClean="0"/>
                        <a:t>эльвира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набиуллин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dirty="0" smtClean="0"/>
                        <a:t>напомнить что 9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297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биграмм.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924168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730</a:t>
                      </a:r>
                    </a:p>
                    <a:p>
                      <a:r>
                        <a:rPr lang="ru-RU" dirty="0" smtClean="0"/>
                        <a:t>информация новый 727</a:t>
                      </a:r>
                    </a:p>
                    <a:p>
                      <a:r>
                        <a:rPr lang="ru-RU" dirty="0" smtClean="0"/>
                        <a:t>должный быть 217</a:t>
                      </a:r>
                    </a:p>
                    <a:p>
                      <a:r>
                        <a:rPr lang="ru-RU" dirty="0" smtClean="0"/>
                        <a:t>друг </a:t>
                      </a:r>
                      <a:r>
                        <a:rPr lang="ru-RU" dirty="0" err="1" smtClean="0"/>
                        <a:t>друг</a:t>
                      </a:r>
                      <a:r>
                        <a:rPr lang="ru-RU" dirty="0" smtClean="0"/>
                        <a:t> 125</a:t>
                      </a:r>
                    </a:p>
                    <a:p>
                      <a:r>
                        <a:rPr lang="ru-RU" dirty="0" smtClean="0"/>
                        <a:t>прошлое год 124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124</a:t>
                      </a:r>
                    </a:p>
                    <a:p>
                      <a:r>
                        <a:rPr lang="ru-RU" dirty="0" smtClean="0"/>
                        <a:t>сей пора 123</a:t>
                      </a:r>
                    </a:p>
                    <a:p>
                      <a:r>
                        <a:rPr lang="ru-RU" dirty="0" smtClean="0"/>
                        <a:t>самый дело 113</a:t>
                      </a:r>
                    </a:p>
                    <a:p>
                      <a:r>
                        <a:rPr lang="ru-RU" b="1" dirty="0" smtClean="0"/>
                        <a:t>уголовный дело </a:t>
                      </a:r>
                      <a:r>
                        <a:rPr lang="ru-RU" dirty="0" smtClean="0"/>
                        <a:t>103</a:t>
                      </a:r>
                    </a:p>
                    <a:p>
                      <a:r>
                        <a:rPr lang="ru-RU" dirty="0" smtClean="0"/>
                        <a:t>человек который 103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российский 160</a:t>
                      </a:r>
                    </a:p>
                    <a:p>
                      <a:r>
                        <a:rPr lang="ru-RU" dirty="0" smtClean="0"/>
                        <a:t>источник информация 160</a:t>
                      </a:r>
                    </a:p>
                    <a:p>
                      <a:r>
                        <a:rPr lang="ru-RU" dirty="0" smtClean="0"/>
                        <a:t>должный быть 38</a:t>
                      </a:r>
                    </a:p>
                    <a:p>
                      <a:r>
                        <a:rPr lang="ru-RU" dirty="0" smtClean="0"/>
                        <a:t>прошлое год 30</a:t>
                      </a:r>
                    </a:p>
                    <a:p>
                      <a:r>
                        <a:rPr lang="ru-RU" b="1" dirty="0" smtClean="0"/>
                        <a:t>миллион доллар </a:t>
                      </a:r>
                      <a:r>
                        <a:rPr lang="ru-RU" dirty="0" smtClean="0"/>
                        <a:t>30</a:t>
                      </a:r>
                    </a:p>
                    <a:p>
                      <a:r>
                        <a:rPr lang="ru-RU" dirty="0" smtClean="0"/>
                        <a:t>сей пора 23</a:t>
                      </a:r>
                    </a:p>
                    <a:p>
                      <a:r>
                        <a:rPr lang="ru-RU" b="1" dirty="0" smtClean="0"/>
                        <a:t>миллиард рубль </a:t>
                      </a:r>
                      <a:r>
                        <a:rPr lang="ru-RU" dirty="0" smtClean="0"/>
                        <a:t>20</a:t>
                      </a:r>
                    </a:p>
                    <a:p>
                      <a:r>
                        <a:rPr lang="ru-RU" b="1" dirty="0" smtClean="0"/>
                        <a:t>миллиард доллар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b="1" dirty="0" err="1" smtClean="0"/>
                        <a:t>борис</a:t>
                      </a:r>
                      <a:r>
                        <a:rPr lang="ru-RU" b="1" dirty="0" smtClean="0"/>
                        <a:t> </a:t>
                      </a:r>
                      <a:r>
                        <a:rPr lang="ru-RU" b="1" dirty="0" err="1" smtClean="0"/>
                        <a:t>ельцин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18</a:t>
                      </a:r>
                    </a:p>
                    <a:p>
                      <a:r>
                        <a:rPr lang="ru-RU" dirty="0" smtClean="0"/>
                        <a:t>можно быть 17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1997-1999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212539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новый 705</a:t>
                      </a:r>
                    </a:p>
                    <a:p>
                      <a:r>
                        <a:rPr lang="ru-RU" dirty="0" smtClean="0"/>
                        <a:t>информация новый газета 705</a:t>
                      </a:r>
                    </a:p>
                    <a:p>
                      <a:r>
                        <a:rPr lang="ru-RU" dirty="0" smtClean="0"/>
                        <a:t>дело тот что 35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22</a:t>
                      </a:r>
                    </a:p>
                    <a:p>
                      <a:r>
                        <a:rPr lang="ru-RU" dirty="0" smtClean="0"/>
                        <a:t>возбудить уголовный дело 21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</a:p>
                    <a:p>
                      <a:r>
                        <a:rPr lang="ru-RU" dirty="0" smtClean="0"/>
                        <a:t>номер новый газета 19</a:t>
                      </a:r>
                    </a:p>
                    <a:p>
                      <a:r>
                        <a:rPr lang="ru-RU" b="1" dirty="0" smtClean="0"/>
                        <a:t>несколько год назад</a:t>
                      </a:r>
                      <a:r>
                        <a:rPr lang="ru-RU" dirty="0" smtClean="0"/>
                        <a:t> 19</a:t>
                      </a:r>
                    </a:p>
                    <a:p>
                      <a:r>
                        <a:rPr lang="ru-RU" dirty="0" smtClean="0"/>
                        <a:t>министр иностранный дело 17</a:t>
                      </a:r>
                    </a:p>
                    <a:p>
                      <a:r>
                        <a:rPr lang="ru-RU" dirty="0" smtClean="0"/>
                        <a:t>средство массовый информация 17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137</a:t>
                      </a:r>
                    </a:p>
                    <a:p>
                      <a:r>
                        <a:rPr lang="ru-RU" dirty="0" smtClean="0"/>
                        <a:t>информация российский газета 137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</a:t>
                      </a:r>
                      <a:r>
                        <a:rPr lang="ru-RU" dirty="0" smtClean="0"/>
                        <a:t> 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средство массовый информация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</a:t>
                      </a:r>
                      <a:r>
                        <a:rPr lang="ru-RU" dirty="0" smtClean="0"/>
                        <a:t> 5</a:t>
                      </a:r>
                    </a:p>
                    <a:p>
                      <a:r>
                        <a:rPr lang="ru-RU" dirty="0" smtClean="0"/>
                        <a:t>сцена насилие эротика 5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061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2000-2005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93620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4464496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 новый газета 20</a:t>
                      </a:r>
                    </a:p>
                    <a:p>
                      <a:r>
                        <a:rPr lang="ru-RU" dirty="0" smtClean="0"/>
                        <a:t>источник информация новый 20</a:t>
                      </a:r>
                    </a:p>
                    <a:p>
                      <a:r>
                        <a:rPr lang="ru-RU" b="1" dirty="0" smtClean="0"/>
                        <a:t>комитет солдатский матереть </a:t>
                      </a:r>
                      <a:r>
                        <a:rPr lang="ru-RU" dirty="0" smtClean="0"/>
                        <a:t>10</a:t>
                      </a:r>
                    </a:p>
                    <a:p>
                      <a:r>
                        <a:rPr lang="ru-RU" b="1" dirty="0" smtClean="0"/>
                        <a:t>клуб работник </a:t>
                      </a:r>
                      <a:r>
                        <a:rPr lang="ru-RU" b="1" dirty="0" err="1" smtClean="0"/>
                        <a:t>нквд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центральный клуб работник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оператор сотовый связь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каждый повод есть 3</a:t>
                      </a:r>
                    </a:p>
                    <a:p>
                      <a:r>
                        <a:rPr lang="ru-RU" b="1" dirty="0" err="1" smtClean="0"/>
                        <a:t>увд</a:t>
                      </a:r>
                      <a:r>
                        <a:rPr lang="ru-RU" b="1" dirty="0" smtClean="0"/>
                        <a:t> мурманский область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делать вид что 3</a:t>
                      </a:r>
                    </a:p>
                    <a:p>
                      <a:r>
                        <a:rPr lang="ru-RU" b="1" dirty="0" smtClean="0"/>
                        <a:t>огромный бюджетный сектор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источник информация российский 22</a:t>
                      </a:r>
                    </a:p>
                    <a:p>
                      <a:r>
                        <a:rPr lang="ru-RU" dirty="0" smtClean="0"/>
                        <a:t>информация российский газета 22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аджарский автономный республика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незаконный оборот древесина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институт социология рана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b="1" dirty="0" smtClean="0"/>
                        <a:t>грузинский революция роза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акция существующий акционер 3</a:t>
                      </a:r>
                    </a:p>
                    <a:p>
                      <a:r>
                        <a:rPr lang="ru-RU" dirty="0" smtClean="0"/>
                        <a:t>энергия тонкий полый 3</a:t>
                      </a:r>
                    </a:p>
                    <a:p>
                      <a:r>
                        <a:rPr lang="ru-RU" b="1" dirty="0" smtClean="0"/>
                        <a:t>миллиард доллар год </a:t>
                      </a: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06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2015-2016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058812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падение цена нефть </a:t>
                      </a:r>
                      <a:r>
                        <a:rPr lang="ru-RU" dirty="0" smtClean="0"/>
                        <a:t>7</a:t>
                      </a:r>
                    </a:p>
                    <a:p>
                      <a:r>
                        <a:rPr lang="ru-RU" b="1" dirty="0" smtClean="0"/>
                        <a:t>высокий суд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6</a:t>
                      </a:r>
                    </a:p>
                    <a:p>
                      <a:r>
                        <a:rPr lang="ru-RU" b="1" dirty="0" smtClean="0"/>
                        <a:t>министр иностранный дело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метод длительный пребывание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следственный комитет </a:t>
                      </a:r>
                      <a:r>
                        <a:rPr lang="ru-RU" b="1" dirty="0" err="1" smtClean="0"/>
                        <a:t>россия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уголовный дело против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запретить террористический организация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возбудить уголовный дело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два сценарий выход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поставить под угроза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возбуждение уголовный дело </a:t>
                      </a:r>
                      <a:r>
                        <a:rPr lang="ru-RU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система радиоэлектронный борьба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объявить международный розыск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dirty="0" smtClean="0"/>
                        <a:t>национальный портретный галерея 4</a:t>
                      </a:r>
                    </a:p>
                    <a:p>
                      <a:r>
                        <a:rPr lang="ru-RU" dirty="0" smtClean="0"/>
                        <a:t>патриарх </a:t>
                      </a:r>
                      <a:r>
                        <a:rPr lang="ru-RU" dirty="0" err="1" smtClean="0"/>
                        <a:t>кирилл</a:t>
                      </a:r>
                      <a:r>
                        <a:rPr lang="ru-RU" dirty="0" smtClean="0"/>
                        <a:t> папа 4</a:t>
                      </a:r>
                    </a:p>
                    <a:p>
                      <a:r>
                        <a:rPr lang="ru-RU" b="1" dirty="0" smtClean="0"/>
                        <a:t>цена нефть доллар </a:t>
                      </a:r>
                      <a:r>
                        <a:rPr lang="ru-RU" dirty="0" smtClean="0"/>
                        <a:t>4</a:t>
                      </a:r>
                    </a:p>
                    <a:p>
                      <a:r>
                        <a:rPr lang="ru-RU" b="1" dirty="0" smtClean="0"/>
                        <a:t>нефть марка </a:t>
                      </a:r>
                      <a:r>
                        <a:rPr lang="ru-RU" b="1" dirty="0" err="1" smtClean="0"/>
                        <a:t>brent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4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президент </a:t>
                      </a:r>
                      <a:r>
                        <a:rPr lang="ru-RU" b="1" dirty="0" err="1" smtClean="0"/>
                        <a:t>владимир</a:t>
                      </a:r>
                      <a:r>
                        <a:rPr lang="ru-RU" b="1" dirty="0" smtClean="0"/>
                        <a:t> путин </a:t>
                      </a:r>
                      <a:r>
                        <a:rPr lang="ru-RU" dirty="0" smtClean="0"/>
                        <a:t>3</a:t>
                      </a:r>
                    </a:p>
                    <a:p>
                      <a:r>
                        <a:rPr lang="ru-RU" dirty="0" smtClean="0"/>
                        <a:t>научный образовательный организация 3</a:t>
                      </a:r>
                    </a:p>
                    <a:p>
                      <a:r>
                        <a:rPr lang="ru-RU" dirty="0" smtClean="0"/>
                        <a:t>развитие малое среднее 3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отношение между </a:t>
                      </a:r>
                      <a:r>
                        <a:rPr lang="ru-RU" b="1" dirty="0" err="1" smtClean="0"/>
                        <a:t>лондон</a:t>
                      </a:r>
                      <a:r>
                        <a:rPr lang="ru-RU" b="1" dirty="0" smtClean="0"/>
                        <a:t> </a:t>
                      </a: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455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Частотность </a:t>
            </a:r>
            <a:r>
              <a:rPr lang="ru-RU" dirty="0" smtClean="0"/>
              <a:t>триграмм</a:t>
            </a:r>
            <a:r>
              <a:rPr lang="ru-RU" dirty="0"/>
              <a:t>. </a:t>
            </a:r>
            <a:r>
              <a:rPr lang="ru-RU" dirty="0" smtClean="0"/>
              <a:t>Весь корпус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67604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68052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новый газета </a:t>
                      </a:r>
                      <a:r>
                        <a:rPr lang="ru-RU" dirty="0" smtClean="0"/>
                        <a:t>725</a:t>
                      </a:r>
                    </a:p>
                    <a:p>
                      <a:r>
                        <a:rPr lang="ru-RU" b="1" dirty="0" smtClean="0"/>
                        <a:t>источник информация новый </a:t>
                      </a:r>
                      <a:r>
                        <a:rPr lang="ru-RU" dirty="0" smtClean="0"/>
                        <a:t>725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возбудить уголовный дело 26</a:t>
                      </a:r>
                    </a:p>
                    <a:p>
                      <a:r>
                        <a:rPr lang="ru-RU" dirty="0" smtClean="0"/>
                        <a:t>министр иностранный дело 24</a:t>
                      </a:r>
                    </a:p>
                    <a:p>
                      <a:r>
                        <a:rPr lang="ru-RU" b="1" dirty="0" smtClean="0"/>
                        <a:t>два год назад </a:t>
                      </a:r>
                      <a:r>
                        <a:rPr lang="ru-RU" dirty="0" smtClean="0"/>
                        <a:t>24</a:t>
                      </a:r>
                    </a:p>
                    <a:p>
                      <a:r>
                        <a:rPr lang="ru-RU" dirty="0" smtClean="0"/>
                        <a:t>редакция новый газета 21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несколько год назад </a:t>
                      </a:r>
                      <a:r>
                        <a:rPr lang="ru-RU" dirty="0" smtClean="0"/>
                        <a:t>20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18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министр внутренний дело 17</a:t>
                      </a:r>
                    </a:p>
                    <a:p>
                      <a:r>
                        <a:rPr lang="ru-RU" dirty="0" smtClean="0"/>
                        <a:t>комитет солдатский матереть 16</a:t>
                      </a:r>
                    </a:p>
                    <a:p>
                      <a:r>
                        <a:rPr lang="ru-RU" b="1" dirty="0" smtClean="0"/>
                        <a:t>три год назад </a:t>
                      </a:r>
                      <a:r>
                        <a:rPr lang="ru-RU" dirty="0" smtClean="0"/>
                        <a:t>15</a:t>
                      </a:r>
                    </a:p>
                    <a:p>
                      <a:r>
                        <a:rPr lang="ru-RU" b="0" dirty="0" smtClean="0"/>
                        <a:t>рано или поздно </a:t>
                      </a:r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информация российский газета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smtClean="0"/>
                        <a:t>источник информация российский </a:t>
                      </a:r>
                      <a:r>
                        <a:rPr lang="ru-RU" dirty="0" smtClean="0"/>
                        <a:t>159</a:t>
                      </a:r>
                    </a:p>
                    <a:p>
                      <a:r>
                        <a:rPr lang="ru-RU" b="1" dirty="0" err="1" smtClean="0"/>
                        <a:t>итартасс</a:t>
                      </a:r>
                      <a:r>
                        <a:rPr lang="ru-RU" b="1" dirty="0" smtClean="0"/>
                        <a:t> источник информация </a:t>
                      </a:r>
                      <a:r>
                        <a:rPr lang="ru-RU" dirty="0" smtClean="0"/>
                        <a:t>12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борис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ельцин</a:t>
                      </a:r>
                      <a:r>
                        <a:rPr lang="ru-RU" dirty="0" smtClean="0"/>
                        <a:t> 7</a:t>
                      </a:r>
                    </a:p>
                    <a:p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информация 6</a:t>
                      </a:r>
                    </a:p>
                    <a:p>
                      <a:r>
                        <a:rPr lang="ru-RU" dirty="0" err="1" smtClean="0"/>
                        <a:t>соб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корра</a:t>
                      </a:r>
                      <a:r>
                        <a:rPr lang="ru-RU" dirty="0" smtClean="0"/>
                        <a:t> источник 6</a:t>
                      </a:r>
                    </a:p>
                    <a:p>
                      <a:r>
                        <a:rPr lang="ru-RU" b="1" dirty="0" smtClean="0"/>
                        <a:t>единый таможенный пространство </a:t>
                      </a:r>
                      <a:r>
                        <a:rPr lang="ru-RU" dirty="0" smtClean="0"/>
                        <a:t>6</a:t>
                      </a:r>
                      <a:endParaRPr lang="en-US" dirty="0" smtClean="0"/>
                    </a:p>
                    <a:p>
                      <a:r>
                        <a:rPr lang="ru-RU" dirty="0" smtClean="0"/>
                        <a:t>средство массовый информация 5</a:t>
                      </a:r>
                    </a:p>
                    <a:p>
                      <a:r>
                        <a:rPr lang="ru-RU" b="1" dirty="0" smtClean="0"/>
                        <a:t>правительство российский федерация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dirty="0" smtClean="0"/>
                        <a:t>президент </a:t>
                      </a:r>
                      <a:r>
                        <a:rPr lang="ru-RU" dirty="0" err="1" smtClean="0"/>
                        <a:t>владимир</a:t>
                      </a:r>
                      <a:r>
                        <a:rPr lang="ru-RU" dirty="0" smtClean="0"/>
                        <a:t> путин 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служба судебный пристав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патриарх московский весь </a:t>
                      </a:r>
                      <a:r>
                        <a:rPr lang="ru-RU" dirty="0" smtClean="0"/>
                        <a:t>5</a:t>
                      </a:r>
                    </a:p>
                    <a:p>
                      <a:r>
                        <a:rPr lang="ru-RU" b="1" dirty="0" smtClean="0"/>
                        <a:t>президент российский федерация </a:t>
                      </a:r>
                      <a:r>
                        <a:rPr lang="ru-RU" dirty="0" smtClean="0"/>
                        <a:t>5</a:t>
                      </a:r>
                      <a:endParaRPr lang="en-US" dirty="0" smtClean="0"/>
                    </a:p>
                    <a:p>
                      <a:r>
                        <a:rPr lang="ru-RU" b="1" dirty="0" smtClean="0"/>
                        <a:t>государственный унитарный предприятие </a:t>
                      </a: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20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Чечня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413615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война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территория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действие 4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январь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как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 быть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воевать как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поговорить бюджетный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пройти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президент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северный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аслан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захотеть знать 1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задача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обход северный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1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Коррупция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083696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16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бороться 5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месяц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госдума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центр тоже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связать для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борьба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2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проблема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зашкаливать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масштабный начальник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российский делать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 употребление. Стипендия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606093"/>
              </p:ext>
            </p:extLst>
          </p:nvPr>
        </p:nvGraphicFramePr>
        <p:xfrm>
          <a:off x="107504" y="1556792"/>
          <a:ext cx="8928992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/>
                <a:gridCol w="4320480"/>
              </a:tblGrid>
              <a:tr h="775915">
                <a:tc>
                  <a:txBody>
                    <a:bodyPr/>
                    <a:lstStyle/>
                    <a:p>
                      <a:r>
                        <a:rPr lang="ru-RU" smtClean="0"/>
                        <a:t>Новая газета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Российская газета</a:t>
                      </a:r>
                      <a:endParaRPr lang="ru-RU" dirty="0"/>
                    </a:p>
                  </a:txBody>
                  <a:tcPr/>
                </a:tc>
              </a:tr>
              <a:tr h="4408661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нищенский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родитель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стипендия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соросовский</a:t>
                      </a:r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что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 сказать 1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большой стипендия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and after the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ngram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ru-RU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прожить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позитивный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Российская газета </a:t>
            </a:r>
            <a:r>
              <a:rPr lang="ru-RU" dirty="0" smtClean="0"/>
              <a:t>2016; 0.965347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Сегодня в Брюсселе соберутся главы МИД 28 стран-членов ЕС на первое в этом году заседание. На повестке - реформы на Украине, а также ситуация в Ираке и Сирии. Как ожидается, главы МИД без обсуждения примут итоговые заявления по мирному процессу на Ближнем Востоке и политическому урегулированию в Ливии. "Совет обсудит ситуацию на Украине, но сосредоточится только на процессе проведения реформ в стране. Министры будут обмениваться мнениями о том, как ЕС может лучше всего поддержать этот процесс после начала с 1 января предварительного применения торговой части Соглашения об ассоциации", - цитирует ТАСС высокопоставленного дипломата в Брюсселе. При этом он подчеркнул, что вопрос об отмене визового режима для Украины на этой встрече обсуждаться не будет. В центре внимания министров иностранных дел окажется ситуация в Сирии. Напомним, что 25 января в Женеве должны состояться первые переговоры между представителями оппозиции и правительства Сирии. "Датой запуска переговоров остается 25 января. У нас не было никаких указаний о том, что они будут отложены", - подчеркнул источник. Министры также обсудят дипломатический конфликт между Саудовской Аравией и Ираном и террористическую угрозу на Ближнем Востоке.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3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900" dirty="0" smtClean="0"/>
              <a:t>Российская газета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Язык: официальный, формалистский. </a:t>
            </a:r>
            <a:endParaRPr lang="ru-RU" dirty="0"/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Пишут о мире, в контексте России.</a:t>
            </a:r>
            <a:endParaRPr lang="ru-RU" dirty="0" smtClean="0"/>
          </a:p>
          <a:p>
            <a:r>
              <a:rPr lang="ru-RU" sz="3900" dirty="0" smtClean="0"/>
              <a:t>Новая газета</a:t>
            </a:r>
            <a:r>
              <a:rPr lang="ru-RU" dirty="0" smtClean="0"/>
              <a:t> </a:t>
            </a:r>
            <a:endParaRPr lang="ru-RU" dirty="0"/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Язык: более эмоциональный, </a:t>
            </a:r>
            <a:r>
              <a:rPr lang="ru-RU" dirty="0" smtClean="0"/>
              <a:t>менее </a:t>
            </a:r>
            <a:r>
              <a:rPr lang="ru-RU" dirty="0" smtClean="0"/>
              <a:t>академичный, проще речевые обороты.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dirty="0" smtClean="0"/>
              <a:t>Пишут, в первую очередь о российских внутренних проблемах.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Самый негативный текст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40000" lnSpcReduction="20000"/>
          </a:bodyPr>
          <a:lstStyle/>
          <a:p>
            <a:r>
              <a:rPr lang="ru-RU" sz="4500" dirty="0"/>
              <a:t>Российская газета </a:t>
            </a:r>
            <a:r>
              <a:rPr lang="ru-RU" sz="4500" dirty="0" smtClean="0"/>
              <a:t>2016; -0.778091</a:t>
            </a:r>
          </a:p>
          <a:p>
            <a:pPr marL="0" indent="0">
              <a:buNone/>
            </a:pPr>
            <a:r>
              <a:rPr lang="ru-RU" sz="4000" dirty="0"/>
              <a:t>В составе Сухопутных войск в течение 2016 года будут сформированы 4 новых дивизии. Об этом сегодня рассказал главнокомандующий Сухопутными войсками генерал-полковник Олег </a:t>
            </a:r>
            <a:r>
              <a:rPr lang="ru-RU" sz="4000" dirty="0" err="1" smtClean="0"/>
              <a:t>Салюков</a:t>
            </a:r>
            <a:r>
              <a:rPr lang="ru-RU" sz="4000" dirty="0" smtClean="0"/>
              <a:t>. По </a:t>
            </a:r>
            <a:r>
              <a:rPr lang="ru-RU" sz="4000" dirty="0"/>
              <a:t>его словам, усилены будут группировки Вооруженных сил на западном и центральном направлениях. В 2016 году будут сформированы три дивизии на западном направлении и одна - на центральном</a:t>
            </a:r>
            <a:r>
              <a:rPr lang="ru-RU" sz="4000" dirty="0" smtClean="0"/>
              <a:t>. "</a:t>
            </a:r>
            <a:r>
              <a:rPr lang="ru-RU" sz="4000" dirty="0"/>
              <a:t>Формирование новых дивизий - это одна из мер в ответ на увеличение интенсивности учений стран НАТО, наблюдаемое в последнее время", - пояснил </a:t>
            </a:r>
            <a:r>
              <a:rPr lang="ru-RU" sz="4000" dirty="0" smtClean="0"/>
              <a:t>главком. По </a:t>
            </a:r>
            <a:r>
              <a:rPr lang="ru-RU" sz="4000" dirty="0"/>
              <a:t>данным Минобороны РФ, НАТО за последний год увеличила количество учений у границ России в полтора раза, а полеты разведывательной авиации - в девять </a:t>
            </a:r>
            <a:r>
              <a:rPr lang="ru-RU" sz="4000" dirty="0" smtClean="0"/>
              <a:t>раз. Генерал </a:t>
            </a:r>
            <a:r>
              <a:rPr lang="ru-RU" sz="4000" dirty="0" err="1"/>
              <a:t>Салюков</a:t>
            </a:r>
            <a:r>
              <a:rPr lang="ru-RU" sz="4000" dirty="0"/>
              <a:t> добавил, что новые дивизии будут формироваться не с чистого листа, а на базе уже существующих бригад. Эти подразделения укрупнят, "насытят" современной техникой - то есть, они получат все, что положено по штату мотострелковым </a:t>
            </a:r>
            <a:r>
              <a:rPr lang="ru-RU" sz="4000" dirty="0" smtClean="0"/>
              <a:t>дивизиям. Ранее </a:t>
            </a:r>
            <a:r>
              <a:rPr lang="ru-RU" sz="4000" dirty="0"/>
              <a:t>о том, что на западном направлении будут сформированы три новые дивизии заявлял глава Минобороны Сергей Шойгу. По его словам, для новых дивизий будет необходимо построить и оборудовать места постоянной дислокации: создать полигоны, места хранения техники, а также здания для проживания личного </a:t>
            </a:r>
            <a:r>
              <a:rPr lang="ru-RU" sz="4000" dirty="0" smtClean="0"/>
              <a:t>состава. Отметим </a:t>
            </a:r>
            <a:r>
              <a:rPr lang="ru-RU" sz="4000" dirty="0"/>
              <a:t>также, что накануне заместитель министра обороны Николай Панков заявил, что в российской армии не будет сокращен ни один военнослужащий. Грядущее 10-процентное сокращение рядов Вооруженных сил, по его словам, коснется только гражданских служащих. "Но у нас по ним приличный </a:t>
            </a:r>
            <a:r>
              <a:rPr lang="ru-RU" sz="4000" dirty="0" err="1"/>
              <a:t>вакант</a:t>
            </a:r>
            <a:r>
              <a:rPr lang="ru-RU" sz="4000" dirty="0"/>
              <a:t>, поэтому мы обойдемся вакантными должностями. Таким образом, ни один военнослужащий, никто из гражданского персонала лишь потому, что надо сократить, сокращен не будет", - пояснил армейский чиновник. </a:t>
            </a:r>
            <a:r>
              <a:rPr lang="ru-RU" sz="4000" dirty="0" smtClean="0"/>
              <a:t>По </a:t>
            </a:r>
            <a:r>
              <a:rPr lang="ru-RU" sz="4000" dirty="0"/>
              <a:t>словам Николая Панкова, вооруженным силам сейчас не до сокращений, наоборот, перед военным ведомством стоят "задачи созидательные". "Нам нужно создавать три дивизии, уже создана танковая армия на западном направлении", - подчеркнул замминистра.</a:t>
            </a:r>
          </a:p>
        </p:txBody>
      </p:sp>
    </p:spTree>
    <p:extLst>
      <p:ext uri="{BB962C8B-B14F-4D97-AF65-F5344CB8AC3E}">
        <p14:creationId xmlns:p14="http://schemas.microsoft.com/office/powerpoint/2010/main" val="224854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Анализ </a:t>
            </a:r>
            <a:r>
              <a:rPr lang="ru-RU" sz="3600" dirty="0" smtClean="0"/>
              <a:t>тональности. Средние значения по всему временному промежутку.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всего </a:t>
            </a:r>
            <a:r>
              <a:rPr lang="ru-RU" dirty="0"/>
              <a:t>корпуса: </a:t>
            </a:r>
            <a:r>
              <a:rPr lang="ru-RU" dirty="0" smtClean="0"/>
              <a:t>0.191601 </a:t>
            </a:r>
          </a:p>
          <a:p>
            <a:r>
              <a:rPr lang="ru-RU" dirty="0" smtClean="0"/>
              <a:t>Для Новой </a:t>
            </a:r>
            <a:r>
              <a:rPr lang="ru-RU" dirty="0"/>
              <a:t>газеты: </a:t>
            </a:r>
            <a:r>
              <a:rPr lang="ru-RU" dirty="0" smtClean="0"/>
              <a:t>0,205255</a:t>
            </a:r>
          </a:p>
          <a:p>
            <a:r>
              <a:rPr lang="ru-RU" dirty="0" smtClean="0"/>
              <a:t>Для </a:t>
            </a:r>
            <a:r>
              <a:rPr lang="ru-RU" dirty="0"/>
              <a:t>Российской газеты: </a:t>
            </a:r>
            <a:r>
              <a:rPr lang="ru-RU" dirty="0" smtClean="0"/>
              <a:t>0,158656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4361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тональности. Изменение средней тональности</a:t>
            </a:r>
            <a:endParaRPr lang="ru-RU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772956"/>
              </p:ext>
            </p:extLst>
          </p:nvPr>
        </p:nvGraphicFramePr>
        <p:xfrm>
          <a:off x="395536" y="1556792"/>
          <a:ext cx="8424936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9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Язык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Новая газета </a:t>
            </a:r>
            <a:r>
              <a:rPr lang="ru-RU" dirty="0" smtClean="0"/>
              <a:t>всегда содержала </a:t>
            </a:r>
            <a:r>
              <a:rPr lang="ru-RU" dirty="0" smtClean="0"/>
              <a:t>колонки </a:t>
            </a:r>
            <a:r>
              <a:rPr lang="ru-RU" dirty="0" smtClean="0"/>
              <a:t>в которых </a:t>
            </a:r>
            <a:r>
              <a:rPr lang="ru-RU" dirty="0" smtClean="0"/>
              <a:t>были рассуждения </a:t>
            </a:r>
            <a:r>
              <a:rPr lang="ru-RU" dirty="0" smtClean="0"/>
              <a:t>с </a:t>
            </a:r>
            <a:r>
              <a:rPr lang="ru-RU" dirty="0" smtClean="0"/>
              <a:t>более простым и доступным языком, </a:t>
            </a:r>
            <a:r>
              <a:rPr lang="ru-RU" dirty="0" smtClean="0"/>
              <a:t>по сравнению с Российской газетой</a:t>
            </a:r>
          </a:p>
          <a:p>
            <a:r>
              <a:rPr lang="ru-RU" dirty="0" smtClean="0"/>
              <a:t>Для конца 90-ых годов характерно сравнение с прошлым.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В Российской газете по-прежнему более академична, но за исследуемый период стиль газеты изменился и она стала использовать более простой язык, в чем-то приблизилась к Новой газете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08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Выводы. 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Обе </a:t>
            </a:r>
            <a:r>
              <a:rPr lang="ru-RU" dirty="0"/>
              <a:t>газеты объединяет частое использование слова источник. </a:t>
            </a:r>
            <a:r>
              <a:rPr lang="ru-RU" dirty="0" smtClean="0"/>
              <a:t>То есть обе </a:t>
            </a:r>
            <a:r>
              <a:rPr lang="ru-RU" dirty="0"/>
              <a:t>газеты имеют свои источники и ссылаются на них. Это </a:t>
            </a:r>
            <a:r>
              <a:rPr lang="ru-RU" dirty="0" smtClean="0"/>
              <a:t>показывает стремление изданий </a:t>
            </a:r>
            <a:r>
              <a:rPr lang="ru-RU" dirty="0"/>
              <a:t>публиковать проверенную информацию и подтверждает их журналистскую </a:t>
            </a:r>
            <a:r>
              <a:rPr lang="ru-RU" dirty="0" smtClean="0"/>
              <a:t>состоятельность.</a:t>
            </a:r>
            <a:endParaRPr lang="ru-RU" dirty="0"/>
          </a:p>
          <a:p>
            <a:r>
              <a:rPr lang="ru-RU" dirty="0" smtClean="0"/>
              <a:t>Новая </a:t>
            </a:r>
            <a:r>
              <a:rPr lang="ru-RU" dirty="0"/>
              <a:t>газета использует часто  "комитет солдатский матерей", "война", "</a:t>
            </a:r>
            <a:r>
              <a:rPr lang="ru-RU" dirty="0" err="1"/>
              <a:t>чечня</a:t>
            </a:r>
            <a:r>
              <a:rPr lang="ru-RU" dirty="0"/>
              <a:t>" в соответствующие периоды эскалаций. Употребления в РГ происходили много реже. Связано с тем что НГ пытается поднять вопросы, вскрыть проблемы, т.е. донести их до власть предержащих. </a:t>
            </a:r>
          </a:p>
          <a:p>
            <a:r>
              <a:rPr lang="ru-RU" dirty="0"/>
              <a:t>РГ преследует обратную цель - донести позицию государства по вопросу, не ставя перед обществом задачи его обсуждения.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43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Архив «Новой газеты» и «Российской газеты» за  1997 – 2005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года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Статьи за 2016 год с официальных сайтов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«Новой газеты»</m:t>
                        </m:r>
                      </m:e>
                      <m:sup>
                        <m:r>
                          <a:rPr lang="ru-RU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 smtClean="0"/>
                          <m:t>«Российской газеты»</m:t>
                        </m:r>
                      </m:e>
                      <m:sup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ru-RU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ru-RU" sz="1600" b="0" i="0" smtClean="0"/>
                      <m:t> 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http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://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rutracker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org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forum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/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viewtopic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.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php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?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t</m:t>
                    </m:r>
                    <m:r>
                      <m:rPr>
                        <m:nor/>
                      </m:rPr>
                      <a:rPr lang="en-US" sz="1600" dirty="0" smtClean="0">
                        <a:hlinkClick r:id="rId3"/>
                      </a:rPr>
                      <m:t>=1323353</m:t>
                    </m:r>
                  </m:oMath>
                </a14:m>
                <a:endParaRPr lang="ru-RU" sz="1600" dirty="0" smtClean="0"/>
              </a:p>
              <a:p>
                <a:pPr marL="0" indent="0" algn="r">
                  <a:buNone/>
                </a:pPr>
                <a:r>
                  <a:rPr lang="ru-RU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4"/>
                  </a:rPr>
                  <a:t>http://www.novayagazeta.ru/</a:t>
                </a:r>
                <a:endParaRPr lang="ru-RU" sz="16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>
                    <a:hlinkClick r:id="rId5"/>
                  </a:rPr>
                  <a:t>http://rg.ru/</a:t>
                </a:r>
                <a:endParaRPr lang="en-US" sz="16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61248"/>
                <a:ext cx="8229600" cy="1080120"/>
              </a:xfrm>
              <a:prstGeom prst="rect">
                <a:avLst/>
              </a:prstGeom>
              <a:blipFill rotWithShape="1">
                <a:blip r:embed="rId6"/>
                <a:stretch>
                  <a:fillRect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8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отбора текстов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Авторство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Статьи только журналистов изучаемых </a:t>
            </a:r>
            <a:r>
              <a:rPr lang="ru-RU" sz="2400" dirty="0" smtClean="0"/>
              <a:t>газет</a:t>
            </a:r>
            <a:endParaRPr lang="ru-RU" sz="2400" dirty="0" smtClean="0"/>
          </a:p>
          <a:p>
            <a:endParaRPr lang="ru-RU" dirty="0" smtClean="0"/>
          </a:p>
          <a:p>
            <a:r>
              <a:rPr lang="ru-RU" sz="3600" dirty="0" smtClean="0"/>
              <a:t>Тематика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Отбор статей освещающих некое реальное событие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 smtClean="0"/>
              <a:t>Отсеивались интервью, тексты законов, развлекательные </a:t>
            </a:r>
            <a:r>
              <a:rPr lang="ru-RU" sz="2400" dirty="0" smtClean="0"/>
              <a:t>статьи</a:t>
            </a:r>
            <a:r>
              <a:rPr lang="en-US" sz="2400" dirty="0" smtClean="0"/>
              <a:t>, </a:t>
            </a:r>
            <a:r>
              <a:rPr lang="ru-RU" sz="2400" dirty="0"/>
              <a:t>письма в редакцию, </a:t>
            </a:r>
            <a:r>
              <a:rPr lang="ru-RU" sz="2400" dirty="0" smtClean="0"/>
              <a:t>интервью</a:t>
            </a:r>
            <a:r>
              <a:rPr lang="en-US" sz="2400" dirty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Характеристика корпуса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ru-RU" sz="1600" b="0" i="1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ru-RU" sz="1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ru-RU" sz="1600" dirty="0" smtClean="0"/>
                  <a:t> </a:t>
                </a:r>
                <a:r>
                  <a:rPr lang="en-US" sz="1600" dirty="0" smtClean="0"/>
                  <a:t>https://github.com/arassadin/hse_ling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6183449"/>
                <a:ext cx="8136904" cy="683754"/>
              </a:xfrm>
              <a:blipFill rotWithShape="1">
                <a:blip r:embed="rId2"/>
                <a:stretch>
                  <a:fillRect t="-1770" r="-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2400" i="1" u="none" strike="noStrike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ru-RU" sz="2400" u="none" strike="noStrike" dirty="0" smtClean="0">
                                        <a:effectLst/>
                                      </a:rPr>
                                      <m:t>Открытый</m:t>
                                    </m:r>
                                  </m:e>
                                  <m:sup>
                                    <m:r>
                                      <a:rPr lang="ru-RU" sz="2400" b="0" i="1" u="none" strike="noStrike" smtClean="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09755"/>
                  </p:ext>
                </p:extLst>
              </p:nvPr>
            </p:nvGraphicFramePr>
            <p:xfrm>
              <a:off x="539552" y="1340768"/>
              <a:ext cx="8136904" cy="4536499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04256"/>
                    <a:gridCol w="5832648"/>
                  </a:tblGrid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Тип данных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Письменный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Язык текстов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Русский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Параллельность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Одноязычный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Специфика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Из периодических источников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Цель создания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Специализированный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Жанр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Публицистический 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Доступность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0" anchor="b">
                        <a:blipFill rotWithShape="1">
                          <a:blip r:embed="rId3"/>
                          <a:stretch>
                            <a:fillRect l="-39644" t="-617910" r="-105" b="-450746"/>
                          </a:stretch>
                        </a:blipFill>
                      </a:tcPr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Назначение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Исследовательский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Динамичность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Статический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>
                              <a:effectLst/>
                            </a:rPr>
                            <a:t>Разметка</a:t>
                          </a:r>
                          <a:endParaRPr lang="ru-RU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Морфологическая разметка + </a:t>
                          </a:r>
                          <a:r>
                            <a:rPr lang="ru-RU" sz="2400" u="none" strike="noStrike" dirty="0" err="1">
                              <a:effectLst/>
                            </a:rPr>
                            <a:t>метаразметка</a:t>
                          </a:r>
                          <a:r>
                            <a:rPr lang="ru-RU" sz="2400" u="none" strike="noStrike" dirty="0">
                              <a:effectLst/>
                            </a:rPr>
                            <a:t>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412409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Объем текстов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ru-RU" sz="2400" u="none" strike="noStrike" dirty="0">
                              <a:effectLst/>
                            </a:rPr>
                            <a:t>Полнотекстовый </a:t>
                          </a:r>
                          <a:endParaRPr lang="ru-RU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08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Метаразметка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3500" dirty="0" smtClean="0"/>
              <a:t>По газетам: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Российская газета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Новая газета</a:t>
            </a:r>
          </a:p>
          <a:p>
            <a:endParaRPr lang="ru-RU" dirty="0"/>
          </a:p>
          <a:p>
            <a:r>
              <a:rPr lang="ru-RU" sz="3500" dirty="0" smtClean="0"/>
              <a:t>По временным промежуткам выпуска газет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1997-1999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2000-2002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2003-2005</a:t>
            </a:r>
          </a:p>
          <a:p>
            <a:pPr marL="702000">
              <a:buFont typeface="Wingdings" panose="05000000000000000000" pitchFamily="2" charset="2"/>
              <a:buChar char="Ø"/>
            </a:pPr>
            <a:r>
              <a:rPr lang="ru-RU" sz="2600" dirty="0" smtClean="0"/>
              <a:t>2015-2016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9036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корпуса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01926"/>
              </p:ext>
            </p:extLst>
          </p:nvPr>
        </p:nvGraphicFramePr>
        <p:xfrm>
          <a:off x="323528" y="1412776"/>
          <a:ext cx="8568951" cy="4834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3"/>
                <a:gridCol w="2208846"/>
                <a:gridCol w="2592288"/>
                <a:gridCol w="2376264"/>
              </a:tblGrid>
              <a:tr h="335280"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Количество текстов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Словоупотреблений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Среднее число словоупотреблений </a:t>
                      </a:r>
                    </a:p>
                  </a:txBody>
                  <a:tcPr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1997-1999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505,0152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2000-2002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960,9565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2003-2005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857,7083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2015-2016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56936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612,2151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Российская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69624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334,7308</a:t>
                      </a:r>
                    </a:p>
                  </a:txBody>
                  <a:tcPr marL="9525" marR="9525" marT="9525" marB="0" anchor="ctr"/>
                </a:tc>
              </a:tr>
              <a:tr h="339937">
                <a:tc>
                  <a:txBody>
                    <a:bodyPr/>
                    <a:lstStyle/>
                    <a:p>
                      <a:r>
                        <a:rPr lang="ru-RU" dirty="0" smtClean="0"/>
                        <a:t>Новая газета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460777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586,9771</a:t>
                      </a:r>
                    </a:p>
                  </a:txBody>
                  <a:tcPr marL="9525" marR="9525" marT="9525" marB="0" anchor="ctr"/>
                </a:tc>
              </a:tr>
              <a:tr h="681238">
                <a:tc>
                  <a:txBody>
                    <a:bodyPr/>
                    <a:lstStyle/>
                    <a:p>
                      <a:r>
                        <a:rPr lang="ru-RU" dirty="0" smtClean="0"/>
                        <a:t>Для</a:t>
                      </a:r>
                      <a:r>
                        <a:rPr lang="ru-RU" baseline="0" dirty="0" smtClean="0"/>
                        <a:t> всего корпуса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530401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200000"/>
                        </a:lnSpc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533,0663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27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Реализованная функциональность корпус менеджера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Подсчет частотности </a:t>
            </a:r>
            <a:r>
              <a:rPr lang="ru-RU" dirty="0" err="1" smtClean="0"/>
              <a:t>нграмм</a:t>
            </a:r>
            <a:endParaRPr lang="ru-RU" dirty="0" smtClean="0"/>
          </a:p>
          <a:p>
            <a:r>
              <a:rPr lang="ru-RU" dirty="0" smtClean="0"/>
              <a:t>Поиск фраз по маске из частей речи</a:t>
            </a:r>
          </a:p>
          <a:p>
            <a:r>
              <a:rPr lang="ru-RU" dirty="0" smtClean="0"/>
              <a:t>Подсчет тональности для текстов</a:t>
            </a:r>
          </a:p>
          <a:p>
            <a:r>
              <a:rPr lang="ru-RU" dirty="0" smtClean="0"/>
              <a:t>Поиск со употреблений для </a:t>
            </a:r>
            <a:r>
              <a:rPr lang="ru-RU" dirty="0" err="1" smtClean="0"/>
              <a:t>нграммы</a:t>
            </a:r>
            <a:endParaRPr lang="ru-RU" dirty="0" smtClean="0"/>
          </a:p>
          <a:p>
            <a:r>
              <a:rPr lang="ru-RU" dirty="0" smtClean="0"/>
              <a:t>Поиск по корпусу по </a:t>
            </a:r>
            <a:r>
              <a:rPr lang="ru-RU" dirty="0" err="1" smtClean="0"/>
              <a:t>метаразметке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Интерфейс в командной строке</a:t>
            </a:r>
          </a:p>
        </p:txBody>
      </p:sp>
    </p:spTree>
    <p:extLst>
      <p:ext uri="{BB962C8B-B14F-4D97-AF65-F5344CB8AC3E}">
        <p14:creationId xmlns:p14="http://schemas.microsoft.com/office/powerpoint/2010/main" val="13123952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2561</TotalTime>
  <Words>2302</Words>
  <Application>Microsoft Office PowerPoint</Application>
  <PresentationFormat>Экран (4:3)</PresentationFormat>
  <Paragraphs>605</Paragraphs>
  <Slides>35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Изучение особенностей и изменений языков "Новой газеты" и "Российской газеты" за период 1997-2005 и сегодня</vt:lpstr>
      <vt:lpstr>Цель и задачи</vt:lpstr>
      <vt:lpstr>Предположения</vt:lpstr>
      <vt:lpstr>Источники</vt:lpstr>
      <vt:lpstr>Методика отбора текстов</vt:lpstr>
      <vt:lpstr>Характеристика корпуса</vt:lpstr>
      <vt:lpstr>Метаразметка</vt:lpstr>
      <vt:lpstr>Описание корпуса</vt:lpstr>
      <vt:lpstr>Реализованная функциональность корпус менеджера</vt:lpstr>
      <vt:lpstr>Частотность слов. Весь корпус</vt:lpstr>
      <vt:lpstr>Со употребление наиболее частных слов</vt:lpstr>
      <vt:lpstr>Частотность биграмм. Весь корпус</vt:lpstr>
      <vt:lpstr>Со употребление наиболее частных биграмм</vt:lpstr>
      <vt:lpstr>Частотность триграмм. Весь корпус</vt:lpstr>
      <vt:lpstr>Со употребление наиболее частных триграмм</vt:lpstr>
      <vt:lpstr>Частотность слов. Новая газета</vt:lpstr>
      <vt:lpstr>Частотность слов. Российская газета</vt:lpstr>
      <vt:lpstr>Частотность биграмм. 1997-1999</vt:lpstr>
      <vt:lpstr>Частотность биграмм. 2000-2005</vt:lpstr>
      <vt:lpstr>Частотность биграмм. 2015-2016</vt:lpstr>
      <vt:lpstr>Частотность биграмм. Весь корпус</vt:lpstr>
      <vt:lpstr>Частотность триграмм. 1997-1999</vt:lpstr>
      <vt:lpstr>Частотность триграмм. 2000-2005</vt:lpstr>
      <vt:lpstr>Частотность триграмм. 2015-2016</vt:lpstr>
      <vt:lpstr>Частотность триграмм. Весь корпус</vt:lpstr>
      <vt:lpstr>Со употребление. Чечня</vt:lpstr>
      <vt:lpstr>Со употребление. Коррупция</vt:lpstr>
      <vt:lpstr>Со употребление. Стипендия</vt:lpstr>
      <vt:lpstr>Анализ тональности. Самый позитивный текст</vt:lpstr>
      <vt:lpstr>Анализ тональности. Самый негативный текст</vt:lpstr>
      <vt:lpstr>Анализ тональности. Средние значения по всему временному промежутку.</vt:lpstr>
      <vt:lpstr>Анализ тональности. Изменение средней тональности</vt:lpstr>
      <vt:lpstr>Выводы. Язык</vt:lpstr>
      <vt:lpstr>Выводы. Темы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Dmitry</cp:lastModifiedBy>
  <cp:revision>44</cp:revision>
  <dcterms:created xsi:type="dcterms:W3CDTF">2016-03-13T15:13:32Z</dcterms:created>
  <dcterms:modified xsi:type="dcterms:W3CDTF">2016-03-22T13:31:52Z</dcterms:modified>
</cp:coreProperties>
</file>