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8" r:id="rId10"/>
    <p:sldId id="263" r:id="rId11"/>
    <p:sldId id="269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13.03.2016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9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13.03.2016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3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13.03.2016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74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13.03.2016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13.03.2016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03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13.03.2016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13.03.2016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7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13.03.2016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5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13.03.2016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89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13.03.2016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65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13.03.2016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05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8E43F-AC51-46A6-969B-DF0AF1B9D664}" type="datetimeFigureOut">
              <a:rPr lang="ru-RU" smtClean="0"/>
              <a:t>13.03.2016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96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utracker.org/forum/viewtopic.php?t=132335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rg.ru/" TargetMode="External"/><Relationship Id="rId4" Type="http://schemas.openxmlformats.org/officeDocument/2006/relationships/hyperlink" Target="http://www.novayagazeta.ru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Изучение особенностей и изменений языков "Новой газеты" и "Российской газеты" за период 1997-2005 и сегодня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4581128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dirty="0" err="1" smtClean="0"/>
              <a:t>Желонкин</a:t>
            </a:r>
            <a:r>
              <a:rPr lang="ru-RU" dirty="0" smtClean="0"/>
              <a:t> Дмитрий</a:t>
            </a:r>
          </a:p>
          <a:p>
            <a:pPr algn="r"/>
            <a:r>
              <a:rPr lang="ru-RU" dirty="0" smtClean="0"/>
              <a:t>Мищенко Владислав</a:t>
            </a:r>
          </a:p>
          <a:p>
            <a:pPr algn="r"/>
            <a:r>
              <a:rPr lang="ru-RU" dirty="0" smtClean="0"/>
              <a:t>Рассадин Александр</a:t>
            </a:r>
          </a:p>
          <a:p>
            <a:pPr algn="r"/>
            <a:r>
              <a:rPr lang="ru-RU" dirty="0" err="1" smtClean="0"/>
              <a:t>Русов</a:t>
            </a:r>
            <a:r>
              <a:rPr lang="ru-RU" dirty="0" smtClean="0"/>
              <a:t> Николай </a:t>
            </a:r>
          </a:p>
          <a:p>
            <a:pPr algn="r"/>
            <a:r>
              <a:rPr lang="ru-RU" dirty="0" smtClean="0"/>
              <a:t>Соколов Артем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27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Частотность триграмм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008127"/>
              </p:ext>
            </p:extLst>
          </p:nvPr>
        </p:nvGraphicFramePr>
        <p:xfrm>
          <a:off x="179512" y="1484784"/>
          <a:ext cx="8784972" cy="5211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2"/>
                <a:gridCol w="1512168"/>
                <a:gridCol w="1512168"/>
                <a:gridCol w="1440160"/>
                <a:gridCol w="1512168"/>
                <a:gridCol w="1512166"/>
              </a:tblGrid>
              <a:tr h="408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1997-1999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2000-2002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2003-2005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corpus</a:t>
                      </a:r>
                      <a:endParaRPr lang="ru-RU" dirty="0"/>
                    </a:p>
                  </a:txBody>
                  <a:tcPr/>
                </a:tc>
              </a:tr>
              <a:tr h="2323880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</a:t>
                      </a:r>
                      <a:r>
                        <a:rPr lang="ru-RU" baseline="0" dirty="0" smtClean="0"/>
                        <a:t>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479071"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</a:t>
                      </a:r>
                      <a:r>
                        <a:rPr lang="ru-RU" baseline="0" dirty="0" smtClean="0"/>
                        <a:t>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33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 употребление наиболее частных </a:t>
            </a:r>
            <a:r>
              <a:rPr lang="ru-RU" dirty="0" smtClean="0"/>
              <a:t>три</a:t>
            </a:r>
            <a:r>
              <a:rPr lang="ru-RU" dirty="0" smtClean="0"/>
              <a:t>грамм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2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тональности. Топ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54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тональности. </a:t>
            </a:r>
            <a:r>
              <a:rPr lang="ru-RU" dirty="0" smtClean="0"/>
              <a:t>Распределение тональностей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91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08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3800" dirty="0" smtClean="0"/>
              <a:t>Цель:</a:t>
            </a:r>
            <a:r>
              <a:rPr lang="ru-RU" sz="3500" dirty="0" smtClean="0"/>
              <a:t> </a:t>
            </a:r>
            <a:r>
              <a:rPr lang="ru-RU" sz="2800" dirty="0" smtClean="0"/>
              <a:t>выявление различий в печатном языке независимых СМИ и официальной власти на примере газет </a:t>
            </a:r>
            <a:r>
              <a:rPr lang="ru-RU" sz="2800" dirty="0" smtClean="0"/>
              <a:t>«Новая газета» и «Российская газета»</a:t>
            </a:r>
          </a:p>
          <a:p>
            <a:pPr marL="0" indent="0">
              <a:buNone/>
            </a:pPr>
            <a:endParaRPr lang="ru-RU" sz="3500" dirty="0" smtClean="0"/>
          </a:p>
          <a:p>
            <a:pPr marL="0" indent="0">
              <a:buNone/>
            </a:pPr>
            <a:r>
              <a:rPr lang="ru-RU" sz="3800" dirty="0" smtClean="0"/>
              <a:t>Задачи:</a:t>
            </a:r>
          </a:p>
          <a:p>
            <a:r>
              <a:rPr lang="ru-RU" sz="2800" dirty="0" smtClean="0"/>
              <a:t>Поиск и первичный анализ источников, создание </a:t>
            </a:r>
            <a:r>
              <a:rPr lang="ru-RU" sz="2800" dirty="0" err="1" smtClean="0"/>
              <a:t>корупса</a:t>
            </a:r>
            <a:endParaRPr lang="ru-RU" sz="2800" dirty="0" smtClean="0"/>
          </a:p>
          <a:p>
            <a:r>
              <a:rPr lang="ru-RU" sz="2800" dirty="0" smtClean="0"/>
              <a:t>Создание среды для автоматического анализа корпуса</a:t>
            </a:r>
          </a:p>
          <a:p>
            <a:r>
              <a:rPr lang="ru-RU" sz="2800" dirty="0" smtClean="0"/>
              <a:t>Использование созданной среды и полученных данных для достижения цели исследования и получение выводов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379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Архив «Новой газеты» и «Российской газеты» за  1997 – 2005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dirty="0" smtClean="0"/>
                          <m:t>года</m:t>
                        </m:r>
                      </m:e>
                      <m:sup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ru-RU" dirty="0" smtClean="0"/>
                  <a:t> </a:t>
                </a:r>
              </a:p>
              <a:p>
                <a:r>
                  <a:rPr lang="ru-RU" dirty="0" smtClean="0"/>
                  <a:t>Статьи за 2016 год с официальных сайтов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dirty="0" smtClean="0"/>
                          <m:t>«Новой газеты»</m:t>
                        </m:r>
                      </m:e>
                      <m:sup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dirty="0" smtClean="0"/>
                          <m:t>«Российской газеты»</m:t>
                        </m:r>
                      </m:e>
                      <m:sup>
                        <m:r>
                          <a:rPr lang="ru-RU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2"/>
              <p:cNvSpPr txBox="1">
                <a:spLocks/>
              </p:cNvSpPr>
              <p:nvPr/>
            </p:nvSpPr>
            <p:spPr>
              <a:xfrm>
                <a:off x="755576" y="5661248"/>
                <a:ext cx="8229600" cy="1080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:r>
                  <a:rPr lang="ru-RU" sz="16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/>
                        </m:ctrlPr>
                      </m:sSupPr>
                      <m:e>
                        <m:r>
                          <a:rPr lang="ru-RU" sz="1600" b="0" i="1" smtClean="0"/>
                          <m:t> </m:t>
                        </m:r>
                      </m:e>
                      <m:sup>
                        <m:r>
                          <a:rPr lang="ru-RU" sz="1600" b="0" i="1" smtClean="0"/>
                          <m:t>1</m:t>
                        </m:r>
                      </m:sup>
                    </m:sSup>
                    <m:r>
                      <m:rPr>
                        <m:nor/>
                      </m:rPr>
                      <a:rPr lang="ru-RU" sz="1600" b="0" i="0" smtClean="0"/>
                      <m:t> 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http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://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rutracker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.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org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/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forum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/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viewtopic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.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php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?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t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=1323353</m:t>
                    </m:r>
                  </m:oMath>
                </a14:m>
                <a:endParaRPr lang="ru-RU" sz="1600" dirty="0" smtClean="0"/>
              </a:p>
              <a:p>
                <a:pPr marL="0" indent="0" algn="r">
                  <a:buNone/>
                </a:pPr>
                <a:r>
                  <a:rPr lang="ru-RU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smtClean="0"/>
                        </m:ctrlPr>
                      </m:sSupPr>
                      <m:e>
                        <m:r>
                          <a:rPr lang="ru-RU" sz="1600" b="0" i="0" smtClean="0"/>
                          <m:t> </m:t>
                        </m:r>
                      </m:e>
                      <m:sup>
                        <m:r>
                          <a:rPr lang="ru-RU" sz="1600" b="0" i="0" smtClean="0"/>
                          <m:t>2</m:t>
                        </m:r>
                      </m:sup>
                    </m:sSup>
                  </m:oMath>
                </a14:m>
                <a:r>
                  <a:rPr lang="ru-RU" sz="1600" dirty="0" smtClean="0"/>
                  <a:t> </a:t>
                </a:r>
                <a:r>
                  <a:rPr lang="en-US" sz="1600" dirty="0" smtClean="0">
                    <a:hlinkClick r:id="rId4"/>
                  </a:rPr>
                  <a:t>http://www.novayagazeta.ru/</a:t>
                </a:r>
                <a:endParaRPr lang="ru-RU" sz="1600" dirty="0" smtClean="0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ru-RU" sz="16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ru-RU" sz="1600" smtClean="0"/>
                        </m:ctrlPr>
                      </m:sSupPr>
                      <m:e>
                        <m:r>
                          <a:rPr lang="ru-RU" sz="1600" b="0" i="0" smtClean="0"/>
                          <m:t> </m:t>
                        </m:r>
                      </m:e>
                      <m:sup>
                        <m:r>
                          <a:rPr lang="ru-RU" sz="1600" b="0" i="0" smtClean="0"/>
                          <m:t>3</m:t>
                        </m:r>
                      </m:sup>
                    </m:sSup>
                  </m:oMath>
                </a14:m>
                <a:r>
                  <a:rPr lang="ru-RU" sz="1600" dirty="0" smtClean="0"/>
                  <a:t> </a:t>
                </a:r>
                <a:r>
                  <a:rPr lang="en-US" sz="1600" dirty="0" smtClean="0">
                    <a:hlinkClick r:id="rId5"/>
                  </a:rPr>
                  <a:t>http://rg.ru/</a:t>
                </a:r>
                <a:endParaRPr lang="en-US" sz="160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661248"/>
                <a:ext cx="8229600" cy="1080120"/>
              </a:xfrm>
              <a:prstGeom prst="rect">
                <a:avLst/>
              </a:prstGeom>
              <a:blipFill rotWithShape="1">
                <a:blip r:embed="rId6"/>
                <a:stretch>
                  <a:fillRect r="-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8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Методика отбора текстов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 smtClean="0"/>
              <a:t>Авторство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Статьи только журналистов изучаемых газеты</a:t>
            </a:r>
          </a:p>
          <a:p>
            <a:endParaRPr lang="ru-RU" dirty="0" smtClean="0"/>
          </a:p>
          <a:p>
            <a:r>
              <a:rPr lang="ru-RU" sz="3600" dirty="0" smtClean="0"/>
              <a:t>Тематика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Отбор статей освещающих некое реальное событие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Отсеивались интервью, тексты законов, развлекательные статьи.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96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</a:t>
            </a:r>
            <a:r>
              <a:rPr lang="ru-RU" dirty="0" err="1" smtClean="0"/>
              <a:t>метаразметки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Объект 9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6183449"/>
                <a:ext cx="8136904" cy="683754"/>
              </a:xfrm>
            </p:spPr>
            <p:txBody>
              <a:bodyPr>
                <a:normAutofit/>
              </a:bodyPr>
              <a:lstStyle/>
              <a:p>
                <a:pPr marL="0" indent="0" algn="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/>
                        </m:ctrlPr>
                      </m:sSupPr>
                      <m:e>
                        <m:r>
                          <a:rPr lang="ru-RU" sz="1600" b="0" i="1" smtClean="0"/>
                          <m:t> </m:t>
                        </m:r>
                      </m:e>
                      <m:sup>
                        <m:r>
                          <a:rPr lang="ru-RU" sz="1600" b="0" i="1" smtClean="0"/>
                          <m:t>1</m:t>
                        </m:r>
                      </m:sup>
                    </m:sSup>
                  </m:oMath>
                </a14:m>
                <a:r>
                  <a:rPr lang="ru-RU" sz="1600" dirty="0" smtClean="0"/>
                  <a:t> </a:t>
                </a:r>
                <a:r>
                  <a:rPr lang="en-US" sz="1600" dirty="0" smtClean="0"/>
                  <a:t>https://github.com/arassadin/hse_ling</a:t>
                </a:r>
                <a:endParaRPr lang="ru-RU" sz="1600" dirty="0"/>
              </a:p>
            </p:txBody>
          </p:sp>
        </mc:Choice>
        <mc:Fallback>
          <p:sp>
            <p:nvSpPr>
              <p:cNvPr id="10" name="Объект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6183449"/>
                <a:ext cx="8136904" cy="683754"/>
              </a:xfrm>
              <a:blipFill rotWithShape="1">
                <a:blip r:embed="rId2"/>
                <a:stretch>
                  <a:fillRect t="-1770" r="-4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609755"/>
                  </p:ext>
                </p:extLst>
              </p:nvPr>
            </p:nvGraphicFramePr>
            <p:xfrm>
              <a:off x="539552" y="1340768"/>
              <a:ext cx="8136904" cy="4536499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304256"/>
                    <a:gridCol w="5832648"/>
                  </a:tblGrid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Тип данных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Письменный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Язык текстов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Русский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Параллельность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Одноязычный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Специфика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Из периодических источников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Цель создания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Специализированный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Жанр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Публицистический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Доступность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i="1" u="none" strike="noStrike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u="none" strike="noStrike" dirty="0" smtClean="0">
                                        <a:effectLst/>
                                      </a:rPr>
                                      <m:t>Открытый</m:t>
                                    </m:r>
                                  </m:e>
                                  <m:sup>
                                    <m:r>
                                      <a:rPr lang="ru-RU" sz="2400" b="0" i="1" u="none" strike="noStrike" smtClean="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Назначение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Исследовательский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Динамичность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Статический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Разметка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Морфологическая разметка + </a:t>
                          </a:r>
                          <a:r>
                            <a:rPr lang="ru-RU" sz="2400" u="none" strike="noStrike" dirty="0" err="1">
                              <a:effectLst/>
                            </a:rPr>
                            <a:t>метаразметка</a:t>
                          </a:r>
                          <a:r>
                            <a:rPr lang="ru-RU" sz="2400" u="none" strike="noStrike" dirty="0">
                              <a:effectLst/>
                            </a:rPr>
                            <a:t> 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Объем текстов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Полнотекстовый 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609755"/>
                  </p:ext>
                </p:extLst>
              </p:nvPr>
            </p:nvGraphicFramePr>
            <p:xfrm>
              <a:off x="539552" y="1340768"/>
              <a:ext cx="8136904" cy="4536499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304256"/>
                    <a:gridCol w="5832648"/>
                  </a:tblGrid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Тип данных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Письменный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Язык текстов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Русский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Параллельность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Одноязычный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Специфика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Из периодических источников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Цель создания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Специализированный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Жанр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Публицистический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Доступность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39644" t="-617910" r="-105" b="-450746"/>
                          </a:stretch>
                        </a:blipFill>
                      </a:tcPr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Назначение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Исследовательский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Динамичность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Статический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Разметка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Морфологическая разметка + </a:t>
                          </a:r>
                          <a:r>
                            <a:rPr lang="ru-RU" sz="2400" u="none" strike="noStrike" dirty="0" err="1">
                              <a:effectLst/>
                            </a:rPr>
                            <a:t>метаразметка</a:t>
                          </a:r>
                          <a:r>
                            <a:rPr lang="ru-RU" sz="2400" u="none" strike="noStrike" dirty="0">
                              <a:effectLst/>
                            </a:rPr>
                            <a:t> 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Объем текстов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Полнотекстовый 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081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Частотность слов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963769"/>
              </p:ext>
            </p:extLst>
          </p:nvPr>
        </p:nvGraphicFramePr>
        <p:xfrm>
          <a:off x="179512" y="1484784"/>
          <a:ext cx="8784972" cy="5211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2"/>
                <a:gridCol w="1512168"/>
                <a:gridCol w="1512168"/>
                <a:gridCol w="1440160"/>
                <a:gridCol w="1512168"/>
                <a:gridCol w="1512166"/>
              </a:tblGrid>
              <a:tr h="408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1997-1999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2000-2002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2003-2005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corpus</a:t>
                      </a:r>
                      <a:endParaRPr lang="ru-RU" dirty="0"/>
                    </a:p>
                  </a:txBody>
                  <a:tcPr/>
                </a:tc>
              </a:tr>
              <a:tr h="2323880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</a:t>
                      </a:r>
                      <a:r>
                        <a:rPr lang="ru-RU" baseline="0" dirty="0" smtClean="0"/>
                        <a:t>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479071"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</a:t>
                      </a:r>
                      <a:r>
                        <a:rPr lang="ru-RU" baseline="0" dirty="0" smtClean="0"/>
                        <a:t>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88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 употребление наиболее частных слов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1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Частотность биграмм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127292"/>
              </p:ext>
            </p:extLst>
          </p:nvPr>
        </p:nvGraphicFramePr>
        <p:xfrm>
          <a:off x="179512" y="1484784"/>
          <a:ext cx="8784972" cy="5211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2"/>
                <a:gridCol w="1512168"/>
                <a:gridCol w="1512168"/>
                <a:gridCol w="1440160"/>
                <a:gridCol w="1512168"/>
                <a:gridCol w="1512166"/>
              </a:tblGrid>
              <a:tr h="408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1997-1999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2000-2002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2003-2005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corpus</a:t>
                      </a:r>
                      <a:endParaRPr lang="ru-RU" dirty="0"/>
                    </a:p>
                  </a:txBody>
                  <a:tcPr/>
                </a:tc>
              </a:tr>
              <a:tr h="2323880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</a:t>
                      </a:r>
                      <a:r>
                        <a:rPr lang="ru-RU" baseline="0" dirty="0" smtClean="0"/>
                        <a:t>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479071"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</a:t>
                      </a:r>
                      <a:r>
                        <a:rPr lang="ru-RU" baseline="0" dirty="0" smtClean="0"/>
                        <a:t>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50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 употребление наиболее частных </a:t>
            </a:r>
            <a:r>
              <a:rPr lang="ru-RU" dirty="0" smtClean="0"/>
              <a:t>биграмм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9950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281</Words>
  <Application>Microsoft Office PowerPoint</Application>
  <PresentationFormat>Экран (4:3)</PresentationFormat>
  <Paragraphs>80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Изучение особенностей и изменений языков "Новой газеты" и "Российской газеты" за период 1997-2005 и сегодня</vt:lpstr>
      <vt:lpstr>Цель и задачи</vt:lpstr>
      <vt:lpstr>Источники</vt:lpstr>
      <vt:lpstr>Методика отбора текстов</vt:lpstr>
      <vt:lpstr>Описание метаразметки</vt:lpstr>
      <vt:lpstr>Частотность слов</vt:lpstr>
      <vt:lpstr>Со употребление наиболее частных слов</vt:lpstr>
      <vt:lpstr>Частотность биграмм</vt:lpstr>
      <vt:lpstr>Со употребление наиболее частных биграмм</vt:lpstr>
      <vt:lpstr>Частотность триграмм</vt:lpstr>
      <vt:lpstr>Со употребление наиболее частных триграмм</vt:lpstr>
      <vt:lpstr>Анализ тональности. Топ</vt:lpstr>
      <vt:lpstr>Анализ тональности. Распределение тональностей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Dmitry</dc:creator>
  <cp:lastModifiedBy>Dmitry</cp:lastModifiedBy>
  <cp:revision>10</cp:revision>
  <dcterms:created xsi:type="dcterms:W3CDTF">2016-03-13T15:13:32Z</dcterms:created>
  <dcterms:modified xsi:type="dcterms:W3CDTF">2016-03-14T09:30:15Z</dcterms:modified>
</cp:coreProperties>
</file>