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71" r:id="rId7"/>
    <p:sldId id="270" r:id="rId8"/>
    <p:sldId id="306" r:id="rId9"/>
    <p:sldId id="261" r:id="rId10"/>
    <p:sldId id="297" r:id="rId11"/>
    <p:sldId id="279" r:id="rId12"/>
    <p:sldId id="298" r:id="rId13"/>
    <p:sldId id="283" r:id="rId14"/>
    <p:sldId id="299" r:id="rId15"/>
    <p:sldId id="272" r:id="rId16"/>
    <p:sldId id="273" r:id="rId17"/>
    <p:sldId id="288" r:id="rId18"/>
    <p:sldId id="289" r:id="rId19"/>
    <p:sldId id="290" r:id="rId20"/>
    <p:sldId id="294" r:id="rId21"/>
    <p:sldId id="291" r:id="rId22"/>
    <p:sldId id="292" r:id="rId23"/>
    <p:sldId id="293" r:id="rId24"/>
    <p:sldId id="295" r:id="rId25"/>
    <p:sldId id="267" r:id="rId26"/>
    <p:sldId id="303" r:id="rId27"/>
    <p:sldId id="304" r:id="rId28"/>
    <p:sldId id="300" r:id="rId29"/>
    <p:sldId id="264" r:id="rId30"/>
    <p:sldId id="302" r:id="rId31"/>
    <p:sldId id="265" r:id="rId32"/>
    <p:sldId id="266" r:id="rId33"/>
    <p:sldId id="305" r:id="rId34"/>
    <p:sldId id="296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v>Новая Газета</c:v>
          </c:tx>
          <c:marker>
            <c:symbol val="none"/>
          </c:marker>
          <c:cat>
            <c:numRef>
              <c:f>Лист1!$F$1:$F$4</c:f>
              <c:numCache>
                <c:formatCode>General</c:formatCode>
                <c:ptCount val="4"/>
                <c:pt idx="0">
                  <c:v>1998</c:v>
                </c:pt>
                <c:pt idx="1">
                  <c:v>2001</c:v>
                </c:pt>
                <c:pt idx="2">
                  <c:v>2004</c:v>
                </c:pt>
                <c:pt idx="3">
                  <c:v>2016</c:v>
                </c:pt>
              </c:numCache>
            </c:numRef>
          </c:cat>
          <c:val>
            <c:numRef>
              <c:f>Лист1!$E$1:$E$4</c:f>
              <c:numCache>
                <c:formatCode>General</c:formatCode>
                <c:ptCount val="4"/>
                <c:pt idx="0">
                  <c:v>0.185741815242636</c:v>
                </c:pt>
                <c:pt idx="1">
                  <c:v>0.17609936399999901</c:v>
                </c:pt>
                <c:pt idx="2">
                  <c:v>0.28623853333333299</c:v>
                </c:pt>
                <c:pt idx="3">
                  <c:v>0.19072717519999999</c:v>
                </c:pt>
              </c:numCache>
            </c:numRef>
          </c:val>
          <c:smooth val="0"/>
        </c:ser>
        <c:ser>
          <c:idx val="0"/>
          <c:order val="1"/>
          <c:tx>
            <c:v>Российская газета</c:v>
          </c:tx>
          <c:marker>
            <c:symbol val="none"/>
          </c:marker>
          <c:cat>
            <c:numRef>
              <c:f>Лист1!$F$1:$F$4</c:f>
              <c:numCache>
                <c:formatCode>General</c:formatCode>
                <c:ptCount val="4"/>
                <c:pt idx="0">
                  <c:v>1998</c:v>
                </c:pt>
                <c:pt idx="1">
                  <c:v>2001</c:v>
                </c:pt>
                <c:pt idx="2">
                  <c:v>2004</c:v>
                </c:pt>
                <c:pt idx="3">
                  <c:v>2016</c:v>
                </c:pt>
              </c:numCache>
            </c:numRef>
          </c:cat>
          <c:val>
            <c:numRef>
              <c:f>Лист1!$G$1:$G$4</c:f>
              <c:numCache>
                <c:formatCode>General</c:formatCode>
                <c:ptCount val="4"/>
                <c:pt idx="0">
                  <c:v>9.2705246428571406E-2</c:v>
                </c:pt>
                <c:pt idx="1">
                  <c:v>0.228309715384615</c:v>
                </c:pt>
                <c:pt idx="2">
                  <c:v>9.0485799999999894E-2</c:v>
                </c:pt>
                <c:pt idx="3">
                  <c:v>0.24851695813953401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1521664"/>
        <c:axId val="101523456"/>
      </c:lineChart>
      <c:catAx>
        <c:axId val="1015216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ru-RU"/>
          </a:p>
        </c:txPr>
        <c:crossAx val="101523456"/>
        <c:crosses val="autoZero"/>
        <c:auto val="1"/>
        <c:lblAlgn val="ctr"/>
        <c:lblOffset val="100"/>
        <c:noMultiLvlLbl val="0"/>
      </c:catAx>
      <c:valAx>
        <c:axId val="1015234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ru-RU"/>
          </a:p>
        </c:txPr>
        <c:crossAx val="101521664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 sz="2000"/>
            </a:pPr>
            <a:endParaRPr lang="ru-RU"/>
          </a:p>
        </c:txPr>
      </c:legendEntry>
      <c:legendEntry>
        <c:idx val="1"/>
        <c:txPr>
          <a:bodyPr/>
          <a:lstStyle/>
          <a:p>
            <a:pPr>
              <a:defRPr sz="2000"/>
            </a:pPr>
            <a:endParaRPr lang="ru-RU"/>
          </a:p>
        </c:txPr>
      </c:legendEntry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9C1C2-609A-4714-B534-CD18C872E486}" type="datetimeFigureOut">
              <a:rPr lang="ru-RU" smtClean="0"/>
              <a:t>21.03.2016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BE801-C874-44CC-809D-98E60AFF96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125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BE801-C874-44CC-809D-98E60AFF96E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844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21.03.2016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9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21.03.2016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39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21.03.2016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74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21.03.2016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8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21.03.2016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03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21.03.2016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7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21.03.2016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7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21.03.2016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95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21.03.2016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89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21.03.2016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65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21.03.2016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05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8E43F-AC51-46A6-969B-DF0AF1B9D664}" type="datetimeFigureOut">
              <a:rPr lang="ru-RU" smtClean="0"/>
              <a:t>21.03.2016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96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utracker.org/forum/viewtopic.php?t=132335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rg.ru/" TargetMode="External"/><Relationship Id="rId4" Type="http://schemas.openxmlformats.org/officeDocument/2006/relationships/hyperlink" Target="http://www.novayagazeta.ru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Изучение особенностей и изменений языков "Новой газеты" и "Российской газеты" за период 1997-2005 и сегодня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95736" y="4581128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ru-RU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Желонкин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Дмитрий</a:t>
            </a:r>
          </a:p>
          <a:p>
            <a:pPr algn="r"/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Мищенко Владислав</a:t>
            </a:r>
          </a:p>
          <a:p>
            <a:pPr algn="r"/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Рассадин Александр</a:t>
            </a:r>
          </a:p>
          <a:p>
            <a:pPr algn="r"/>
            <a:r>
              <a:rPr lang="ru-RU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Русов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Николай </a:t>
            </a:r>
          </a:p>
          <a:p>
            <a:pPr algn="r"/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Соколов Артем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73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 употребление наиболее частных слов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Р</a:t>
            </a:r>
            <a:r>
              <a:rPr lang="ru-RU" dirty="0" smtClean="0"/>
              <a:t>оссия </a:t>
            </a:r>
          </a:p>
          <a:p>
            <a:r>
              <a:rPr lang="ru-RU" sz="1900" dirty="0"/>
              <a:t>президент 51</a:t>
            </a:r>
          </a:p>
          <a:p>
            <a:r>
              <a:rPr lang="ru-RU" sz="1900" dirty="0"/>
              <a:t>быть 41</a:t>
            </a:r>
          </a:p>
          <a:p>
            <a:r>
              <a:rPr lang="ru-RU" sz="1900" dirty="0"/>
              <a:t>президент </a:t>
            </a:r>
            <a:r>
              <a:rPr lang="ru-RU" sz="1900" dirty="0" err="1"/>
              <a:t>борис</a:t>
            </a:r>
            <a:r>
              <a:rPr lang="ru-RU" sz="1900" dirty="0"/>
              <a:t> </a:t>
            </a:r>
            <a:r>
              <a:rPr lang="ru-RU" sz="1900" dirty="0" smtClean="0"/>
              <a:t>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Стать</a:t>
            </a:r>
          </a:p>
          <a:p>
            <a:r>
              <a:rPr lang="ru-RU" sz="1900" dirty="0"/>
              <a:t>мочь 37</a:t>
            </a:r>
          </a:p>
          <a:p>
            <a:r>
              <a:rPr lang="ru-RU" sz="1900" dirty="0"/>
              <a:t>один 24</a:t>
            </a:r>
          </a:p>
          <a:p>
            <a:r>
              <a:rPr lang="ru-RU" sz="1900" dirty="0"/>
              <a:t>мы известно </a:t>
            </a:r>
            <a:r>
              <a:rPr lang="ru-RU" sz="1900" dirty="0" smtClean="0"/>
              <a:t>6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Дело</a:t>
            </a:r>
          </a:p>
          <a:p>
            <a:r>
              <a:rPr lang="ru-RU" sz="1900" dirty="0"/>
              <a:t>самый 125</a:t>
            </a:r>
          </a:p>
          <a:p>
            <a:r>
              <a:rPr lang="ru-RU" sz="1900" dirty="0"/>
              <a:t>тот 55</a:t>
            </a:r>
          </a:p>
          <a:p>
            <a:r>
              <a:rPr lang="ru-RU" sz="1900" dirty="0"/>
              <a:t>уголовный против </a:t>
            </a:r>
            <a:r>
              <a:rPr lang="ru-RU" sz="1900" dirty="0" smtClean="0"/>
              <a:t>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Страна</a:t>
            </a:r>
          </a:p>
          <a:p>
            <a:r>
              <a:rPr lang="ru-RU" sz="1900" dirty="0"/>
              <a:t>наш 92</a:t>
            </a:r>
          </a:p>
          <a:p>
            <a:r>
              <a:rPr lang="ru-RU" sz="1900" dirty="0"/>
              <a:t>который </a:t>
            </a:r>
            <a:r>
              <a:rPr lang="ru-RU" sz="1900" dirty="0" smtClean="0"/>
              <a:t>26</a:t>
            </a:r>
          </a:p>
          <a:p>
            <a:r>
              <a:rPr lang="ru-RU" sz="1900" dirty="0" smtClean="0"/>
              <a:t>долг </a:t>
            </a:r>
            <a:r>
              <a:rPr lang="ru-RU" sz="1900" dirty="0"/>
              <a:t>третье 3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352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Частотность биграмм. Весь корпус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/>
              <a:t>источник информация </a:t>
            </a:r>
            <a:r>
              <a:rPr lang="ru-RU" dirty="0"/>
              <a:t>890</a:t>
            </a:r>
          </a:p>
          <a:p>
            <a:r>
              <a:rPr lang="ru-RU" dirty="0"/>
              <a:t>информация новый 727</a:t>
            </a:r>
          </a:p>
          <a:p>
            <a:r>
              <a:rPr lang="ru-RU" b="1" dirty="0"/>
              <a:t>должный быть </a:t>
            </a:r>
            <a:r>
              <a:rPr lang="ru-RU" dirty="0"/>
              <a:t>255</a:t>
            </a:r>
          </a:p>
          <a:p>
            <a:r>
              <a:rPr lang="ru-RU" dirty="0"/>
              <a:t>информация российский 160</a:t>
            </a:r>
          </a:p>
          <a:p>
            <a:r>
              <a:rPr lang="ru-RU" b="1" dirty="0"/>
              <a:t>миллион доллар </a:t>
            </a:r>
            <a:r>
              <a:rPr lang="ru-RU" dirty="0"/>
              <a:t>154</a:t>
            </a:r>
          </a:p>
          <a:p>
            <a:r>
              <a:rPr lang="ru-RU" b="1" dirty="0"/>
              <a:t>прошлое год </a:t>
            </a:r>
            <a:r>
              <a:rPr lang="ru-RU" dirty="0"/>
              <a:t>154</a:t>
            </a:r>
          </a:p>
          <a:p>
            <a:r>
              <a:rPr lang="ru-RU" dirty="0"/>
              <a:t>сей пора 146</a:t>
            </a:r>
          </a:p>
          <a:p>
            <a:r>
              <a:rPr lang="ru-RU" dirty="0"/>
              <a:t>друг </a:t>
            </a:r>
            <a:r>
              <a:rPr lang="ru-RU" dirty="0" err="1"/>
              <a:t>друг</a:t>
            </a:r>
            <a:r>
              <a:rPr lang="ru-RU" dirty="0"/>
              <a:t> 135</a:t>
            </a:r>
          </a:p>
          <a:p>
            <a:r>
              <a:rPr lang="ru-RU" dirty="0"/>
              <a:t>самый дело 125</a:t>
            </a:r>
          </a:p>
          <a:p>
            <a:r>
              <a:rPr lang="ru-RU" dirty="0"/>
              <a:t>человек который 114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229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 употребление наиболее </a:t>
            </a:r>
            <a:r>
              <a:rPr lang="ru-RU" dirty="0" smtClean="0"/>
              <a:t>частых </a:t>
            </a:r>
            <a:r>
              <a:rPr lang="ru-RU" dirty="0" smtClean="0"/>
              <a:t>биграмм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4400" dirty="0"/>
              <a:t>источник информация </a:t>
            </a:r>
            <a:endParaRPr lang="ru-RU" sz="4400" dirty="0" smtClean="0"/>
          </a:p>
          <a:p>
            <a:r>
              <a:rPr lang="ru-RU" dirty="0"/>
              <a:t>год 15</a:t>
            </a:r>
          </a:p>
          <a:p>
            <a:r>
              <a:rPr lang="ru-RU" dirty="0"/>
              <a:t>новый 725</a:t>
            </a:r>
          </a:p>
          <a:p>
            <a:r>
              <a:rPr lang="ru-RU" dirty="0" err="1"/>
              <a:t>итартасс</a:t>
            </a:r>
            <a:r>
              <a:rPr lang="ru-RU" dirty="0"/>
              <a:t> российский 12</a:t>
            </a:r>
            <a:endParaRPr lang="ru-RU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4400" dirty="0" smtClean="0"/>
              <a:t>должный </a:t>
            </a:r>
            <a:r>
              <a:rPr lang="ru-RU" sz="4400" dirty="0"/>
              <a:t>быть </a:t>
            </a:r>
            <a:endParaRPr lang="ru-RU" sz="4400" dirty="0" smtClean="0"/>
          </a:p>
          <a:p>
            <a:r>
              <a:rPr lang="ru-RU" dirty="0"/>
              <a:t>который 19</a:t>
            </a:r>
          </a:p>
          <a:p>
            <a:r>
              <a:rPr lang="ru-RU" dirty="0"/>
              <a:t>быть 10</a:t>
            </a:r>
          </a:p>
          <a:p>
            <a:r>
              <a:rPr lang="ru-RU" dirty="0"/>
              <a:t>время только </a:t>
            </a:r>
            <a:r>
              <a:rPr lang="ru-RU" dirty="0" smtClean="0"/>
              <a:t>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4400" dirty="0" smtClean="0"/>
              <a:t>миллион </a:t>
            </a:r>
            <a:r>
              <a:rPr lang="ru-RU" sz="4400" dirty="0"/>
              <a:t>доллар </a:t>
            </a:r>
            <a:endParaRPr lang="ru-RU" sz="4400" dirty="0" smtClean="0"/>
          </a:p>
          <a:p>
            <a:r>
              <a:rPr lang="ru-RU" dirty="0"/>
              <a:t>около 13</a:t>
            </a:r>
          </a:p>
          <a:p>
            <a:r>
              <a:rPr lang="ru-RU" dirty="0" err="1"/>
              <a:t>сша</a:t>
            </a:r>
            <a:r>
              <a:rPr lang="ru-RU" dirty="0"/>
              <a:t> 14</a:t>
            </a:r>
          </a:p>
          <a:p>
            <a:r>
              <a:rPr lang="ru-RU" dirty="0"/>
              <a:t>около уже 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4400" dirty="0"/>
              <a:t>прошлое год </a:t>
            </a:r>
            <a:endParaRPr lang="ru-RU" sz="4400" dirty="0" smtClean="0"/>
          </a:p>
          <a:p>
            <a:r>
              <a:rPr lang="ru-RU" dirty="0"/>
              <a:t>конец 14</a:t>
            </a:r>
          </a:p>
          <a:p>
            <a:r>
              <a:rPr lang="ru-RU" dirty="0"/>
              <a:t>быть 12</a:t>
            </a:r>
          </a:p>
          <a:p>
            <a:r>
              <a:rPr lang="ru-RU" dirty="0"/>
              <a:t>декабрь материал 2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391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Частотность триграмм. Весь корпус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источник информация новый 725</a:t>
            </a:r>
          </a:p>
          <a:p>
            <a:r>
              <a:rPr lang="ru-RU" dirty="0"/>
              <a:t>информация новый газета 725</a:t>
            </a:r>
          </a:p>
          <a:p>
            <a:r>
              <a:rPr lang="ru-RU" dirty="0"/>
              <a:t>информация российский газета 159</a:t>
            </a:r>
          </a:p>
          <a:p>
            <a:r>
              <a:rPr lang="ru-RU" dirty="0"/>
              <a:t>источник информация российский 159</a:t>
            </a:r>
          </a:p>
          <a:p>
            <a:r>
              <a:rPr lang="ru-RU" dirty="0"/>
              <a:t>дело тот что 47</a:t>
            </a:r>
          </a:p>
          <a:p>
            <a:r>
              <a:rPr lang="ru-RU" b="1" dirty="0"/>
              <a:t>возбудить уголовный дело </a:t>
            </a:r>
            <a:r>
              <a:rPr lang="ru-RU" dirty="0"/>
              <a:t>29</a:t>
            </a:r>
          </a:p>
          <a:p>
            <a:r>
              <a:rPr lang="ru-RU" b="1" dirty="0"/>
              <a:t>министр иностранный дело </a:t>
            </a:r>
            <a:r>
              <a:rPr lang="ru-RU" dirty="0"/>
              <a:t>28</a:t>
            </a:r>
          </a:p>
          <a:p>
            <a:r>
              <a:rPr lang="ru-RU" dirty="0"/>
              <a:t>два год назад 26</a:t>
            </a:r>
          </a:p>
          <a:p>
            <a:r>
              <a:rPr lang="ru-RU" dirty="0"/>
              <a:t>несколько год назад 24</a:t>
            </a:r>
          </a:p>
          <a:p>
            <a:r>
              <a:rPr lang="ru-RU" b="1" dirty="0"/>
              <a:t>средство массовый информация </a:t>
            </a:r>
            <a:r>
              <a:rPr lang="ru-RU" dirty="0"/>
              <a:t>23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46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 употребление наиболее частных триграмм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5100" dirty="0"/>
              <a:t>источник информация </a:t>
            </a:r>
            <a:r>
              <a:rPr lang="ru-RU" sz="5100" dirty="0" smtClean="0"/>
              <a:t>новый</a:t>
            </a:r>
          </a:p>
          <a:p>
            <a:r>
              <a:rPr lang="ru-RU" sz="3800" dirty="0"/>
              <a:t>источник 748</a:t>
            </a:r>
          </a:p>
          <a:p>
            <a:r>
              <a:rPr lang="ru-RU" sz="3800" dirty="0" err="1"/>
              <a:t>регном</a:t>
            </a:r>
            <a:r>
              <a:rPr lang="ru-RU" sz="3800" dirty="0"/>
              <a:t> 735</a:t>
            </a:r>
          </a:p>
          <a:p>
            <a:r>
              <a:rPr lang="ru-RU" sz="3800" dirty="0"/>
              <a:t>источник </a:t>
            </a:r>
            <a:r>
              <a:rPr lang="ru-RU" sz="3800" dirty="0" err="1"/>
              <a:t>регном</a:t>
            </a:r>
            <a:r>
              <a:rPr lang="ru-RU" sz="3800" dirty="0"/>
              <a:t> </a:t>
            </a:r>
            <a:r>
              <a:rPr lang="ru-RU" sz="3800" dirty="0" smtClean="0"/>
              <a:t>735</a:t>
            </a:r>
            <a:endParaRPr lang="ru-RU" sz="3800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sz="5100" dirty="0" smtClean="0"/>
              <a:t>возбудить </a:t>
            </a:r>
            <a:r>
              <a:rPr lang="ru-RU" sz="5100" dirty="0"/>
              <a:t>уголовный дело </a:t>
            </a:r>
            <a:endParaRPr lang="ru-RU" sz="5100" dirty="0" smtClean="0"/>
          </a:p>
          <a:p>
            <a:r>
              <a:rPr lang="ru-RU" sz="3800" dirty="0"/>
              <a:t>быть 3</a:t>
            </a:r>
          </a:p>
          <a:p>
            <a:r>
              <a:rPr lang="ru-RU" sz="3800" dirty="0"/>
              <a:t>факт 6</a:t>
            </a:r>
          </a:p>
          <a:p>
            <a:r>
              <a:rPr lang="ru-RU" sz="3800" dirty="0"/>
              <a:t>изложить арестовать 1</a:t>
            </a:r>
            <a:endParaRPr lang="ru-RU" sz="3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5100" dirty="0" smtClean="0"/>
              <a:t>министр </a:t>
            </a:r>
            <a:r>
              <a:rPr lang="ru-RU" sz="5100" dirty="0"/>
              <a:t>иностранный дело </a:t>
            </a:r>
            <a:endParaRPr lang="ru-RU" sz="5100" dirty="0" smtClean="0"/>
          </a:p>
          <a:p>
            <a:r>
              <a:rPr lang="ru-RU" sz="3800" dirty="0"/>
              <a:t>заместитель 4</a:t>
            </a:r>
          </a:p>
          <a:p>
            <a:r>
              <a:rPr lang="ru-RU" sz="3800" dirty="0"/>
              <a:t>тот 5</a:t>
            </a:r>
          </a:p>
          <a:p>
            <a:r>
              <a:rPr lang="ru-RU" sz="3800" dirty="0"/>
              <a:t>жёстко </a:t>
            </a:r>
            <a:r>
              <a:rPr lang="ru-RU" sz="3800" dirty="0" err="1"/>
              <a:t>асад</a:t>
            </a:r>
            <a:r>
              <a:rPr lang="ru-RU" sz="3800" dirty="0"/>
              <a:t> </a:t>
            </a:r>
            <a:r>
              <a:rPr lang="ru-RU" sz="3800" dirty="0" smtClean="0"/>
              <a:t>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5100" dirty="0" smtClean="0"/>
              <a:t>средство </a:t>
            </a:r>
            <a:r>
              <a:rPr lang="ru-RU" sz="5100" dirty="0"/>
              <a:t>массовый </a:t>
            </a:r>
            <a:r>
              <a:rPr lang="ru-RU" sz="5100" dirty="0" smtClean="0"/>
              <a:t>информация</a:t>
            </a:r>
          </a:p>
          <a:p>
            <a:r>
              <a:rPr lang="ru-RU" sz="3800" dirty="0"/>
              <a:t>человек 2</a:t>
            </a:r>
          </a:p>
          <a:p>
            <a:r>
              <a:rPr lang="ru-RU" sz="3800" dirty="0"/>
              <a:t>новый 27</a:t>
            </a:r>
          </a:p>
          <a:p>
            <a:r>
              <a:rPr lang="ru-RU" sz="3800" dirty="0"/>
              <a:t>человек новый 2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461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Частотность слов. Новая газета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9410123"/>
              </p:ext>
            </p:extLst>
          </p:nvPr>
        </p:nvGraphicFramePr>
        <p:xfrm>
          <a:off x="107504" y="1556792"/>
          <a:ext cx="8928991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1440160"/>
                <a:gridCol w="1938678"/>
                <a:gridCol w="1589714"/>
                <a:gridCol w="2016223"/>
              </a:tblGrid>
              <a:tr h="775915">
                <a:tc>
                  <a:txBody>
                    <a:bodyPr/>
                    <a:lstStyle/>
                    <a:p>
                      <a:r>
                        <a:rPr lang="en-US" dirty="0" smtClean="0"/>
                        <a:t>1997-1999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2000-2002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2003-2005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2015-</a:t>
                      </a:r>
                      <a:r>
                        <a:rPr lang="en-US" dirty="0" smtClean="0"/>
                        <a:t>2016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corpus</a:t>
                      </a:r>
                      <a:endParaRPr lang="ru-RU" dirty="0"/>
                    </a:p>
                  </a:txBody>
                  <a:tcPr/>
                </a:tc>
              </a:tr>
              <a:tr h="4408661">
                <a:tc>
                  <a:txBody>
                    <a:bodyPr/>
                    <a:lstStyle/>
                    <a:p>
                      <a:r>
                        <a:rPr lang="ru-RU" dirty="0" smtClean="0"/>
                        <a:t>человек 1546</a:t>
                      </a:r>
                    </a:p>
                    <a:p>
                      <a:r>
                        <a:rPr lang="ru-RU" b="1" dirty="0" err="1" smtClean="0"/>
                        <a:t>россия</a:t>
                      </a:r>
                      <a:r>
                        <a:rPr lang="ru-RU" dirty="0" smtClean="0"/>
                        <a:t> 1168</a:t>
                      </a:r>
                    </a:p>
                    <a:p>
                      <a:r>
                        <a:rPr lang="ru-RU" b="1" dirty="0" smtClean="0"/>
                        <a:t>самый</a:t>
                      </a:r>
                      <a:r>
                        <a:rPr lang="ru-RU" dirty="0" smtClean="0"/>
                        <a:t> 1088</a:t>
                      </a:r>
                    </a:p>
                    <a:p>
                      <a:r>
                        <a:rPr lang="ru-RU" dirty="0" smtClean="0"/>
                        <a:t>время 1050</a:t>
                      </a:r>
                    </a:p>
                    <a:p>
                      <a:r>
                        <a:rPr lang="ru-RU" dirty="0" smtClean="0"/>
                        <a:t>два 1000</a:t>
                      </a:r>
                    </a:p>
                    <a:p>
                      <a:r>
                        <a:rPr lang="ru-RU" b="1" dirty="0" smtClean="0"/>
                        <a:t>стать</a:t>
                      </a:r>
                      <a:r>
                        <a:rPr lang="ru-RU" dirty="0" smtClean="0"/>
                        <a:t> 941</a:t>
                      </a:r>
                    </a:p>
                    <a:p>
                      <a:r>
                        <a:rPr lang="ru-RU" b="1" dirty="0" smtClean="0"/>
                        <a:t>дело</a:t>
                      </a:r>
                      <a:r>
                        <a:rPr lang="ru-RU" dirty="0" smtClean="0"/>
                        <a:t> 909</a:t>
                      </a:r>
                    </a:p>
                    <a:p>
                      <a:r>
                        <a:rPr lang="ru-RU" b="1" dirty="0" smtClean="0"/>
                        <a:t>информация </a:t>
                      </a:r>
                      <a:r>
                        <a:rPr lang="ru-RU" dirty="0" smtClean="0"/>
                        <a:t>870</a:t>
                      </a:r>
                    </a:p>
                    <a:p>
                      <a:r>
                        <a:rPr lang="ru-RU" b="1" dirty="0" smtClean="0"/>
                        <a:t>страна</a:t>
                      </a:r>
                      <a:r>
                        <a:rPr lang="ru-RU" dirty="0" smtClean="0"/>
                        <a:t> 793</a:t>
                      </a:r>
                    </a:p>
                    <a:p>
                      <a:r>
                        <a:rPr lang="ru-RU" b="1" dirty="0" smtClean="0"/>
                        <a:t>источник</a:t>
                      </a:r>
                      <a:r>
                        <a:rPr lang="ru-RU" dirty="0" smtClean="0"/>
                        <a:t> 782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 smtClean="0"/>
                        <a:t>время</a:t>
                      </a:r>
                      <a:r>
                        <a:rPr lang="ru-RU" dirty="0" smtClean="0"/>
                        <a:t> 29</a:t>
                      </a:r>
                    </a:p>
                    <a:p>
                      <a:r>
                        <a:rPr lang="ru-RU" dirty="0" smtClean="0"/>
                        <a:t>два 24</a:t>
                      </a:r>
                    </a:p>
                    <a:p>
                      <a:r>
                        <a:rPr lang="ru-RU" b="1" dirty="0" smtClean="0"/>
                        <a:t>стать</a:t>
                      </a:r>
                      <a:r>
                        <a:rPr lang="ru-RU" dirty="0" smtClean="0"/>
                        <a:t> 23</a:t>
                      </a:r>
                    </a:p>
                    <a:p>
                      <a:pPr algn="l"/>
                      <a:r>
                        <a:rPr lang="ru-RU" b="1" dirty="0" smtClean="0"/>
                        <a:t>самый </a:t>
                      </a:r>
                      <a:r>
                        <a:rPr lang="ru-RU" dirty="0" smtClean="0"/>
                        <a:t>23</a:t>
                      </a:r>
                    </a:p>
                    <a:p>
                      <a:r>
                        <a:rPr lang="ru-RU" b="1" dirty="0" smtClean="0"/>
                        <a:t>жизнь</a:t>
                      </a:r>
                      <a:r>
                        <a:rPr lang="ru-RU" dirty="0" smtClean="0"/>
                        <a:t> 23</a:t>
                      </a:r>
                    </a:p>
                    <a:p>
                      <a:r>
                        <a:rPr lang="ru-RU" b="1" dirty="0" smtClean="0"/>
                        <a:t>человек</a:t>
                      </a:r>
                      <a:r>
                        <a:rPr lang="ru-RU" dirty="0" smtClean="0"/>
                        <a:t> 22</a:t>
                      </a:r>
                    </a:p>
                    <a:p>
                      <a:r>
                        <a:rPr lang="ru-RU" b="1" dirty="0" smtClean="0"/>
                        <a:t>власть</a:t>
                      </a:r>
                      <a:r>
                        <a:rPr lang="ru-RU" dirty="0" smtClean="0"/>
                        <a:t> 20</a:t>
                      </a:r>
                    </a:p>
                    <a:p>
                      <a:r>
                        <a:rPr lang="ru-RU" b="1" dirty="0" smtClean="0"/>
                        <a:t>хороший</a:t>
                      </a:r>
                      <a:r>
                        <a:rPr lang="ru-RU" dirty="0" smtClean="0"/>
                        <a:t> 19</a:t>
                      </a:r>
                    </a:p>
                    <a:p>
                      <a:r>
                        <a:rPr lang="ru-RU" b="1" dirty="0" err="1" smtClean="0"/>
                        <a:t>россия</a:t>
                      </a:r>
                      <a:r>
                        <a:rPr lang="ru-RU" dirty="0" smtClean="0"/>
                        <a:t> 19</a:t>
                      </a:r>
                    </a:p>
                    <a:p>
                      <a:r>
                        <a:rPr lang="ru-RU" dirty="0" smtClean="0"/>
                        <a:t>часы 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россия</a:t>
                      </a:r>
                      <a:r>
                        <a:rPr lang="ru-RU" dirty="0" smtClean="0"/>
                        <a:t> 38</a:t>
                      </a:r>
                    </a:p>
                    <a:p>
                      <a:r>
                        <a:rPr lang="ru-RU" b="1" dirty="0" smtClean="0"/>
                        <a:t>база</a:t>
                      </a:r>
                      <a:r>
                        <a:rPr lang="ru-RU" dirty="0" smtClean="0"/>
                        <a:t> 31</a:t>
                      </a:r>
                    </a:p>
                    <a:p>
                      <a:r>
                        <a:rPr lang="ru-RU" b="1" dirty="0" smtClean="0"/>
                        <a:t>информация</a:t>
                      </a:r>
                      <a:r>
                        <a:rPr lang="ru-RU" dirty="0" smtClean="0"/>
                        <a:t> 29</a:t>
                      </a:r>
                    </a:p>
                    <a:p>
                      <a:r>
                        <a:rPr lang="ru-RU" b="1" dirty="0" smtClean="0"/>
                        <a:t>война</a:t>
                      </a:r>
                      <a:r>
                        <a:rPr lang="ru-RU" dirty="0" smtClean="0"/>
                        <a:t> 29</a:t>
                      </a:r>
                    </a:p>
                    <a:p>
                      <a:r>
                        <a:rPr lang="ru-RU" b="1" dirty="0" smtClean="0"/>
                        <a:t>человек</a:t>
                      </a:r>
                      <a:r>
                        <a:rPr lang="ru-RU" dirty="0" smtClean="0"/>
                        <a:t> 29</a:t>
                      </a:r>
                    </a:p>
                    <a:p>
                      <a:r>
                        <a:rPr lang="ru-RU" b="1" dirty="0" smtClean="0"/>
                        <a:t>стать</a:t>
                      </a:r>
                      <a:r>
                        <a:rPr lang="ru-RU" dirty="0" smtClean="0"/>
                        <a:t> 27</a:t>
                      </a:r>
                    </a:p>
                    <a:p>
                      <a:r>
                        <a:rPr lang="ru-RU" b="1" dirty="0" smtClean="0"/>
                        <a:t>президент</a:t>
                      </a:r>
                      <a:r>
                        <a:rPr lang="ru-RU" dirty="0" smtClean="0"/>
                        <a:t> 27</a:t>
                      </a:r>
                    </a:p>
                    <a:p>
                      <a:r>
                        <a:rPr lang="ru-RU" b="1" dirty="0" smtClean="0"/>
                        <a:t>самый</a:t>
                      </a:r>
                      <a:r>
                        <a:rPr lang="ru-RU" dirty="0" smtClean="0"/>
                        <a:t> 27</a:t>
                      </a:r>
                    </a:p>
                    <a:p>
                      <a:r>
                        <a:rPr lang="ru-RU" b="1" dirty="0" smtClean="0"/>
                        <a:t>военный</a:t>
                      </a:r>
                      <a:r>
                        <a:rPr lang="ru-RU" dirty="0" smtClean="0"/>
                        <a:t> 24</a:t>
                      </a:r>
                    </a:p>
                    <a:p>
                      <a:r>
                        <a:rPr lang="ru-RU" b="1" dirty="0" err="1" smtClean="0"/>
                        <a:t>чечня</a:t>
                      </a:r>
                      <a:r>
                        <a:rPr lang="ru-RU" dirty="0" smtClean="0"/>
                        <a:t> 23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россия</a:t>
                      </a:r>
                      <a:r>
                        <a:rPr lang="ru-RU" dirty="0" smtClean="0"/>
                        <a:t> 272</a:t>
                      </a:r>
                    </a:p>
                    <a:p>
                      <a:r>
                        <a:rPr lang="ru-RU" b="1" dirty="0" smtClean="0"/>
                        <a:t>страна</a:t>
                      </a:r>
                      <a:r>
                        <a:rPr lang="ru-RU" dirty="0" smtClean="0"/>
                        <a:t> 140</a:t>
                      </a:r>
                    </a:p>
                    <a:p>
                      <a:r>
                        <a:rPr lang="ru-RU" b="1" dirty="0" smtClean="0"/>
                        <a:t>дело</a:t>
                      </a:r>
                      <a:r>
                        <a:rPr lang="ru-RU" dirty="0" smtClean="0"/>
                        <a:t> 120</a:t>
                      </a:r>
                    </a:p>
                    <a:p>
                      <a:r>
                        <a:rPr lang="ru-RU" b="1" dirty="0" smtClean="0"/>
                        <a:t>стать</a:t>
                      </a:r>
                      <a:r>
                        <a:rPr lang="ru-RU" dirty="0" smtClean="0"/>
                        <a:t> 106</a:t>
                      </a:r>
                    </a:p>
                    <a:p>
                      <a:r>
                        <a:rPr lang="ru-RU" b="1" dirty="0" smtClean="0"/>
                        <a:t>время</a:t>
                      </a:r>
                      <a:r>
                        <a:rPr lang="ru-RU" dirty="0" smtClean="0"/>
                        <a:t> 104</a:t>
                      </a:r>
                    </a:p>
                    <a:p>
                      <a:r>
                        <a:rPr lang="ru-RU" b="1" dirty="0" smtClean="0"/>
                        <a:t>человек</a:t>
                      </a:r>
                      <a:r>
                        <a:rPr lang="ru-RU" dirty="0" smtClean="0"/>
                        <a:t> 98</a:t>
                      </a:r>
                    </a:p>
                    <a:p>
                      <a:r>
                        <a:rPr lang="ru-RU" b="1" dirty="0" smtClean="0"/>
                        <a:t>президент</a:t>
                      </a:r>
                      <a:r>
                        <a:rPr lang="ru-RU" dirty="0" smtClean="0"/>
                        <a:t> 95</a:t>
                      </a:r>
                    </a:p>
                    <a:p>
                      <a:r>
                        <a:rPr lang="ru-RU" dirty="0" smtClean="0"/>
                        <a:t>два 92</a:t>
                      </a:r>
                    </a:p>
                    <a:p>
                      <a:r>
                        <a:rPr lang="ru-RU" b="1" dirty="0" smtClean="0"/>
                        <a:t>самый</a:t>
                      </a:r>
                      <a:r>
                        <a:rPr lang="ru-RU" dirty="0" smtClean="0"/>
                        <a:t> 86</a:t>
                      </a:r>
                    </a:p>
                    <a:p>
                      <a:r>
                        <a:rPr lang="ru-RU" b="1" dirty="0" err="1" smtClean="0"/>
                        <a:t>москва</a:t>
                      </a:r>
                      <a:r>
                        <a:rPr lang="ru-RU" dirty="0" smtClean="0"/>
                        <a:t> 79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человек </a:t>
                      </a:r>
                      <a:r>
                        <a:rPr lang="ru-RU" b="0" dirty="0" smtClean="0"/>
                        <a:t>1695</a:t>
                      </a:r>
                    </a:p>
                    <a:p>
                      <a:r>
                        <a:rPr lang="ru-RU" b="1" dirty="0" err="1" smtClean="0"/>
                        <a:t>россия</a:t>
                      </a:r>
                      <a:r>
                        <a:rPr lang="ru-RU" b="1" dirty="0" smtClean="0"/>
                        <a:t> </a:t>
                      </a:r>
                      <a:r>
                        <a:rPr lang="ru-RU" b="0" dirty="0" smtClean="0"/>
                        <a:t>1497</a:t>
                      </a:r>
                    </a:p>
                    <a:p>
                      <a:r>
                        <a:rPr lang="ru-RU" b="1" dirty="0" smtClean="0"/>
                        <a:t>самый </a:t>
                      </a:r>
                      <a:r>
                        <a:rPr lang="ru-RU" b="0" dirty="0" smtClean="0"/>
                        <a:t>1224</a:t>
                      </a:r>
                    </a:p>
                    <a:p>
                      <a:r>
                        <a:rPr lang="ru-RU" b="1" dirty="0" smtClean="0"/>
                        <a:t>время </a:t>
                      </a:r>
                      <a:r>
                        <a:rPr lang="ru-RU" b="0" dirty="0" smtClean="0"/>
                        <a:t>1197</a:t>
                      </a:r>
                    </a:p>
                    <a:p>
                      <a:r>
                        <a:rPr lang="ru-RU" b="1" dirty="0" smtClean="0"/>
                        <a:t>два </a:t>
                      </a:r>
                      <a:r>
                        <a:rPr lang="ru-RU" b="0" dirty="0" smtClean="0"/>
                        <a:t>1138</a:t>
                      </a:r>
                    </a:p>
                    <a:p>
                      <a:r>
                        <a:rPr lang="ru-RU" b="1" dirty="0" smtClean="0"/>
                        <a:t>стать </a:t>
                      </a:r>
                      <a:r>
                        <a:rPr lang="ru-RU" b="0" dirty="0" smtClean="0"/>
                        <a:t>1097</a:t>
                      </a:r>
                    </a:p>
                    <a:p>
                      <a:r>
                        <a:rPr lang="ru-RU" b="1" dirty="0" smtClean="0"/>
                        <a:t>дело </a:t>
                      </a:r>
                      <a:r>
                        <a:rPr lang="ru-RU" b="0" dirty="0" smtClean="0"/>
                        <a:t>1060</a:t>
                      </a:r>
                    </a:p>
                    <a:p>
                      <a:r>
                        <a:rPr lang="ru-RU" b="1" dirty="0" smtClean="0"/>
                        <a:t>страна </a:t>
                      </a:r>
                      <a:r>
                        <a:rPr lang="ru-RU" b="0" dirty="0" smtClean="0"/>
                        <a:t>960</a:t>
                      </a:r>
                    </a:p>
                    <a:p>
                      <a:r>
                        <a:rPr lang="ru-RU" b="1" dirty="0" smtClean="0"/>
                        <a:t>информация </a:t>
                      </a:r>
                      <a:r>
                        <a:rPr lang="ru-RU" b="0" dirty="0" smtClean="0"/>
                        <a:t>950</a:t>
                      </a:r>
                    </a:p>
                    <a:p>
                      <a:r>
                        <a:rPr lang="ru-RU" b="1" dirty="0" smtClean="0"/>
                        <a:t>день </a:t>
                      </a:r>
                      <a:r>
                        <a:rPr lang="ru-RU" b="0" dirty="0" smtClean="0"/>
                        <a:t>838</a:t>
                      </a:r>
                      <a:endParaRPr lang="ru-RU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89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Частотность слов. Российская газета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632969"/>
              </p:ext>
            </p:extLst>
          </p:nvPr>
        </p:nvGraphicFramePr>
        <p:xfrm>
          <a:off x="107504" y="1556792"/>
          <a:ext cx="8928991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1661724"/>
                <a:gridCol w="1717114"/>
                <a:gridCol w="1517706"/>
                <a:gridCol w="2088231"/>
              </a:tblGrid>
              <a:tr h="775915">
                <a:tc>
                  <a:txBody>
                    <a:bodyPr/>
                    <a:lstStyle/>
                    <a:p>
                      <a:r>
                        <a:rPr lang="en-US" dirty="0" smtClean="0"/>
                        <a:t>1997-1999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2000-2002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2003-2005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2015-</a:t>
                      </a:r>
                      <a:r>
                        <a:rPr lang="en-US" dirty="0" smtClean="0"/>
                        <a:t>2016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corpus</a:t>
                      </a:r>
                      <a:endParaRPr lang="ru-RU" dirty="0"/>
                    </a:p>
                  </a:txBody>
                  <a:tcPr/>
                </a:tc>
              </a:tr>
              <a:tr h="4408661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информация</a:t>
                      </a:r>
                      <a:r>
                        <a:rPr lang="ru-RU" dirty="0" smtClean="0"/>
                        <a:t> 161</a:t>
                      </a:r>
                    </a:p>
                    <a:p>
                      <a:r>
                        <a:rPr lang="ru-RU" b="1" dirty="0" smtClean="0"/>
                        <a:t>источник</a:t>
                      </a:r>
                      <a:r>
                        <a:rPr lang="ru-RU" dirty="0" smtClean="0"/>
                        <a:t> 150</a:t>
                      </a:r>
                    </a:p>
                    <a:p>
                      <a:r>
                        <a:rPr lang="ru-RU" b="1" dirty="0" smtClean="0"/>
                        <a:t>россия</a:t>
                      </a:r>
                      <a:r>
                        <a:rPr lang="ru-RU" dirty="0" smtClean="0"/>
                        <a:t> 143</a:t>
                      </a:r>
                    </a:p>
                    <a:p>
                      <a:r>
                        <a:rPr lang="ru-RU" b="1" dirty="0" err="1" smtClean="0"/>
                        <a:t>регном</a:t>
                      </a:r>
                      <a:r>
                        <a:rPr lang="ru-RU" dirty="0" smtClean="0"/>
                        <a:t> 137</a:t>
                      </a:r>
                    </a:p>
                    <a:p>
                      <a:r>
                        <a:rPr lang="ru-RU" b="1" dirty="0" smtClean="0"/>
                        <a:t>президент</a:t>
                      </a:r>
                      <a:r>
                        <a:rPr lang="ru-RU" dirty="0" smtClean="0"/>
                        <a:t> 84</a:t>
                      </a:r>
                    </a:p>
                    <a:p>
                      <a:r>
                        <a:rPr lang="ru-RU" b="1" dirty="0" smtClean="0"/>
                        <a:t>страна</a:t>
                      </a:r>
                      <a:r>
                        <a:rPr lang="ru-RU" dirty="0" smtClean="0"/>
                        <a:t> 84</a:t>
                      </a:r>
                    </a:p>
                    <a:p>
                      <a:r>
                        <a:rPr lang="ru-RU" b="1" dirty="0" smtClean="0"/>
                        <a:t>человек</a:t>
                      </a:r>
                      <a:r>
                        <a:rPr lang="ru-RU" dirty="0" smtClean="0"/>
                        <a:t> 81</a:t>
                      </a:r>
                    </a:p>
                    <a:p>
                      <a:r>
                        <a:rPr lang="ru-RU" b="1" dirty="0" smtClean="0"/>
                        <a:t>самый</a:t>
                      </a:r>
                      <a:r>
                        <a:rPr lang="ru-RU" dirty="0" smtClean="0"/>
                        <a:t> 76</a:t>
                      </a:r>
                    </a:p>
                    <a:p>
                      <a:r>
                        <a:rPr lang="ru-RU" dirty="0" smtClean="0"/>
                        <a:t>два 67</a:t>
                      </a:r>
                    </a:p>
                    <a:p>
                      <a:r>
                        <a:rPr lang="ru-RU" b="1" dirty="0" smtClean="0"/>
                        <a:t>работа</a:t>
                      </a:r>
                      <a:r>
                        <a:rPr lang="ru-RU" dirty="0" smtClean="0"/>
                        <a:t> 62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человек </a:t>
                      </a:r>
                      <a:r>
                        <a:rPr lang="ru-RU" b="0" dirty="0" smtClean="0"/>
                        <a:t>46</a:t>
                      </a:r>
                    </a:p>
                    <a:p>
                      <a:r>
                        <a:rPr lang="ru-RU" b="1" dirty="0" smtClean="0"/>
                        <a:t>сегодня </a:t>
                      </a:r>
                      <a:r>
                        <a:rPr lang="ru-RU" b="0" dirty="0" smtClean="0"/>
                        <a:t>45</a:t>
                      </a:r>
                    </a:p>
                    <a:p>
                      <a:r>
                        <a:rPr lang="ru-RU" b="1" dirty="0" err="1" smtClean="0"/>
                        <a:t>россия</a:t>
                      </a:r>
                      <a:r>
                        <a:rPr lang="ru-RU" b="1" dirty="0" smtClean="0"/>
                        <a:t> </a:t>
                      </a:r>
                      <a:r>
                        <a:rPr lang="ru-RU" b="0" dirty="0" smtClean="0"/>
                        <a:t>40</a:t>
                      </a:r>
                    </a:p>
                    <a:p>
                      <a:r>
                        <a:rPr lang="ru-RU" b="1" dirty="0" smtClean="0"/>
                        <a:t>страна </a:t>
                      </a:r>
                      <a:r>
                        <a:rPr lang="ru-RU" b="0" dirty="0" smtClean="0"/>
                        <a:t>35</a:t>
                      </a:r>
                    </a:p>
                    <a:p>
                      <a:r>
                        <a:rPr lang="ru-RU" b="1" dirty="0" smtClean="0"/>
                        <a:t>работа </a:t>
                      </a:r>
                      <a:r>
                        <a:rPr lang="ru-RU" b="0" dirty="0" smtClean="0"/>
                        <a:t>33</a:t>
                      </a:r>
                    </a:p>
                    <a:p>
                      <a:r>
                        <a:rPr lang="ru-RU" b="0" dirty="0" smtClean="0"/>
                        <a:t>два</a:t>
                      </a:r>
                      <a:r>
                        <a:rPr lang="ru-RU" b="1" dirty="0" smtClean="0"/>
                        <a:t> </a:t>
                      </a:r>
                      <a:r>
                        <a:rPr lang="ru-RU" b="0" dirty="0" smtClean="0"/>
                        <a:t>31</a:t>
                      </a:r>
                    </a:p>
                    <a:p>
                      <a:r>
                        <a:rPr lang="ru-RU" b="1" dirty="0" smtClean="0"/>
                        <a:t>партия </a:t>
                      </a:r>
                      <a:r>
                        <a:rPr lang="ru-RU" b="0" dirty="0" smtClean="0"/>
                        <a:t>30</a:t>
                      </a:r>
                      <a:endParaRPr lang="en-US" b="0" dirty="0" smtClean="0"/>
                    </a:p>
                    <a:p>
                      <a:r>
                        <a:rPr lang="ru-RU" b="0" dirty="0" err="1" smtClean="0"/>
                        <a:t>нахимов</a:t>
                      </a:r>
                      <a:r>
                        <a:rPr lang="ru-RU" b="1" dirty="0" smtClean="0"/>
                        <a:t> </a:t>
                      </a:r>
                      <a:r>
                        <a:rPr lang="ru-RU" b="0" dirty="0" smtClean="0"/>
                        <a:t>30</a:t>
                      </a:r>
                    </a:p>
                    <a:p>
                      <a:r>
                        <a:rPr lang="ru-RU" b="1" dirty="0" smtClean="0"/>
                        <a:t>лесной </a:t>
                      </a:r>
                      <a:r>
                        <a:rPr lang="ru-RU" b="0" dirty="0" smtClean="0"/>
                        <a:t>30</a:t>
                      </a:r>
                    </a:p>
                    <a:p>
                      <a:r>
                        <a:rPr lang="ru-RU" b="1" dirty="0" smtClean="0"/>
                        <a:t>вопрос </a:t>
                      </a:r>
                      <a:r>
                        <a:rPr lang="ru-RU" b="0" dirty="0" smtClean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президент</a:t>
                      </a:r>
                      <a:r>
                        <a:rPr lang="ru-RU" dirty="0" smtClean="0"/>
                        <a:t> 74</a:t>
                      </a:r>
                    </a:p>
                    <a:p>
                      <a:r>
                        <a:rPr lang="ru-RU" b="1" dirty="0" smtClean="0"/>
                        <a:t>россия</a:t>
                      </a:r>
                      <a:r>
                        <a:rPr lang="ru-RU" dirty="0" smtClean="0"/>
                        <a:t> 51</a:t>
                      </a:r>
                    </a:p>
                    <a:p>
                      <a:r>
                        <a:rPr lang="ru-RU" b="1" dirty="0" smtClean="0"/>
                        <a:t>власть</a:t>
                      </a:r>
                      <a:r>
                        <a:rPr lang="ru-RU" dirty="0" smtClean="0"/>
                        <a:t> 48</a:t>
                      </a:r>
                    </a:p>
                    <a:p>
                      <a:r>
                        <a:rPr lang="ru-RU" b="1" dirty="0" smtClean="0"/>
                        <a:t>страна</a:t>
                      </a:r>
                      <a:r>
                        <a:rPr lang="ru-RU" dirty="0" smtClean="0"/>
                        <a:t> 46</a:t>
                      </a:r>
                    </a:p>
                    <a:p>
                      <a:r>
                        <a:rPr lang="ru-RU" dirty="0" smtClean="0"/>
                        <a:t>два 43</a:t>
                      </a:r>
                    </a:p>
                    <a:p>
                      <a:r>
                        <a:rPr lang="ru-RU" b="1" dirty="0" smtClean="0"/>
                        <a:t>путин</a:t>
                      </a:r>
                      <a:r>
                        <a:rPr lang="ru-RU" dirty="0" smtClean="0"/>
                        <a:t> 42</a:t>
                      </a:r>
                    </a:p>
                    <a:p>
                      <a:r>
                        <a:rPr lang="ru-RU" b="1" dirty="0" err="1" smtClean="0"/>
                        <a:t>сорос</a:t>
                      </a:r>
                      <a:r>
                        <a:rPr lang="ru-RU" dirty="0" smtClean="0"/>
                        <a:t> 40</a:t>
                      </a:r>
                    </a:p>
                    <a:p>
                      <a:r>
                        <a:rPr lang="ru-RU" b="1" dirty="0" smtClean="0"/>
                        <a:t>стать</a:t>
                      </a:r>
                      <a:r>
                        <a:rPr lang="ru-RU" dirty="0" smtClean="0"/>
                        <a:t> 40</a:t>
                      </a:r>
                    </a:p>
                    <a:p>
                      <a:r>
                        <a:rPr lang="ru-RU" b="1" dirty="0" smtClean="0"/>
                        <a:t>выбор</a:t>
                      </a:r>
                      <a:r>
                        <a:rPr lang="ru-RU" dirty="0" smtClean="0"/>
                        <a:t> 38</a:t>
                      </a:r>
                    </a:p>
                    <a:p>
                      <a:r>
                        <a:rPr lang="ru-RU" b="1" dirty="0" smtClean="0"/>
                        <a:t>человек</a:t>
                      </a:r>
                      <a:r>
                        <a:rPr lang="ru-RU" dirty="0" smtClean="0"/>
                        <a:t> 34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err="1" smtClean="0"/>
                        <a:t>россия</a:t>
                      </a:r>
                      <a:r>
                        <a:rPr lang="ru-RU" b="1" dirty="0" smtClean="0"/>
                        <a:t> </a:t>
                      </a:r>
                      <a:r>
                        <a:rPr lang="ru-RU" dirty="0" smtClean="0"/>
                        <a:t>99</a:t>
                      </a:r>
                      <a:endParaRPr lang="ru-RU" dirty="0" smtClean="0"/>
                    </a:p>
                    <a:p>
                      <a:r>
                        <a:rPr lang="ru-RU" b="1" dirty="0" smtClean="0"/>
                        <a:t>человек</a:t>
                      </a:r>
                      <a:r>
                        <a:rPr lang="ru-RU" dirty="0" smtClean="0"/>
                        <a:t> 52</a:t>
                      </a:r>
                    </a:p>
                    <a:p>
                      <a:r>
                        <a:rPr lang="ru-RU" b="1" dirty="0" smtClean="0"/>
                        <a:t>страна</a:t>
                      </a:r>
                      <a:r>
                        <a:rPr lang="ru-RU" dirty="0" smtClean="0"/>
                        <a:t> 50</a:t>
                      </a:r>
                    </a:p>
                    <a:p>
                      <a:r>
                        <a:rPr lang="ru-RU" b="1" dirty="0" smtClean="0"/>
                        <a:t>глава</a:t>
                      </a:r>
                      <a:r>
                        <a:rPr lang="ru-RU" dirty="0" smtClean="0"/>
                        <a:t> 47</a:t>
                      </a:r>
                    </a:p>
                    <a:p>
                      <a:r>
                        <a:rPr lang="ru-RU" b="1" dirty="0" smtClean="0"/>
                        <a:t>стать</a:t>
                      </a:r>
                      <a:r>
                        <a:rPr lang="ru-RU" dirty="0" smtClean="0"/>
                        <a:t> 41</a:t>
                      </a:r>
                    </a:p>
                    <a:p>
                      <a:r>
                        <a:rPr lang="ru-RU" b="1" dirty="0" smtClean="0"/>
                        <a:t>дело</a:t>
                      </a:r>
                      <a:r>
                        <a:rPr lang="ru-RU" dirty="0" smtClean="0"/>
                        <a:t> 40</a:t>
                      </a:r>
                    </a:p>
                    <a:p>
                      <a:r>
                        <a:rPr lang="ru-RU" b="1" dirty="0" smtClean="0"/>
                        <a:t>сторона</a:t>
                      </a:r>
                      <a:r>
                        <a:rPr lang="ru-RU" dirty="0" smtClean="0"/>
                        <a:t> 35</a:t>
                      </a:r>
                    </a:p>
                    <a:p>
                      <a:r>
                        <a:rPr lang="ru-RU" b="1" dirty="0" smtClean="0"/>
                        <a:t>рубль</a:t>
                      </a:r>
                      <a:r>
                        <a:rPr lang="ru-RU" dirty="0" smtClean="0"/>
                        <a:t> 34</a:t>
                      </a:r>
                    </a:p>
                    <a:p>
                      <a:r>
                        <a:rPr lang="ru-RU" b="1" dirty="0" smtClean="0"/>
                        <a:t>слово</a:t>
                      </a:r>
                      <a:r>
                        <a:rPr lang="ru-RU" dirty="0" smtClean="0"/>
                        <a:t> 34</a:t>
                      </a:r>
                    </a:p>
                    <a:p>
                      <a:r>
                        <a:rPr lang="ru-RU" b="1" dirty="0" err="1" smtClean="0"/>
                        <a:t>украина</a:t>
                      </a:r>
                      <a:r>
                        <a:rPr lang="ru-RU" dirty="0" smtClean="0"/>
                        <a:t> 32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россия</a:t>
                      </a:r>
                      <a:r>
                        <a:rPr lang="ru-RU" dirty="0" smtClean="0"/>
                        <a:t> 333</a:t>
                      </a:r>
                    </a:p>
                    <a:p>
                      <a:r>
                        <a:rPr lang="ru-RU" b="1" dirty="0" smtClean="0"/>
                        <a:t>страна</a:t>
                      </a:r>
                      <a:r>
                        <a:rPr lang="ru-RU" dirty="0" smtClean="0"/>
                        <a:t> 215</a:t>
                      </a:r>
                    </a:p>
                    <a:p>
                      <a:r>
                        <a:rPr lang="ru-RU" b="1" dirty="0" smtClean="0"/>
                        <a:t>человек</a:t>
                      </a:r>
                      <a:r>
                        <a:rPr lang="ru-RU" dirty="0" smtClean="0"/>
                        <a:t> 213</a:t>
                      </a:r>
                    </a:p>
                    <a:p>
                      <a:r>
                        <a:rPr lang="ru-RU" b="1" dirty="0" smtClean="0"/>
                        <a:t>информация</a:t>
                      </a:r>
                      <a:r>
                        <a:rPr lang="ru-RU" dirty="0" smtClean="0"/>
                        <a:t> 207</a:t>
                      </a:r>
                    </a:p>
                    <a:p>
                      <a:r>
                        <a:rPr lang="ru-RU" b="1" dirty="0" smtClean="0"/>
                        <a:t>источник</a:t>
                      </a:r>
                      <a:r>
                        <a:rPr lang="ru-RU" dirty="0" smtClean="0"/>
                        <a:t> 199</a:t>
                      </a:r>
                    </a:p>
                    <a:p>
                      <a:r>
                        <a:rPr lang="ru-RU" b="1" dirty="0" smtClean="0"/>
                        <a:t>президент</a:t>
                      </a:r>
                      <a:r>
                        <a:rPr lang="ru-RU" dirty="0" smtClean="0"/>
                        <a:t> 196</a:t>
                      </a:r>
                    </a:p>
                    <a:p>
                      <a:r>
                        <a:rPr lang="ru-RU" dirty="0" smtClean="0"/>
                        <a:t>два 171</a:t>
                      </a:r>
                    </a:p>
                    <a:p>
                      <a:r>
                        <a:rPr lang="ru-RU" b="1" dirty="0" smtClean="0"/>
                        <a:t>стать</a:t>
                      </a:r>
                      <a:r>
                        <a:rPr lang="ru-RU" dirty="0" smtClean="0"/>
                        <a:t> 162</a:t>
                      </a:r>
                    </a:p>
                    <a:p>
                      <a:r>
                        <a:rPr lang="ru-RU" b="1" dirty="0" smtClean="0"/>
                        <a:t>самый</a:t>
                      </a:r>
                      <a:r>
                        <a:rPr lang="ru-RU" dirty="0" smtClean="0"/>
                        <a:t> 153</a:t>
                      </a:r>
                    </a:p>
                    <a:p>
                      <a:r>
                        <a:rPr lang="ru-RU" b="1" dirty="0" err="1" smtClean="0"/>
                        <a:t>регном</a:t>
                      </a:r>
                      <a:r>
                        <a:rPr lang="ru-RU" dirty="0" smtClean="0"/>
                        <a:t> 149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63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Частотность биграмм. </a:t>
            </a:r>
            <a:r>
              <a:rPr lang="ru-RU" dirty="0" smtClean="0"/>
              <a:t>1997-1999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6405068"/>
              </p:ext>
            </p:extLst>
          </p:nvPr>
        </p:nvGraphicFramePr>
        <p:xfrm>
          <a:off x="107504" y="1556792"/>
          <a:ext cx="8928992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/>
                <a:gridCol w="4464496"/>
              </a:tblGrid>
              <a:tr h="775915">
                <a:tc>
                  <a:txBody>
                    <a:bodyPr/>
                    <a:lstStyle/>
                    <a:p>
                      <a:r>
                        <a:rPr lang="ru-RU" dirty="0" smtClean="0"/>
                        <a:t>Новая газета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Российская газета</a:t>
                      </a:r>
                      <a:endParaRPr lang="ru-RU" dirty="0"/>
                    </a:p>
                  </a:txBody>
                  <a:tcPr/>
                </a:tc>
              </a:tr>
              <a:tr h="4408661">
                <a:tc>
                  <a:txBody>
                    <a:bodyPr/>
                    <a:lstStyle/>
                    <a:p>
                      <a:r>
                        <a:rPr lang="ru-RU" dirty="0" smtClean="0"/>
                        <a:t>источник информация 707</a:t>
                      </a:r>
                    </a:p>
                    <a:p>
                      <a:r>
                        <a:rPr lang="ru-RU" dirty="0" smtClean="0"/>
                        <a:t>информация новый 706</a:t>
                      </a:r>
                    </a:p>
                    <a:p>
                      <a:r>
                        <a:rPr lang="ru-RU" dirty="0" smtClean="0"/>
                        <a:t>должный быть 193</a:t>
                      </a:r>
                    </a:p>
                    <a:p>
                      <a:r>
                        <a:rPr lang="ru-RU" dirty="0" smtClean="0"/>
                        <a:t>друг </a:t>
                      </a:r>
                      <a:r>
                        <a:rPr lang="ru-RU" dirty="0" err="1" smtClean="0"/>
                        <a:t>друг</a:t>
                      </a:r>
                      <a:r>
                        <a:rPr lang="ru-RU" dirty="0" smtClean="0"/>
                        <a:t> 114</a:t>
                      </a:r>
                    </a:p>
                    <a:p>
                      <a:r>
                        <a:rPr lang="ru-RU" b="1" dirty="0" smtClean="0"/>
                        <a:t>миллион доллар </a:t>
                      </a:r>
                      <a:r>
                        <a:rPr lang="ru-RU" dirty="0" smtClean="0"/>
                        <a:t>113</a:t>
                      </a:r>
                    </a:p>
                    <a:p>
                      <a:r>
                        <a:rPr lang="ru-RU" dirty="0" smtClean="0"/>
                        <a:t>сей пора 113</a:t>
                      </a:r>
                    </a:p>
                    <a:p>
                      <a:r>
                        <a:rPr lang="ru-RU" b="1" dirty="0" smtClean="0"/>
                        <a:t>прошлое год </a:t>
                      </a:r>
                      <a:r>
                        <a:rPr lang="ru-RU" dirty="0" smtClean="0"/>
                        <a:t>103</a:t>
                      </a:r>
                    </a:p>
                    <a:p>
                      <a:r>
                        <a:rPr lang="ru-RU" dirty="0" smtClean="0"/>
                        <a:t>человек который 98</a:t>
                      </a:r>
                    </a:p>
                    <a:p>
                      <a:r>
                        <a:rPr lang="ru-RU" dirty="0" smtClean="0"/>
                        <a:t>сам себя 94</a:t>
                      </a:r>
                    </a:p>
                    <a:p>
                      <a:r>
                        <a:rPr lang="ru-RU" b="1" dirty="0" smtClean="0"/>
                        <a:t>самый дело </a:t>
                      </a:r>
                      <a:r>
                        <a:rPr lang="ru-RU" dirty="0" smtClean="0"/>
                        <a:t>94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источник информация 138</a:t>
                      </a:r>
                    </a:p>
                    <a:p>
                      <a:r>
                        <a:rPr lang="ru-RU" dirty="0" smtClean="0"/>
                        <a:t>информация российский 137</a:t>
                      </a:r>
                    </a:p>
                    <a:p>
                      <a:r>
                        <a:rPr lang="ru-RU" b="1" dirty="0" err="1" smtClean="0"/>
                        <a:t>борис</a:t>
                      </a:r>
                      <a:r>
                        <a:rPr lang="ru-RU" b="1" dirty="0" smtClean="0"/>
                        <a:t> </a:t>
                      </a:r>
                      <a:r>
                        <a:rPr lang="ru-RU" b="1" dirty="0" err="1" smtClean="0"/>
                        <a:t>ельцин</a:t>
                      </a:r>
                      <a:r>
                        <a:rPr lang="ru-RU" b="1" dirty="0" smtClean="0"/>
                        <a:t> </a:t>
                      </a:r>
                      <a:r>
                        <a:rPr lang="ru-RU" dirty="0" smtClean="0"/>
                        <a:t>17</a:t>
                      </a:r>
                    </a:p>
                    <a:p>
                      <a:r>
                        <a:rPr lang="ru-RU" b="1" dirty="0" smtClean="0"/>
                        <a:t>миллион доллар </a:t>
                      </a:r>
                      <a:r>
                        <a:rPr lang="ru-RU" dirty="0" smtClean="0"/>
                        <a:t>16</a:t>
                      </a:r>
                    </a:p>
                    <a:p>
                      <a:r>
                        <a:rPr lang="ru-RU" b="1" dirty="0" err="1" smtClean="0"/>
                        <a:t>соб</a:t>
                      </a:r>
                      <a:r>
                        <a:rPr lang="ru-RU" b="1" dirty="0" smtClean="0"/>
                        <a:t> </a:t>
                      </a:r>
                      <a:r>
                        <a:rPr lang="ru-RU" b="1" dirty="0" err="1" smtClean="0"/>
                        <a:t>корра</a:t>
                      </a:r>
                      <a:r>
                        <a:rPr lang="ru-RU" b="1" dirty="0" smtClean="0"/>
                        <a:t> </a:t>
                      </a:r>
                      <a:r>
                        <a:rPr lang="ru-RU" dirty="0" smtClean="0"/>
                        <a:t>14</a:t>
                      </a:r>
                    </a:p>
                    <a:p>
                      <a:r>
                        <a:rPr lang="ru-RU" b="1" dirty="0" smtClean="0"/>
                        <a:t>должный быть </a:t>
                      </a:r>
                      <a:r>
                        <a:rPr lang="ru-RU" dirty="0" smtClean="0"/>
                        <a:t>14</a:t>
                      </a:r>
                    </a:p>
                    <a:p>
                      <a:r>
                        <a:rPr lang="ru-RU" b="1" dirty="0" err="1" smtClean="0"/>
                        <a:t>итартасс</a:t>
                      </a:r>
                      <a:r>
                        <a:rPr lang="ru-RU" b="1" dirty="0" smtClean="0"/>
                        <a:t> источник </a:t>
                      </a:r>
                      <a:r>
                        <a:rPr lang="ru-RU" dirty="0" smtClean="0"/>
                        <a:t>12</a:t>
                      </a:r>
                    </a:p>
                    <a:p>
                      <a:r>
                        <a:rPr lang="ru-RU" dirty="0" smtClean="0"/>
                        <a:t>прошлое год 12</a:t>
                      </a:r>
                    </a:p>
                    <a:p>
                      <a:r>
                        <a:rPr lang="ru-RU" b="1" dirty="0" smtClean="0"/>
                        <a:t>совет директор</a:t>
                      </a:r>
                      <a:r>
                        <a:rPr lang="ru-RU" dirty="0" smtClean="0"/>
                        <a:t> 12</a:t>
                      </a:r>
                    </a:p>
                    <a:p>
                      <a:r>
                        <a:rPr lang="ru-RU" b="1" dirty="0" smtClean="0"/>
                        <a:t>европейский союз</a:t>
                      </a:r>
                      <a:r>
                        <a:rPr lang="ru-RU" dirty="0" smtClean="0"/>
                        <a:t> 11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17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Частотность биграмм. </a:t>
            </a:r>
            <a:r>
              <a:rPr lang="ru-RU" dirty="0" smtClean="0"/>
              <a:t>2000-2005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5850994"/>
              </p:ext>
            </p:extLst>
          </p:nvPr>
        </p:nvGraphicFramePr>
        <p:xfrm>
          <a:off x="107504" y="1556792"/>
          <a:ext cx="8928992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/>
                <a:gridCol w="4464496"/>
              </a:tblGrid>
              <a:tr h="775915">
                <a:tc>
                  <a:txBody>
                    <a:bodyPr/>
                    <a:lstStyle/>
                    <a:p>
                      <a:r>
                        <a:rPr lang="ru-RU" dirty="0" smtClean="0"/>
                        <a:t>Новая газета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Российская газета</a:t>
                      </a:r>
                      <a:endParaRPr lang="ru-RU" dirty="0"/>
                    </a:p>
                  </a:txBody>
                  <a:tcPr/>
                </a:tc>
              </a:tr>
              <a:tr h="4408661">
                <a:tc>
                  <a:txBody>
                    <a:bodyPr/>
                    <a:lstStyle/>
                    <a:p>
                      <a:r>
                        <a:rPr lang="ru-RU" dirty="0" smtClean="0"/>
                        <a:t>информация новый 20</a:t>
                      </a:r>
                    </a:p>
                    <a:p>
                      <a:r>
                        <a:rPr lang="ru-RU" dirty="0" smtClean="0"/>
                        <a:t>источник информация 20</a:t>
                      </a:r>
                    </a:p>
                    <a:p>
                      <a:r>
                        <a:rPr lang="ru-RU" dirty="0" smtClean="0"/>
                        <a:t>база дать 13</a:t>
                      </a:r>
                    </a:p>
                    <a:p>
                      <a:r>
                        <a:rPr lang="ru-RU" dirty="0" smtClean="0"/>
                        <a:t>дата источник 12</a:t>
                      </a:r>
                    </a:p>
                    <a:p>
                      <a:r>
                        <a:rPr lang="ru-RU" b="1" dirty="0" smtClean="0"/>
                        <a:t>бюджетный сектор </a:t>
                      </a:r>
                      <a:r>
                        <a:rPr lang="ru-RU" dirty="0" smtClean="0"/>
                        <a:t>11</a:t>
                      </a:r>
                    </a:p>
                    <a:p>
                      <a:r>
                        <a:rPr lang="ru-RU" b="1" dirty="0" smtClean="0"/>
                        <a:t>солдатский матереть </a:t>
                      </a:r>
                      <a:r>
                        <a:rPr lang="ru-RU" dirty="0" smtClean="0"/>
                        <a:t>10</a:t>
                      </a:r>
                      <a:endParaRPr lang="en-US" dirty="0" smtClean="0"/>
                    </a:p>
                    <a:p>
                      <a:r>
                        <a:rPr lang="ru-RU" b="1" dirty="0" smtClean="0"/>
                        <a:t>комитет солдатский </a:t>
                      </a:r>
                      <a:r>
                        <a:rPr lang="ru-RU" dirty="0" smtClean="0"/>
                        <a:t>10</a:t>
                      </a:r>
                    </a:p>
                    <a:p>
                      <a:r>
                        <a:rPr lang="ru-RU" b="1" dirty="0" smtClean="0"/>
                        <a:t>последний время </a:t>
                      </a:r>
                      <a:r>
                        <a:rPr lang="ru-RU" dirty="0" smtClean="0"/>
                        <a:t>8</a:t>
                      </a:r>
                      <a:endParaRPr lang="en-US" dirty="0" smtClean="0"/>
                    </a:p>
                    <a:p>
                      <a:r>
                        <a:rPr lang="ru-RU" b="1" dirty="0" smtClean="0"/>
                        <a:t>рабочий место</a:t>
                      </a:r>
                      <a:r>
                        <a:rPr lang="ru-RU" dirty="0" smtClean="0"/>
                        <a:t> 6</a:t>
                      </a:r>
                      <a:endParaRPr lang="en-US" dirty="0" smtClean="0"/>
                    </a:p>
                    <a:p>
                      <a:r>
                        <a:rPr lang="ru-RU" b="1" dirty="0" smtClean="0"/>
                        <a:t>бюджетный сфера </a:t>
                      </a:r>
                      <a:r>
                        <a:rPr lang="ru-RU" b="0" dirty="0" smtClean="0"/>
                        <a:t>6</a:t>
                      </a:r>
                    </a:p>
                    <a:p>
                      <a:r>
                        <a:rPr lang="ru-RU" b="1" dirty="0" smtClean="0"/>
                        <a:t>работник </a:t>
                      </a:r>
                      <a:r>
                        <a:rPr lang="ru-RU" b="1" dirty="0" err="1" smtClean="0"/>
                        <a:t>нквд</a:t>
                      </a:r>
                      <a:r>
                        <a:rPr lang="ru-RU" b="1" dirty="0" smtClean="0"/>
                        <a:t> </a:t>
                      </a:r>
                      <a:r>
                        <a:rPr lang="ru-RU" b="0" dirty="0" smtClean="0"/>
                        <a:t>6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источник информация </a:t>
                      </a:r>
                      <a:r>
                        <a:rPr lang="ru-RU" dirty="0" smtClean="0"/>
                        <a:t>22</a:t>
                      </a:r>
                    </a:p>
                    <a:p>
                      <a:r>
                        <a:rPr lang="ru-RU" dirty="0" smtClean="0"/>
                        <a:t>информация российский 22</a:t>
                      </a:r>
                    </a:p>
                    <a:p>
                      <a:r>
                        <a:rPr lang="ru-RU" dirty="0" smtClean="0"/>
                        <a:t>должный быть 17</a:t>
                      </a:r>
                    </a:p>
                    <a:p>
                      <a:r>
                        <a:rPr lang="ru-RU" dirty="0" smtClean="0"/>
                        <a:t>сей пора 15</a:t>
                      </a:r>
                    </a:p>
                    <a:p>
                      <a:r>
                        <a:rPr lang="ru-RU" b="1" dirty="0" err="1" smtClean="0"/>
                        <a:t>джордж</a:t>
                      </a:r>
                      <a:r>
                        <a:rPr lang="ru-RU" b="1" dirty="0" smtClean="0"/>
                        <a:t> </a:t>
                      </a:r>
                      <a:r>
                        <a:rPr lang="ru-RU" b="1" dirty="0" err="1" smtClean="0"/>
                        <a:t>сорос</a:t>
                      </a:r>
                      <a:r>
                        <a:rPr lang="ru-RU" b="1" dirty="0" smtClean="0"/>
                        <a:t> </a:t>
                      </a:r>
                      <a:r>
                        <a:rPr lang="ru-RU" dirty="0" smtClean="0"/>
                        <a:t>14</a:t>
                      </a:r>
                    </a:p>
                    <a:p>
                      <a:r>
                        <a:rPr lang="ru-RU" b="1" dirty="0" smtClean="0"/>
                        <a:t>миллион доллар </a:t>
                      </a:r>
                      <a:r>
                        <a:rPr lang="ru-RU" dirty="0" smtClean="0"/>
                        <a:t>14</a:t>
                      </a:r>
                      <a:endParaRPr lang="en-US" dirty="0" smtClean="0"/>
                    </a:p>
                    <a:p>
                      <a:r>
                        <a:rPr lang="ru-RU" b="1" dirty="0" smtClean="0"/>
                        <a:t>местный власть </a:t>
                      </a:r>
                      <a:r>
                        <a:rPr lang="ru-RU" dirty="0" smtClean="0"/>
                        <a:t>11</a:t>
                      </a:r>
                    </a:p>
                    <a:p>
                      <a:r>
                        <a:rPr lang="ru-RU" b="1" dirty="0" smtClean="0"/>
                        <a:t>дата источник </a:t>
                      </a:r>
                      <a:r>
                        <a:rPr lang="ru-RU" dirty="0" smtClean="0"/>
                        <a:t>10</a:t>
                      </a:r>
                    </a:p>
                    <a:p>
                      <a:r>
                        <a:rPr lang="ru-RU" dirty="0" smtClean="0"/>
                        <a:t>чёрный квадрат 10</a:t>
                      </a:r>
                    </a:p>
                    <a:p>
                      <a:r>
                        <a:rPr lang="ru-RU" b="1" dirty="0" smtClean="0"/>
                        <a:t>миллиард доллар </a:t>
                      </a:r>
                      <a:r>
                        <a:rPr lang="ru-RU" dirty="0" smtClean="0"/>
                        <a:t>9</a:t>
                      </a:r>
                    </a:p>
                    <a:p>
                      <a:r>
                        <a:rPr lang="ru-RU" dirty="0" smtClean="0"/>
                        <a:t>можно быть 9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14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Частотность биграмм. </a:t>
            </a:r>
            <a:r>
              <a:rPr lang="ru-RU" dirty="0" smtClean="0"/>
              <a:t>2015-2016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7740549"/>
              </p:ext>
            </p:extLst>
          </p:nvPr>
        </p:nvGraphicFramePr>
        <p:xfrm>
          <a:off x="107504" y="1556792"/>
          <a:ext cx="8928992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/>
                <a:gridCol w="4464496"/>
              </a:tblGrid>
              <a:tr h="775915">
                <a:tc>
                  <a:txBody>
                    <a:bodyPr/>
                    <a:lstStyle/>
                    <a:p>
                      <a:r>
                        <a:rPr lang="ru-RU" dirty="0" smtClean="0"/>
                        <a:t>Новая газета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Российская газета</a:t>
                      </a:r>
                      <a:endParaRPr lang="ru-RU" dirty="0"/>
                    </a:p>
                  </a:txBody>
                  <a:tcPr/>
                </a:tc>
              </a:tr>
              <a:tr h="4408661">
                <a:tc>
                  <a:txBody>
                    <a:bodyPr/>
                    <a:lstStyle/>
                    <a:p>
                      <a:r>
                        <a:rPr lang="ru-RU" b="1" dirty="0" smtClean="0"/>
                        <a:t>уголовный дело </a:t>
                      </a:r>
                      <a:r>
                        <a:rPr lang="ru-RU" dirty="0" smtClean="0"/>
                        <a:t>27</a:t>
                      </a:r>
                    </a:p>
                    <a:p>
                      <a:r>
                        <a:rPr lang="ru-RU" b="1" dirty="0" smtClean="0"/>
                        <a:t>цена нефть </a:t>
                      </a:r>
                      <a:r>
                        <a:rPr lang="ru-RU" dirty="0" smtClean="0"/>
                        <a:t>22</a:t>
                      </a:r>
                    </a:p>
                    <a:p>
                      <a:r>
                        <a:rPr lang="ru-RU" b="1" dirty="0" err="1" smtClean="0"/>
                        <a:t>владимир</a:t>
                      </a:r>
                      <a:r>
                        <a:rPr lang="ru-RU" b="1" dirty="0" smtClean="0"/>
                        <a:t> путин </a:t>
                      </a:r>
                      <a:r>
                        <a:rPr lang="ru-RU" dirty="0" smtClean="0"/>
                        <a:t>21</a:t>
                      </a:r>
                    </a:p>
                    <a:p>
                      <a:r>
                        <a:rPr lang="ru-RU" dirty="0" smtClean="0"/>
                        <a:t>должный быть 19</a:t>
                      </a:r>
                    </a:p>
                    <a:p>
                      <a:r>
                        <a:rPr lang="ru-RU" b="1" dirty="0" smtClean="0"/>
                        <a:t>точка зрение </a:t>
                      </a:r>
                      <a:r>
                        <a:rPr lang="ru-RU" dirty="0" smtClean="0"/>
                        <a:t>17</a:t>
                      </a:r>
                    </a:p>
                    <a:p>
                      <a:r>
                        <a:rPr lang="ru-RU" b="1" dirty="0" smtClean="0"/>
                        <a:t>прошлое год </a:t>
                      </a:r>
                      <a:r>
                        <a:rPr lang="ru-RU" dirty="0" smtClean="0"/>
                        <a:t>16</a:t>
                      </a:r>
                    </a:p>
                    <a:p>
                      <a:r>
                        <a:rPr lang="ru-RU" b="1" dirty="0" smtClean="0"/>
                        <a:t>заявить что </a:t>
                      </a:r>
                      <a:r>
                        <a:rPr lang="ru-RU" dirty="0" smtClean="0"/>
                        <a:t>15</a:t>
                      </a:r>
                    </a:p>
                    <a:p>
                      <a:r>
                        <a:rPr lang="ru-RU" b="1" dirty="0" smtClean="0"/>
                        <a:t>очередь </a:t>
                      </a:r>
                      <a:r>
                        <a:rPr lang="ru-RU" b="1" dirty="0" err="1" smtClean="0"/>
                        <a:t>серов</a:t>
                      </a:r>
                      <a:r>
                        <a:rPr lang="ru-RU" b="1" dirty="0" smtClean="0"/>
                        <a:t> </a:t>
                      </a:r>
                      <a:r>
                        <a:rPr lang="ru-RU" dirty="0" smtClean="0"/>
                        <a:t>14</a:t>
                      </a:r>
                    </a:p>
                    <a:p>
                      <a:r>
                        <a:rPr lang="ru-RU" b="1" dirty="0" smtClean="0"/>
                        <a:t>исламский государство </a:t>
                      </a:r>
                      <a:r>
                        <a:rPr lang="ru-RU" dirty="0" smtClean="0"/>
                        <a:t>14</a:t>
                      </a:r>
                    </a:p>
                    <a:p>
                      <a:r>
                        <a:rPr lang="ru-RU" b="1" dirty="0" smtClean="0"/>
                        <a:t>террористический организация </a:t>
                      </a:r>
                      <a:r>
                        <a:rPr lang="ru-RU" dirty="0" smtClean="0"/>
                        <a:t>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err="1" smtClean="0"/>
                        <a:t>зельфира</a:t>
                      </a:r>
                      <a:r>
                        <a:rPr lang="ru-RU" b="0" dirty="0" smtClean="0"/>
                        <a:t> </a:t>
                      </a:r>
                      <a:r>
                        <a:rPr lang="ru-RU" b="0" dirty="0" err="1" smtClean="0"/>
                        <a:t>трегулов</a:t>
                      </a:r>
                      <a:r>
                        <a:rPr lang="ru-RU" b="0" dirty="0" smtClean="0"/>
                        <a:t> </a:t>
                      </a:r>
                      <a:r>
                        <a:rPr lang="ru-RU" dirty="0" smtClean="0"/>
                        <a:t>16</a:t>
                      </a:r>
                    </a:p>
                    <a:p>
                      <a:r>
                        <a:rPr lang="ru-RU" b="1" dirty="0" smtClean="0"/>
                        <a:t>судебный пристав </a:t>
                      </a:r>
                      <a:r>
                        <a:rPr lang="ru-RU" dirty="0" smtClean="0"/>
                        <a:t>14</a:t>
                      </a:r>
                    </a:p>
                    <a:p>
                      <a:r>
                        <a:rPr lang="ru-RU" b="1" dirty="0" smtClean="0"/>
                        <a:t>международный розыск </a:t>
                      </a:r>
                      <a:r>
                        <a:rPr lang="ru-RU" dirty="0" smtClean="0"/>
                        <a:t>12</a:t>
                      </a:r>
                    </a:p>
                    <a:p>
                      <a:r>
                        <a:rPr lang="ru-RU" b="1" dirty="0" smtClean="0"/>
                        <a:t>мюнхенский конференция </a:t>
                      </a:r>
                      <a:r>
                        <a:rPr lang="ru-RU" dirty="0" smtClean="0"/>
                        <a:t>12</a:t>
                      </a:r>
                    </a:p>
                    <a:p>
                      <a:r>
                        <a:rPr lang="ru-RU" b="1" dirty="0" smtClean="0"/>
                        <a:t>прошлое год </a:t>
                      </a:r>
                      <a:r>
                        <a:rPr lang="ru-RU" dirty="0" smtClean="0"/>
                        <a:t>11</a:t>
                      </a:r>
                    </a:p>
                    <a:p>
                      <a:r>
                        <a:rPr lang="ru-RU" b="1" dirty="0" smtClean="0"/>
                        <a:t>курс рубль </a:t>
                      </a:r>
                      <a:r>
                        <a:rPr lang="ru-RU" dirty="0" smtClean="0"/>
                        <a:t>11</a:t>
                      </a:r>
                    </a:p>
                    <a:p>
                      <a:r>
                        <a:rPr lang="ru-RU" b="1" dirty="0" smtClean="0"/>
                        <a:t>цена нефть </a:t>
                      </a:r>
                      <a:r>
                        <a:rPr lang="ru-RU" dirty="0" smtClean="0"/>
                        <a:t>11</a:t>
                      </a:r>
                    </a:p>
                    <a:p>
                      <a:r>
                        <a:rPr lang="ru-RU" b="1" dirty="0" err="1" smtClean="0"/>
                        <a:t>владимир</a:t>
                      </a:r>
                      <a:r>
                        <a:rPr lang="ru-RU" b="1" dirty="0" smtClean="0"/>
                        <a:t> путин </a:t>
                      </a:r>
                      <a:r>
                        <a:rPr lang="ru-RU" dirty="0" smtClean="0"/>
                        <a:t>10</a:t>
                      </a:r>
                    </a:p>
                    <a:p>
                      <a:r>
                        <a:rPr lang="ru-RU" b="1" dirty="0" err="1" smtClean="0"/>
                        <a:t>эльвира</a:t>
                      </a:r>
                      <a:r>
                        <a:rPr lang="ru-RU" b="1" dirty="0" smtClean="0"/>
                        <a:t> </a:t>
                      </a:r>
                      <a:r>
                        <a:rPr lang="ru-RU" b="1" dirty="0" err="1" smtClean="0"/>
                        <a:t>набиуллин</a:t>
                      </a:r>
                      <a:r>
                        <a:rPr lang="ru-RU" b="1" dirty="0" smtClean="0"/>
                        <a:t> </a:t>
                      </a:r>
                      <a:r>
                        <a:rPr lang="ru-RU" dirty="0" smtClean="0"/>
                        <a:t>10</a:t>
                      </a:r>
                    </a:p>
                    <a:p>
                      <a:r>
                        <a:rPr lang="ru-RU" dirty="0" smtClean="0"/>
                        <a:t>напомнить что 9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29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3800" dirty="0" smtClean="0"/>
              <a:t>Цель:</a:t>
            </a:r>
            <a:r>
              <a:rPr lang="ru-RU" sz="3500" dirty="0" smtClean="0"/>
              <a:t> </a:t>
            </a:r>
            <a:r>
              <a:rPr lang="ru-RU" sz="2800" dirty="0" smtClean="0"/>
              <a:t>выявление различий в печатном языке независимых СМИ и официальной власти на примере газет «Новая газета» и «Российская газета»</a:t>
            </a:r>
          </a:p>
          <a:p>
            <a:pPr marL="0" indent="0">
              <a:buNone/>
            </a:pPr>
            <a:endParaRPr lang="ru-RU" sz="3500" dirty="0" smtClean="0"/>
          </a:p>
          <a:p>
            <a:pPr marL="0" indent="0">
              <a:buNone/>
            </a:pPr>
            <a:r>
              <a:rPr lang="ru-RU" sz="3800" dirty="0" smtClean="0"/>
              <a:t>Задачи:</a:t>
            </a:r>
          </a:p>
          <a:p>
            <a:r>
              <a:rPr lang="ru-RU" sz="2800" dirty="0" smtClean="0"/>
              <a:t>Поиск и первичный анализ источников, создание </a:t>
            </a:r>
            <a:r>
              <a:rPr lang="ru-RU" sz="2800" dirty="0" smtClean="0"/>
              <a:t>корпуса</a:t>
            </a:r>
            <a:endParaRPr lang="ru-RU" sz="2800" dirty="0" smtClean="0"/>
          </a:p>
          <a:p>
            <a:r>
              <a:rPr lang="ru-RU" sz="2800" dirty="0" smtClean="0"/>
              <a:t>Создание среды для автоматического анализа корпуса</a:t>
            </a:r>
          </a:p>
          <a:p>
            <a:r>
              <a:rPr lang="ru-RU" sz="2800" dirty="0" smtClean="0"/>
              <a:t>Использование созданной среды и полученных данных для достижения цели исследования и получение выводов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3791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Частотность биграмм. </a:t>
            </a:r>
            <a:r>
              <a:rPr lang="ru-RU" dirty="0" smtClean="0"/>
              <a:t>Весь корпус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8924168"/>
              </p:ext>
            </p:extLst>
          </p:nvPr>
        </p:nvGraphicFramePr>
        <p:xfrm>
          <a:off x="107504" y="1556792"/>
          <a:ext cx="8928992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/>
                <a:gridCol w="4464496"/>
              </a:tblGrid>
              <a:tr h="775915">
                <a:tc>
                  <a:txBody>
                    <a:bodyPr/>
                    <a:lstStyle/>
                    <a:p>
                      <a:r>
                        <a:rPr lang="ru-RU" dirty="0" smtClean="0"/>
                        <a:t>Новая газета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Российская газета</a:t>
                      </a:r>
                      <a:endParaRPr lang="ru-RU" dirty="0"/>
                    </a:p>
                  </a:txBody>
                  <a:tcPr/>
                </a:tc>
              </a:tr>
              <a:tr h="4408661">
                <a:tc>
                  <a:txBody>
                    <a:bodyPr/>
                    <a:lstStyle/>
                    <a:p>
                      <a:r>
                        <a:rPr lang="ru-RU" dirty="0" smtClean="0"/>
                        <a:t>источник информация 730</a:t>
                      </a:r>
                    </a:p>
                    <a:p>
                      <a:r>
                        <a:rPr lang="ru-RU" dirty="0" smtClean="0"/>
                        <a:t>информация новый 727</a:t>
                      </a:r>
                    </a:p>
                    <a:p>
                      <a:r>
                        <a:rPr lang="ru-RU" dirty="0" smtClean="0"/>
                        <a:t>должный быть 217</a:t>
                      </a:r>
                    </a:p>
                    <a:p>
                      <a:r>
                        <a:rPr lang="ru-RU" dirty="0" smtClean="0"/>
                        <a:t>друг </a:t>
                      </a:r>
                      <a:r>
                        <a:rPr lang="ru-RU" dirty="0" err="1" smtClean="0"/>
                        <a:t>друг</a:t>
                      </a:r>
                      <a:r>
                        <a:rPr lang="ru-RU" dirty="0" smtClean="0"/>
                        <a:t> 125</a:t>
                      </a:r>
                    </a:p>
                    <a:p>
                      <a:r>
                        <a:rPr lang="ru-RU" dirty="0" smtClean="0"/>
                        <a:t>прошлое год 124</a:t>
                      </a:r>
                    </a:p>
                    <a:p>
                      <a:r>
                        <a:rPr lang="ru-RU" b="1" dirty="0" smtClean="0"/>
                        <a:t>миллион доллар </a:t>
                      </a:r>
                      <a:r>
                        <a:rPr lang="ru-RU" dirty="0" smtClean="0"/>
                        <a:t>124</a:t>
                      </a:r>
                    </a:p>
                    <a:p>
                      <a:r>
                        <a:rPr lang="ru-RU" dirty="0" smtClean="0"/>
                        <a:t>сей пора 123</a:t>
                      </a:r>
                    </a:p>
                    <a:p>
                      <a:r>
                        <a:rPr lang="ru-RU" dirty="0" smtClean="0"/>
                        <a:t>самый дело 113</a:t>
                      </a:r>
                    </a:p>
                    <a:p>
                      <a:r>
                        <a:rPr lang="ru-RU" b="1" dirty="0" smtClean="0"/>
                        <a:t>уголовный дело </a:t>
                      </a:r>
                      <a:r>
                        <a:rPr lang="ru-RU" dirty="0" smtClean="0"/>
                        <a:t>103</a:t>
                      </a:r>
                    </a:p>
                    <a:p>
                      <a:r>
                        <a:rPr lang="ru-RU" dirty="0" smtClean="0"/>
                        <a:t>человек который 103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информация российский 160</a:t>
                      </a:r>
                    </a:p>
                    <a:p>
                      <a:r>
                        <a:rPr lang="ru-RU" dirty="0" smtClean="0"/>
                        <a:t>источник информация 160</a:t>
                      </a:r>
                    </a:p>
                    <a:p>
                      <a:r>
                        <a:rPr lang="ru-RU" dirty="0" smtClean="0"/>
                        <a:t>должный быть 38</a:t>
                      </a:r>
                    </a:p>
                    <a:p>
                      <a:r>
                        <a:rPr lang="ru-RU" dirty="0" smtClean="0"/>
                        <a:t>прошлое год 30</a:t>
                      </a:r>
                    </a:p>
                    <a:p>
                      <a:r>
                        <a:rPr lang="ru-RU" b="1" dirty="0" smtClean="0"/>
                        <a:t>миллион доллар </a:t>
                      </a:r>
                      <a:r>
                        <a:rPr lang="ru-RU" dirty="0" smtClean="0"/>
                        <a:t>30</a:t>
                      </a:r>
                    </a:p>
                    <a:p>
                      <a:r>
                        <a:rPr lang="ru-RU" dirty="0" smtClean="0"/>
                        <a:t>сей пора 23</a:t>
                      </a:r>
                    </a:p>
                    <a:p>
                      <a:r>
                        <a:rPr lang="ru-RU" b="1" dirty="0" smtClean="0"/>
                        <a:t>миллиард рубль </a:t>
                      </a:r>
                      <a:r>
                        <a:rPr lang="ru-RU" dirty="0" smtClean="0"/>
                        <a:t>20</a:t>
                      </a:r>
                    </a:p>
                    <a:p>
                      <a:r>
                        <a:rPr lang="ru-RU" b="1" dirty="0" smtClean="0"/>
                        <a:t>миллиард доллар </a:t>
                      </a:r>
                      <a:r>
                        <a:rPr lang="ru-RU" dirty="0" smtClean="0"/>
                        <a:t>18</a:t>
                      </a:r>
                    </a:p>
                    <a:p>
                      <a:r>
                        <a:rPr lang="ru-RU" b="1" dirty="0" err="1" smtClean="0"/>
                        <a:t>борис</a:t>
                      </a:r>
                      <a:r>
                        <a:rPr lang="ru-RU" b="1" dirty="0" smtClean="0"/>
                        <a:t> </a:t>
                      </a:r>
                      <a:r>
                        <a:rPr lang="ru-RU" b="1" dirty="0" err="1" smtClean="0"/>
                        <a:t>ельцин</a:t>
                      </a:r>
                      <a:r>
                        <a:rPr lang="ru-RU" b="1" dirty="0" smtClean="0"/>
                        <a:t> </a:t>
                      </a:r>
                      <a:r>
                        <a:rPr lang="ru-RU" dirty="0" smtClean="0"/>
                        <a:t>18</a:t>
                      </a:r>
                    </a:p>
                    <a:p>
                      <a:r>
                        <a:rPr lang="ru-RU" dirty="0" smtClean="0"/>
                        <a:t>можно быть 17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19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Частотность </a:t>
            </a:r>
            <a:r>
              <a:rPr lang="ru-RU" dirty="0" smtClean="0"/>
              <a:t>триграмм</a:t>
            </a:r>
            <a:r>
              <a:rPr lang="ru-RU" dirty="0"/>
              <a:t>. </a:t>
            </a:r>
            <a:r>
              <a:rPr lang="ru-RU" dirty="0" smtClean="0"/>
              <a:t>1997-1999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4756795"/>
              </p:ext>
            </p:extLst>
          </p:nvPr>
        </p:nvGraphicFramePr>
        <p:xfrm>
          <a:off x="107504" y="1556792"/>
          <a:ext cx="8928992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/>
                <a:gridCol w="4464496"/>
              </a:tblGrid>
              <a:tr h="775915">
                <a:tc>
                  <a:txBody>
                    <a:bodyPr/>
                    <a:lstStyle/>
                    <a:p>
                      <a:r>
                        <a:rPr lang="ru-RU" dirty="0" smtClean="0"/>
                        <a:t>Новая газета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Российская газета</a:t>
                      </a:r>
                      <a:endParaRPr lang="ru-RU" dirty="0"/>
                    </a:p>
                  </a:txBody>
                  <a:tcPr/>
                </a:tc>
              </a:tr>
              <a:tr h="4408661">
                <a:tc>
                  <a:txBody>
                    <a:bodyPr/>
                    <a:lstStyle/>
                    <a:p>
                      <a:r>
                        <a:rPr lang="ru-RU" dirty="0" smtClean="0"/>
                        <a:t>источник информация новый 705</a:t>
                      </a:r>
                    </a:p>
                    <a:p>
                      <a:r>
                        <a:rPr lang="ru-RU" dirty="0" smtClean="0"/>
                        <a:t>информация новый газета 705</a:t>
                      </a:r>
                    </a:p>
                    <a:p>
                      <a:r>
                        <a:rPr lang="ru-RU" dirty="0" smtClean="0"/>
                        <a:t>дело тот что 35</a:t>
                      </a:r>
                    </a:p>
                    <a:p>
                      <a:r>
                        <a:rPr lang="ru-RU" b="1" dirty="0" smtClean="0"/>
                        <a:t>два год назад </a:t>
                      </a:r>
                      <a:r>
                        <a:rPr lang="ru-RU" dirty="0" smtClean="0"/>
                        <a:t>22</a:t>
                      </a:r>
                    </a:p>
                    <a:p>
                      <a:r>
                        <a:rPr lang="ru-RU" dirty="0" smtClean="0"/>
                        <a:t>возбудить уголовный дело 21</a:t>
                      </a:r>
                    </a:p>
                    <a:p>
                      <a:r>
                        <a:rPr lang="ru-RU" dirty="0" smtClean="0"/>
                        <a:t>редакция новый газета </a:t>
                      </a:r>
                      <a:r>
                        <a:rPr lang="ru-RU" dirty="0" smtClean="0"/>
                        <a:t>21</a:t>
                      </a:r>
                    </a:p>
                    <a:p>
                      <a:r>
                        <a:rPr lang="ru-RU" b="1" dirty="0" smtClean="0"/>
                        <a:t>несколько </a:t>
                      </a:r>
                      <a:r>
                        <a:rPr lang="ru-RU" b="1" dirty="0" smtClean="0"/>
                        <a:t>год назад</a:t>
                      </a:r>
                      <a:r>
                        <a:rPr lang="ru-RU" dirty="0" smtClean="0"/>
                        <a:t> 19</a:t>
                      </a:r>
                    </a:p>
                    <a:p>
                      <a:r>
                        <a:rPr lang="ru-RU" dirty="0" smtClean="0"/>
                        <a:t>министр иностранный дело 17</a:t>
                      </a:r>
                    </a:p>
                    <a:p>
                      <a:r>
                        <a:rPr lang="ru-RU" dirty="0" smtClean="0"/>
                        <a:t>средство массовый информация </a:t>
                      </a:r>
                      <a:r>
                        <a:rPr lang="ru-RU" dirty="0" smtClean="0"/>
                        <a:t>17</a:t>
                      </a:r>
                    </a:p>
                    <a:p>
                      <a:r>
                        <a:rPr lang="ru-RU" b="1" dirty="0" smtClean="0"/>
                        <a:t>три год назад </a:t>
                      </a:r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источник информация российский 137</a:t>
                      </a:r>
                    </a:p>
                    <a:p>
                      <a:r>
                        <a:rPr lang="ru-RU" dirty="0" smtClean="0"/>
                        <a:t>информация российский газета 137</a:t>
                      </a:r>
                    </a:p>
                    <a:p>
                      <a:r>
                        <a:rPr lang="ru-RU" b="1" dirty="0" err="1" smtClean="0"/>
                        <a:t>итартасс</a:t>
                      </a:r>
                      <a:r>
                        <a:rPr lang="ru-RU" b="1" dirty="0" smtClean="0"/>
                        <a:t> источник информация</a:t>
                      </a:r>
                      <a:r>
                        <a:rPr lang="ru-RU" dirty="0" smtClean="0"/>
                        <a:t> 12</a:t>
                      </a:r>
                    </a:p>
                    <a:p>
                      <a:r>
                        <a:rPr lang="ru-RU" dirty="0" smtClean="0"/>
                        <a:t>президент </a:t>
                      </a:r>
                      <a:r>
                        <a:rPr lang="ru-RU" dirty="0" err="1" smtClean="0"/>
                        <a:t>борис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ельцин</a:t>
                      </a:r>
                      <a:r>
                        <a:rPr lang="ru-RU" dirty="0" smtClean="0"/>
                        <a:t> 7</a:t>
                      </a:r>
                    </a:p>
                    <a:p>
                      <a:r>
                        <a:rPr lang="ru-RU" dirty="0" err="1" smtClean="0"/>
                        <a:t>корра</a:t>
                      </a:r>
                      <a:r>
                        <a:rPr lang="ru-RU" dirty="0" smtClean="0"/>
                        <a:t> источник информация 6</a:t>
                      </a:r>
                    </a:p>
                    <a:p>
                      <a:r>
                        <a:rPr lang="ru-RU" dirty="0" err="1" smtClean="0"/>
                        <a:t>соб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корра</a:t>
                      </a:r>
                      <a:r>
                        <a:rPr lang="ru-RU" dirty="0" smtClean="0"/>
                        <a:t> источник 6</a:t>
                      </a:r>
                    </a:p>
                    <a:p>
                      <a:r>
                        <a:rPr lang="ru-RU" b="1" dirty="0" smtClean="0"/>
                        <a:t>правительство российский федерация</a:t>
                      </a:r>
                      <a:r>
                        <a:rPr lang="ru-RU" dirty="0" smtClean="0"/>
                        <a:t> 5</a:t>
                      </a:r>
                    </a:p>
                    <a:p>
                      <a:r>
                        <a:rPr lang="ru-RU" b="1" dirty="0" smtClean="0"/>
                        <a:t>средство массовый информация</a:t>
                      </a:r>
                      <a:r>
                        <a:rPr lang="ru-RU" dirty="0" smtClean="0"/>
                        <a:t> 5</a:t>
                      </a:r>
                    </a:p>
                    <a:p>
                      <a:r>
                        <a:rPr lang="ru-RU" b="1" dirty="0" smtClean="0"/>
                        <a:t>президент российский федерация</a:t>
                      </a:r>
                      <a:r>
                        <a:rPr lang="ru-RU" dirty="0" smtClean="0"/>
                        <a:t> 5</a:t>
                      </a:r>
                    </a:p>
                    <a:p>
                      <a:r>
                        <a:rPr lang="ru-RU" dirty="0" smtClean="0"/>
                        <a:t>сцена насилие эротика 5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06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Частотность </a:t>
            </a:r>
            <a:r>
              <a:rPr lang="ru-RU" dirty="0" smtClean="0"/>
              <a:t>триграмм</a:t>
            </a:r>
            <a:r>
              <a:rPr lang="ru-RU" dirty="0"/>
              <a:t>. </a:t>
            </a:r>
            <a:r>
              <a:rPr lang="ru-RU" dirty="0" smtClean="0"/>
              <a:t>2000-2005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1936202"/>
              </p:ext>
            </p:extLst>
          </p:nvPr>
        </p:nvGraphicFramePr>
        <p:xfrm>
          <a:off x="107504" y="1556792"/>
          <a:ext cx="8928992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/>
                <a:gridCol w="4464496"/>
              </a:tblGrid>
              <a:tr h="775915">
                <a:tc>
                  <a:txBody>
                    <a:bodyPr/>
                    <a:lstStyle/>
                    <a:p>
                      <a:r>
                        <a:rPr lang="ru-RU" dirty="0" smtClean="0"/>
                        <a:t>Новая газета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Российская газета</a:t>
                      </a:r>
                      <a:endParaRPr lang="ru-RU" dirty="0"/>
                    </a:p>
                  </a:txBody>
                  <a:tcPr/>
                </a:tc>
              </a:tr>
              <a:tr h="4408661">
                <a:tc>
                  <a:txBody>
                    <a:bodyPr/>
                    <a:lstStyle/>
                    <a:p>
                      <a:r>
                        <a:rPr lang="ru-RU" dirty="0" smtClean="0"/>
                        <a:t>информация новый газета 20</a:t>
                      </a:r>
                    </a:p>
                    <a:p>
                      <a:r>
                        <a:rPr lang="ru-RU" dirty="0" smtClean="0"/>
                        <a:t>источник информация новый 20</a:t>
                      </a:r>
                    </a:p>
                    <a:p>
                      <a:r>
                        <a:rPr lang="ru-RU" b="1" dirty="0" smtClean="0"/>
                        <a:t>комитет солдатский матереть </a:t>
                      </a:r>
                      <a:r>
                        <a:rPr lang="ru-RU" dirty="0" smtClean="0"/>
                        <a:t>10</a:t>
                      </a:r>
                    </a:p>
                    <a:p>
                      <a:r>
                        <a:rPr lang="ru-RU" b="1" dirty="0" smtClean="0"/>
                        <a:t>клуб работник </a:t>
                      </a:r>
                      <a:r>
                        <a:rPr lang="ru-RU" b="1" dirty="0" err="1" smtClean="0"/>
                        <a:t>нквд</a:t>
                      </a:r>
                      <a:r>
                        <a:rPr lang="ru-RU" b="1" dirty="0" smtClean="0"/>
                        <a:t> </a:t>
                      </a:r>
                      <a:r>
                        <a:rPr lang="ru-RU" dirty="0" smtClean="0"/>
                        <a:t>6</a:t>
                      </a:r>
                    </a:p>
                    <a:p>
                      <a:r>
                        <a:rPr lang="ru-RU" b="1" dirty="0" smtClean="0"/>
                        <a:t>центральный клуб работник </a:t>
                      </a:r>
                      <a:r>
                        <a:rPr lang="ru-RU" dirty="0" smtClean="0"/>
                        <a:t>5</a:t>
                      </a:r>
                    </a:p>
                    <a:p>
                      <a:r>
                        <a:rPr lang="ru-RU" b="1" dirty="0" smtClean="0"/>
                        <a:t>оператор сотовый связь </a:t>
                      </a:r>
                      <a:r>
                        <a:rPr lang="ru-RU" dirty="0" smtClean="0"/>
                        <a:t>4</a:t>
                      </a:r>
                    </a:p>
                    <a:p>
                      <a:r>
                        <a:rPr lang="ru-RU" dirty="0" smtClean="0"/>
                        <a:t>каждый повод есть 3</a:t>
                      </a:r>
                    </a:p>
                    <a:p>
                      <a:r>
                        <a:rPr lang="ru-RU" b="1" dirty="0" err="1" smtClean="0"/>
                        <a:t>увд</a:t>
                      </a:r>
                      <a:r>
                        <a:rPr lang="ru-RU" b="1" dirty="0" smtClean="0"/>
                        <a:t> мурманский область </a:t>
                      </a:r>
                      <a:r>
                        <a:rPr lang="ru-RU" dirty="0" smtClean="0"/>
                        <a:t>3</a:t>
                      </a:r>
                    </a:p>
                    <a:p>
                      <a:r>
                        <a:rPr lang="ru-RU" dirty="0" smtClean="0"/>
                        <a:t>делать вид что 3</a:t>
                      </a:r>
                    </a:p>
                    <a:p>
                      <a:r>
                        <a:rPr lang="ru-RU" b="1" dirty="0" smtClean="0"/>
                        <a:t>огромный бюджетный сектор </a:t>
                      </a:r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источник информация российский 22</a:t>
                      </a:r>
                    </a:p>
                    <a:p>
                      <a:r>
                        <a:rPr lang="ru-RU" dirty="0" smtClean="0"/>
                        <a:t>информация российский газета 22</a:t>
                      </a:r>
                    </a:p>
                    <a:p>
                      <a:r>
                        <a:rPr lang="ru-RU" b="1" dirty="0" smtClean="0"/>
                        <a:t>единый таможенный пространство </a:t>
                      </a:r>
                      <a:r>
                        <a:rPr lang="ru-RU" dirty="0" smtClean="0"/>
                        <a:t>6</a:t>
                      </a:r>
                    </a:p>
                    <a:p>
                      <a:r>
                        <a:rPr lang="ru-RU" b="1" dirty="0" smtClean="0"/>
                        <a:t>аджарский автономный республика </a:t>
                      </a:r>
                      <a:r>
                        <a:rPr lang="ru-RU" dirty="0" smtClean="0"/>
                        <a:t>4</a:t>
                      </a:r>
                    </a:p>
                    <a:p>
                      <a:r>
                        <a:rPr lang="ru-RU" b="1" dirty="0" smtClean="0"/>
                        <a:t>незаконный оборот древесина </a:t>
                      </a:r>
                      <a:r>
                        <a:rPr lang="ru-RU" dirty="0" smtClean="0"/>
                        <a:t>4</a:t>
                      </a:r>
                    </a:p>
                    <a:p>
                      <a:r>
                        <a:rPr lang="ru-RU" b="1" dirty="0" smtClean="0"/>
                        <a:t>институт социология рана </a:t>
                      </a:r>
                      <a:r>
                        <a:rPr lang="ru-RU" dirty="0" smtClean="0"/>
                        <a:t>3</a:t>
                      </a:r>
                    </a:p>
                    <a:p>
                      <a:r>
                        <a:rPr lang="ru-RU" b="1" dirty="0" smtClean="0"/>
                        <a:t>грузинский революция роза </a:t>
                      </a:r>
                      <a:r>
                        <a:rPr lang="ru-RU" dirty="0" smtClean="0"/>
                        <a:t>3</a:t>
                      </a:r>
                    </a:p>
                    <a:p>
                      <a:r>
                        <a:rPr lang="ru-RU" dirty="0" smtClean="0"/>
                        <a:t>акция существующий акционер 3</a:t>
                      </a:r>
                    </a:p>
                    <a:p>
                      <a:r>
                        <a:rPr lang="ru-RU" dirty="0" smtClean="0"/>
                        <a:t>энергия тонкий полый 3</a:t>
                      </a:r>
                    </a:p>
                    <a:p>
                      <a:r>
                        <a:rPr lang="ru-RU" b="1" dirty="0" smtClean="0"/>
                        <a:t>миллиард доллар год </a:t>
                      </a:r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10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Частотность </a:t>
            </a:r>
            <a:r>
              <a:rPr lang="ru-RU" dirty="0" smtClean="0"/>
              <a:t>триграмм</a:t>
            </a:r>
            <a:r>
              <a:rPr lang="ru-RU" dirty="0"/>
              <a:t>. </a:t>
            </a:r>
            <a:r>
              <a:rPr lang="ru-RU" dirty="0" smtClean="0"/>
              <a:t>2015-2016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6058812"/>
              </p:ext>
            </p:extLst>
          </p:nvPr>
        </p:nvGraphicFramePr>
        <p:xfrm>
          <a:off x="107504" y="1556792"/>
          <a:ext cx="8928992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/>
                <a:gridCol w="4320480"/>
              </a:tblGrid>
              <a:tr h="775915">
                <a:tc>
                  <a:txBody>
                    <a:bodyPr/>
                    <a:lstStyle/>
                    <a:p>
                      <a:r>
                        <a:rPr lang="ru-RU" dirty="0" smtClean="0"/>
                        <a:t>Новая газета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Российская газета</a:t>
                      </a:r>
                      <a:endParaRPr lang="ru-RU" dirty="0"/>
                    </a:p>
                  </a:txBody>
                  <a:tcPr/>
                </a:tc>
              </a:tr>
              <a:tr h="4408661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падение цена нефть </a:t>
                      </a:r>
                      <a:r>
                        <a:rPr lang="ru-RU" dirty="0" smtClean="0"/>
                        <a:t>7</a:t>
                      </a:r>
                    </a:p>
                    <a:p>
                      <a:r>
                        <a:rPr lang="ru-RU" b="1" dirty="0" smtClean="0"/>
                        <a:t>высокий суд </a:t>
                      </a:r>
                      <a:r>
                        <a:rPr lang="ru-RU" b="1" dirty="0" err="1" smtClean="0"/>
                        <a:t>лондон</a:t>
                      </a:r>
                      <a:r>
                        <a:rPr lang="ru-RU" b="1" dirty="0" smtClean="0"/>
                        <a:t> </a:t>
                      </a:r>
                      <a:r>
                        <a:rPr lang="ru-RU" dirty="0" smtClean="0"/>
                        <a:t>6</a:t>
                      </a:r>
                    </a:p>
                    <a:p>
                      <a:r>
                        <a:rPr lang="ru-RU" b="1" dirty="0" smtClean="0"/>
                        <a:t>министр иностранный дело </a:t>
                      </a:r>
                      <a:r>
                        <a:rPr lang="ru-RU" dirty="0" smtClean="0"/>
                        <a:t>5</a:t>
                      </a:r>
                    </a:p>
                    <a:p>
                      <a:r>
                        <a:rPr lang="ru-RU" b="1" dirty="0" smtClean="0"/>
                        <a:t>метод длительный пребывание </a:t>
                      </a:r>
                      <a:r>
                        <a:rPr lang="ru-RU" dirty="0" smtClean="0"/>
                        <a:t>5</a:t>
                      </a:r>
                    </a:p>
                    <a:p>
                      <a:r>
                        <a:rPr lang="ru-RU" b="1" dirty="0" smtClean="0"/>
                        <a:t>следственный комитет </a:t>
                      </a:r>
                      <a:r>
                        <a:rPr lang="ru-RU" b="1" dirty="0" err="1" smtClean="0"/>
                        <a:t>россия</a:t>
                      </a:r>
                      <a:r>
                        <a:rPr lang="ru-RU" b="1" dirty="0" smtClean="0"/>
                        <a:t> </a:t>
                      </a:r>
                      <a:r>
                        <a:rPr lang="ru-RU" dirty="0" smtClean="0"/>
                        <a:t>4</a:t>
                      </a:r>
                    </a:p>
                    <a:p>
                      <a:r>
                        <a:rPr lang="ru-RU" b="1" dirty="0" smtClean="0"/>
                        <a:t>уголовный дело против </a:t>
                      </a:r>
                      <a:r>
                        <a:rPr lang="ru-RU" dirty="0" smtClean="0"/>
                        <a:t>4</a:t>
                      </a:r>
                    </a:p>
                    <a:p>
                      <a:r>
                        <a:rPr lang="ru-RU" b="1" dirty="0" smtClean="0"/>
                        <a:t>запретить террористический организация </a:t>
                      </a:r>
                      <a:r>
                        <a:rPr lang="ru-RU" dirty="0" smtClean="0"/>
                        <a:t>4</a:t>
                      </a:r>
                    </a:p>
                    <a:p>
                      <a:r>
                        <a:rPr lang="ru-RU" b="1" dirty="0" smtClean="0"/>
                        <a:t>возбудить уголовный дело </a:t>
                      </a:r>
                      <a:r>
                        <a:rPr lang="ru-RU" dirty="0" smtClean="0"/>
                        <a:t>4</a:t>
                      </a:r>
                    </a:p>
                    <a:p>
                      <a:r>
                        <a:rPr lang="ru-RU" b="1" dirty="0" smtClean="0"/>
                        <a:t>два сценарий выход </a:t>
                      </a:r>
                      <a:r>
                        <a:rPr lang="ru-RU" dirty="0" smtClean="0"/>
                        <a:t>4</a:t>
                      </a:r>
                    </a:p>
                    <a:p>
                      <a:r>
                        <a:rPr lang="ru-RU" b="1" dirty="0" smtClean="0"/>
                        <a:t>поставить под угроза </a:t>
                      </a:r>
                      <a:r>
                        <a:rPr lang="ru-RU" dirty="0" smtClean="0"/>
                        <a:t>4</a:t>
                      </a:r>
                    </a:p>
                    <a:p>
                      <a:r>
                        <a:rPr lang="ru-RU" b="1" dirty="0" smtClean="0"/>
                        <a:t>возбуждение уголовный дело </a:t>
                      </a:r>
                      <a:r>
                        <a:rPr lang="ru-RU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служба судебный пристав </a:t>
                      </a:r>
                      <a:r>
                        <a:rPr lang="ru-RU" dirty="0" smtClean="0"/>
                        <a:t>5</a:t>
                      </a:r>
                    </a:p>
                    <a:p>
                      <a:r>
                        <a:rPr lang="ru-RU" b="1" dirty="0" smtClean="0"/>
                        <a:t>система радиоэлектронный борьба </a:t>
                      </a:r>
                      <a:r>
                        <a:rPr lang="ru-RU" dirty="0" smtClean="0"/>
                        <a:t>4</a:t>
                      </a:r>
                    </a:p>
                    <a:p>
                      <a:r>
                        <a:rPr lang="ru-RU" b="1" dirty="0" smtClean="0"/>
                        <a:t>объявить международный розыск </a:t>
                      </a:r>
                      <a:r>
                        <a:rPr lang="ru-RU" dirty="0" smtClean="0"/>
                        <a:t>4</a:t>
                      </a:r>
                    </a:p>
                    <a:p>
                      <a:r>
                        <a:rPr lang="ru-RU" dirty="0" smtClean="0"/>
                        <a:t>национальный портретный галерея 4</a:t>
                      </a:r>
                    </a:p>
                    <a:p>
                      <a:r>
                        <a:rPr lang="ru-RU" dirty="0" smtClean="0"/>
                        <a:t>патриарх </a:t>
                      </a:r>
                      <a:r>
                        <a:rPr lang="ru-RU" dirty="0" err="1" smtClean="0"/>
                        <a:t>кирилл</a:t>
                      </a:r>
                      <a:r>
                        <a:rPr lang="ru-RU" dirty="0" smtClean="0"/>
                        <a:t> папа 4</a:t>
                      </a:r>
                    </a:p>
                    <a:p>
                      <a:r>
                        <a:rPr lang="ru-RU" b="1" dirty="0" smtClean="0"/>
                        <a:t>цена нефть доллар </a:t>
                      </a:r>
                      <a:r>
                        <a:rPr lang="ru-RU" dirty="0" smtClean="0"/>
                        <a:t>4</a:t>
                      </a:r>
                    </a:p>
                    <a:p>
                      <a:r>
                        <a:rPr lang="ru-RU" b="1" dirty="0" smtClean="0"/>
                        <a:t>нефть марка </a:t>
                      </a:r>
                      <a:r>
                        <a:rPr lang="ru-RU" b="1" dirty="0" err="1" smtClean="0"/>
                        <a:t>brent</a:t>
                      </a:r>
                      <a:r>
                        <a:rPr lang="ru-RU" b="1" dirty="0" smtClean="0"/>
                        <a:t> </a:t>
                      </a:r>
                      <a:r>
                        <a:rPr lang="ru-RU" dirty="0" smtClean="0"/>
                        <a:t>4</a:t>
                      </a:r>
                      <a:endParaRPr lang="en-US" dirty="0" smtClean="0"/>
                    </a:p>
                    <a:p>
                      <a:r>
                        <a:rPr lang="ru-RU" b="1" dirty="0" smtClean="0"/>
                        <a:t>президент </a:t>
                      </a:r>
                      <a:r>
                        <a:rPr lang="ru-RU" b="1" dirty="0" err="1" smtClean="0"/>
                        <a:t>владимир</a:t>
                      </a:r>
                      <a:r>
                        <a:rPr lang="ru-RU" b="1" dirty="0" smtClean="0"/>
                        <a:t> путин </a:t>
                      </a:r>
                      <a:r>
                        <a:rPr lang="ru-RU" dirty="0" smtClean="0"/>
                        <a:t>3</a:t>
                      </a:r>
                    </a:p>
                    <a:p>
                      <a:r>
                        <a:rPr lang="ru-RU" dirty="0" smtClean="0"/>
                        <a:t>научный образовательный организация 3</a:t>
                      </a:r>
                    </a:p>
                    <a:p>
                      <a:r>
                        <a:rPr lang="ru-RU" dirty="0" smtClean="0"/>
                        <a:t>развитие малое среднее 3</a:t>
                      </a:r>
                      <a:endParaRPr lang="en-US" dirty="0" smtClean="0"/>
                    </a:p>
                    <a:p>
                      <a:r>
                        <a:rPr lang="ru-RU" b="1" dirty="0" smtClean="0"/>
                        <a:t>отношение между </a:t>
                      </a:r>
                      <a:r>
                        <a:rPr lang="ru-RU" b="1" dirty="0" err="1" smtClean="0"/>
                        <a:t>лондон</a:t>
                      </a:r>
                      <a:r>
                        <a:rPr lang="ru-RU" b="1" dirty="0" smtClean="0"/>
                        <a:t> </a:t>
                      </a:r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45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Частотность </a:t>
            </a:r>
            <a:r>
              <a:rPr lang="ru-RU" dirty="0" smtClean="0"/>
              <a:t>триграмм</a:t>
            </a:r>
            <a:r>
              <a:rPr lang="ru-RU" dirty="0"/>
              <a:t>. </a:t>
            </a:r>
            <a:r>
              <a:rPr lang="ru-RU" dirty="0" smtClean="0"/>
              <a:t>Весь корпус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5667604"/>
              </p:ext>
            </p:extLst>
          </p:nvPr>
        </p:nvGraphicFramePr>
        <p:xfrm>
          <a:off x="107504" y="1556792"/>
          <a:ext cx="8928992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/>
                <a:gridCol w="4680520"/>
              </a:tblGrid>
              <a:tr h="775915">
                <a:tc>
                  <a:txBody>
                    <a:bodyPr/>
                    <a:lstStyle/>
                    <a:p>
                      <a:r>
                        <a:rPr lang="ru-RU" dirty="0" smtClean="0"/>
                        <a:t>Новая газета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Российская газета</a:t>
                      </a:r>
                      <a:endParaRPr lang="ru-RU" dirty="0"/>
                    </a:p>
                  </a:txBody>
                  <a:tcPr/>
                </a:tc>
              </a:tr>
              <a:tr h="4408661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информация новый газета </a:t>
                      </a:r>
                      <a:r>
                        <a:rPr lang="ru-RU" dirty="0" smtClean="0"/>
                        <a:t>725</a:t>
                      </a:r>
                    </a:p>
                    <a:p>
                      <a:r>
                        <a:rPr lang="ru-RU" b="1" dirty="0" smtClean="0"/>
                        <a:t>источник информация новый </a:t>
                      </a:r>
                      <a:r>
                        <a:rPr lang="ru-RU" dirty="0" smtClean="0"/>
                        <a:t>725</a:t>
                      </a:r>
                      <a:endParaRPr lang="en-US" dirty="0" smtClean="0"/>
                    </a:p>
                    <a:p>
                      <a:r>
                        <a:rPr lang="ru-RU" dirty="0" smtClean="0"/>
                        <a:t>возбудить уголовный дело 26</a:t>
                      </a:r>
                    </a:p>
                    <a:p>
                      <a:r>
                        <a:rPr lang="ru-RU" dirty="0" smtClean="0"/>
                        <a:t>министр иностранный дело 24</a:t>
                      </a:r>
                    </a:p>
                    <a:p>
                      <a:r>
                        <a:rPr lang="ru-RU" b="1" dirty="0" smtClean="0"/>
                        <a:t>два год назад </a:t>
                      </a:r>
                      <a:r>
                        <a:rPr lang="ru-RU" dirty="0" smtClean="0"/>
                        <a:t>24</a:t>
                      </a:r>
                    </a:p>
                    <a:p>
                      <a:r>
                        <a:rPr lang="ru-RU" dirty="0" smtClean="0"/>
                        <a:t>редакция новый газета 21</a:t>
                      </a:r>
                      <a:endParaRPr lang="en-US" dirty="0" smtClean="0"/>
                    </a:p>
                    <a:p>
                      <a:r>
                        <a:rPr lang="ru-RU" b="1" dirty="0" smtClean="0"/>
                        <a:t>несколько год назад </a:t>
                      </a:r>
                      <a:r>
                        <a:rPr lang="ru-RU" dirty="0" smtClean="0"/>
                        <a:t>20</a:t>
                      </a:r>
                      <a:endParaRPr lang="en-US" dirty="0" smtClean="0"/>
                    </a:p>
                    <a:p>
                      <a:r>
                        <a:rPr lang="ru-RU" dirty="0" smtClean="0"/>
                        <a:t>средство массовый информация 18</a:t>
                      </a:r>
                      <a:endParaRPr lang="en-US" dirty="0" smtClean="0"/>
                    </a:p>
                    <a:p>
                      <a:r>
                        <a:rPr lang="ru-RU" dirty="0" smtClean="0"/>
                        <a:t>министр внутренний дело 17</a:t>
                      </a:r>
                    </a:p>
                    <a:p>
                      <a:r>
                        <a:rPr lang="ru-RU" dirty="0" smtClean="0"/>
                        <a:t>комитет солдатский матереть 16</a:t>
                      </a:r>
                    </a:p>
                    <a:p>
                      <a:r>
                        <a:rPr lang="ru-RU" b="1" dirty="0" smtClean="0"/>
                        <a:t>три год назад </a:t>
                      </a:r>
                      <a:r>
                        <a:rPr lang="ru-RU" dirty="0" smtClean="0"/>
                        <a:t>15</a:t>
                      </a:r>
                    </a:p>
                    <a:p>
                      <a:r>
                        <a:rPr lang="ru-RU" b="0" dirty="0" smtClean="0"/>
                        <a:t>рано или поздно </a:t>
                      </a:r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информация российский газета </a:t>
                      </a:r>
                      <a:r>
                        <a:rPr lang="ru-RU" dirty="0" smtClean="0"/>
                        <a:t>159</a:t>
                      </a:r>
                    </a:p>
                    <a:p>
                      <a:r>
                        <a:rPr lang="ru-RU" b="1" dirty="0" smtClean="0"/>
                        <a:t>источник информация российский </a:t>
                      </a:r>
                      <a:r>
                        <a:rPr lang="ru-RU" dirty="0" smtClean="0"/>
                        <a:t>159</a:t>
                      </a:r>
                    </a:p>
                    <a:p>
                      <a:r>
                        <a:rPr lang="ru-RU" b="1" dirty="0" err="1" smtClean="0"/>
                        <a:t>итартасс</a:t>
                      </a:r>
                      <a:r>
                        <a:rPr lang="ru-RU" b="1" dirty="0" smtClean="0"/>
                        <a:t> источник информация </a:t>
                      </a:r>
                      <a:r>
                        <a:rPr lang="ru-RU" dirty="0" smtClean="0"/>
                        <a:t>12</a:t>
                      </a:r>
                    </a:p>
                    <a:p>
                      <a:r>
                        <a:rPr lang="ru-RU" dirty="0" smtClean="0"/>
                        <a:t>президент </a:t>
                      </a:r>
                      <a:r>
                        <a:rPr lang="ru-RU" dirty="0" err="1" smtClean="0"/>
                        <a:t>борис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ельцин</a:t>
                      </a:r>
                      <a:r>
                        <a:rPr lang="ru-RU" dirty="0" smtClean="0"/>
                        <a:t> 7</a:t>
                      </a:r>
                    </a:p>
                    <a:p>
                      <a:r>
                        <a:rPr lang="ru-RU" dirty="0" err="1" smtClean="0"/>
                        <a:t>корра</a:t>
                      </a:r>
                      <a:r>
                        <a:rPr lang="ru-RU" dirty="0" smtClean="0"/>
                        <a:t> источник информация 6</a:t>
                      </a:r>
                    </a:p>
                    <a:p>
                      <a:r>
                        <a:rPr lang="ru-RU" dirty="0" err="1" smtClean="0"/>
                        <a:t>соб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корра</a:t>
                      </a:r>
                      <a:r>
                        <a:rPr lang="ru-RU" dirty="0" smtClean="0"/>
                        <a:t> источник 6</a:t>
                      </a:r>
                    </a:p>
                    <a:p>
                      <a:r>
                        <a:rPr lang="ru-RU" b="1" dirty="0" smtClean="0"/>
                        <a:t>единый таможенный пространство </a:t>
                      </a:r>
                      <a:r>
                        <a:rPr lang="ru-RU" dirty="0" smtClean="0"/>
                        <a:t>6</a:t>
                      </a:r>
                      <a:endParaRPr lang="en-US" dirty="0" smtClean="0"/>
                    </a:p>
                    <a:p>
                      <a:r>
                        <a:rPr lang="ru-RU" dirty="0" smtClean="0"/>
                        <a:t>средство массовый информация 5</a:t>
                      </a:r>
                    </a:p>
                    <a:p>
                      <a:r>
                        <a:rPr lang="ru-RU" b="1" dirty="0" smtClean="0"/>
                        <a:t>правительство российский федерация </a:t>
                      </a:r>
                      <a:r>
                        <a:rPr lang="ru-RU" dirty="0" smtClean="0"/>
                        <a:t>5</a:t>
                      </a:r>
                    </a:p>
                    <a:p>
                      <a:r>
                        <a:rPr lang="ru-RU" dirty="0" smtClean="0"/>
                        <a:t>президент </a:t>
                      </a:r>
                      <a:r>
                        <a:rPr lang="ru-RU" dirty="0" err="1" smtClean="0"/>
                        <a:t>владимир</a:t>
                      </a:r>
                      <a:r>
                        <a:rPr lang="ru-RU" dirty="0" smtClean="0"/>
                        <a:t> путин 5</a:t>
                      </a:r>
                      <a:endParaRPr lang="en-US" dirty="0" smtClean="0"/>
                    </a:p>
                    <a:p>
                      <a:r>
                        <a:rPr lang="ru-RU" b="1" dirty="0" smtClean="0"/>
                        <a:t>служба судебный пристав </a:t>
                      </a:r>
                      <a:r>
                        <a:rPr lang="ru-RU" dirty="0" smtClean="0"/>
                        <a:t>5</a:t>
                      </a:r>
                      <a:endParaRPr lang="en-US" dirty="0" smtClean="0"/>
                    </a:p>
                    <a:p>
                      <a:r>
                        <a:rPr lang="ru-RU" b="1" dirty="0" smtClean="0"/>
                        <a:t>патриарх московский весь </a:t>
                      </a:r>
                      <a:r>
                        <a:rPr lang="ru-RU" dirty="0" smtClean="0"/>
                        <a:t>5</a:t>
                      </a:r>
                    </a:p>
                    <a:p>
                      <a:r>
                        <a:rPr lang="ru-RU" b="1" dirty="0" smtClean="0"/>
                        <a:t>президент российский федерация </a:t>
                      </a:r>
                      <a:r>
                        <a:rPr lang="ru-RU" dirty="0" smtClean="0"/>
                        <a:t>5</a:t>
                      </a:r>
                      <a:endParaRPr lang="en-US" dirty="0" smtClean="0"/>
                    </a:p>
                    <a:p>
                      <a:r>
                        <a:rPr lang="ru-RU" b="1" dirty="0" smtClean="0"/>
                        <a:t>государственный унитарный предприятие </a:t>
                      </a:r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20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 употребление. Чечня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2413615"/>
              </p:ext>
            </p:extLst>
          </p:nvPr>
        </p:nvGraphicFramePr>
        <p:xfrm>
          <a:off x="107504" y="1556792"/>
          <a:ext cx="8928992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/>
                <a:gridCol w="4320480"/>
              </a:tblGrid>
              <a:tr h="775915">
                <a:tc>
                  <a:txBody>
                    <a:bodyPr/>
                    <a:lstStyle/>
                    <a:p>
                      <a:r>
                        <a:rPr lang="ru-RU" dirty="0" smtClean="0"/>
                        <a:t>Новая газета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Российская газета</a:t>
                      </a:r>
                      <a:endParaRPr lang="ru-RU" dirty="0"/>
                    </a:p>
                  </a:txBody>
                  <a:tcPr/>
                </a:tc>
              </a:tr>
              <a:tr h="4408661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 the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ngram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война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14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территория 4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действие 4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ngram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быть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январь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как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 and after the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ngram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год быть 2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воевать как 2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поговорить бюджетный 1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 the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ngram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пройти 1</a:t>
                      </a:r>
                    </a:p>
                    <a:p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россия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президент 1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ngram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задача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северный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аслан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 and after the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ngram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захотеть знать 1</a:t>
                      </a:r>
                    </a:p>
                    <a:p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россия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задача 1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обход северный 1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19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 употребление. Коррупция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2083696"/>
              </p:ext>
            </p:extLst>
          </p:nvPr>
        </p:nvGraphicFramePr>
        <p:xfrm>
          <a:off x="107504" y="1556792"/>
          <a:ext cx="8928992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/>
                <a:gridCol w="4320480"/>
              </a:tblGrid>
              <a:tr h="775915">
                <a:tc>
                  <a:txBody>
                    <a:bodyPr/>
                    <a:lstStyle/>
                    <a:p>
                      <a:r>
                        <a:rPr lang="ru-RU" dirty="0" smtClean="0"/>
                        <a:t>Новая газета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Российская газета</a:t>
                      </a:r>
                      <a:endParaRPr lang="ru-RU" dirty="0"/>
                    </a:p>
                  </a:txBody>
                  <a:tcPr/>
                </a:tc>
              </a:tr>
              <a:tr h="4408661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 the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ngram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борьба 16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бороться 5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месяц 1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ngram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весь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россия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 and after the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ngram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борьба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госдума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центр тоже 1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связать для 1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 the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ngram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борьба 2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уровень 2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проблема 1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ngram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начальник 1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сказать 1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зашкаливать 1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ngram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масштабный начальник 1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уровень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уровень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российский делать 1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79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 употребление. Стипендия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4606093"/>
              </p:ext>
            </p:extLst>
          </p:nvPr>
        </p:nvGraphicFramePr>
        <p:xfrm>
          <a:off x="107504" y="1556792"/>
          <a:ext cx="8928992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/>
                <a:gridCol w="4320480"/>
              </a:tblGrid>
              <a:tr h="775915">
                <a:tc>
                  <a:txBody>
                    <a:bodyPr/>
                    <a:lstStyle/>
                    <a:p>
                      <a:r>
                        <a:rPr lang="ru-RU" smtClean="0"/>
                        <a:t>Новая газета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Российская газета</a:t>
                      </a:r>
                      <a:endParaRPr lang="ru-RU" dirty="0"/>
                    </a:p>
                  </a:txBody>
                  <a:tcPr/>
                </a:tc>
              </a:tr>
              <a:tr h="4408661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 the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ngram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соросовский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нищенский 1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большой 1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ngram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родитель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назвать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стипендия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 and after the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ngram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соросовский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что 1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чем сказать 1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большой стипендия 1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 the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ngram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 the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ngram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прожить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 and after the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ngram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прожить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70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тональности. Самый позитивный текст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Российская газета </a:t>
            </a:r>
            <a:r>
              <a:rPr lang="ru-RU" dirty="0" smtClean="0"/>
              <a:t>2016; 0.965347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Сегодня в Брюсселе соберутся главы МИД 28 стран-членов ЕС на первое в этом году заседание. На повестке - реформы на Украине, а также ситуация в Ираке и Сирии. Как ожидается, главы МИД без обсуждения примут итоговые заявления по мирному процессу на Ближнем Востоке и политическому урегулированию в Ливии. "Совет обсудит ситуацию на Украине, но сосредоточится только на процессе проведения реформ в стране. Министры будут обмениваться мнениями о том, как ЕС может лучше всего поддержать этот процесс после начала с 1 января предварительного применения торговой части Соглашения об ассоциации", - цитирует ТАСС высокопоставленного дипломата в Брюсселе. При этом он подчеркнул, что вопрос об отмене визового режима для Украины на этой встрече обсуждаться не будет. В центре внимания министров иностранных дел окажется ситуация в Сирии. Напомним, что 25 января в Женеве должны состояться первые переговоры между представителями оппозиции и правительства Сирии. "Датой запуска переговоров остается 25 января. У нас не было никаких указаний о том, что они будут отложены", - подчеркнул источник. Министры также обсудят дипломатический конфликт между Саудовской Аравией и Ираном и террористическую угрозу на Ближнем Востоке.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737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тональности. Самый негативный текст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40000" lnSpcReduction="20000"/>
          </a:bodyPr>
          <a:lstStyle/>
          <a:p>
            <a:r>
              <a:rPr lang="ru-RU" sz="4500" dirty="0"/>
              <a:t>Российская газета </a:t>
            </a:r>
            <a:r>
              <a:rPr lang="ru-RU" sz="4500" dirty="0" smtClean="0"/>
              <a:t>2016; -0.778091</a:t>
            </a:r>
          </a:p>
          <a:p>
            <a:pPr marL="0" indent="0">
              <a:buNone/>
            </a:pPr>
            <a:r>
              <a:rPr lang="ru-RU" sz="4000" dirty="0"/>
              <a:t>В составе Сухопутных войск в течение 2016 года будут сформированы 4 новых дивизии. Об этом сегодня рассказал главнокомандующий Сухопутными войсками генерал-полковник Олег </a:t>
            </a:r>
            <a:r>
              <a:rPr lang="ru-RU" sz="4000" dirty="0" err="1" smtClean="0"/>
              <a:t>Салюков</a:t>
            </a:r>
            <a:r>
              <a:rPr lang="ru-RU" sz="4000" dirty="0" smtClean="0"/>
              <a:t>. По </a:t>
            </a:r>
            <a:r>
              <a:rPr lang="ru-RU" sz="4000" dirty="0"/>
              <a:t>его словам, усилены будут группировки Вооруженных сил на западном и центральном направлениях. В 2016 году будут сформированы три дивизии на западном направлении и одна - на центральном</a:t>
            </a:r>
            <a:r>
              <a:rPr lang="ru-RU" sz="4000" dirty="0" smtClean="0"/>
              <a:t>. "</a:t>
            </a:r>
            <a:r>
              <a:rPr lang="ru-RU" sz="4000" dirty="0"/>
              <a:t>Формирование новых дивизий - это одна из мер в ответ на увеличение интенсивности учений стран НАТО, наблюдаемое в последнее время", - пояснил </a:t>
            </a:r>
            <a:r>
              <a:rPr lang="ru-RU" sz="4000" dirty="0" smtClean="0"/>
              <a:t>главком. По </a:t>
            </a:r>
            <a:r>
              <a:rPr lang="ru-RU" sz="4000" dirty="0"/>
              <a:t>данным Минобороны РФ, НАТО за последний год увеличила количество учений у границ России в полтора раза, а полеты разведывательной авиации - в девять </a:t>
            </a:r>
            <a:r>
              <a:rPr lang="ru-RU" sz="4000" dirty="0" smtClean="0"/>
              <a:t>раз. Генерал </a:t>
            </a:r>
            <a:r>
              <a:rPr lang="ru-RU" sz="4000" dirty="0" err="1"/>
              <a:t>Салюков</a:t>
            </a:r>
            <a:r>
              <a:rPr lang="ru-RU" sz="4000" dirty="0"/>
              <a:t> добавил, что новые дивизии будут формироваться не с чистого листа, а на базе уже существующих бригад. Эти подразделения укрупнят, "насытят" современной техникой - то есть, они получат все, что положено по штату мотострелковым </a:t>
            </a:r>
            <a:r>
              <a:rPr lang="ru-RU" sz="4000" dirty="0" smtClean="0"/>
              <a:t>дивизиям. Ранее </a:t>
            </a:r>
            <a:r>
              <a:rPr lang="ru-RU" sz="4000" dirty="0"/>
              <a:t>о том, что на западном направлении будут сформированы три новые дивизии заявлял глава Минобороны Сергей Шойгу. По его словам, для новых дивизий будет необходимо построить и оборудовать места постоянной дислокации: создать полигоны, места хранения техники, а также здания для проживания личного </a:t>
            </a:r>
            <a:r>
              <a:rPr lang="ru-RU" sz="4000" dirty="0" smtClean="0"/>
              <a:t>состава. Отметим </a:t>
            </a:r>
            <a:r>
              <a:rPr lang="ru-RU" sz="4000" dirty="0"/>
              <a:t>также, что накануне заместитель министра обороны Николай Панков заявил, что в российской армии не будет сокращен ни один военнослужащий. Грядущее 10-процентное сокращение рядов Вооруженных сил, по его словам, коснется только гражданских служащих. "Но у нас по ним приличный </a:t>
            </a:r>
            <a:r>
              <a:rPr lang="ru-RU" sz="4000" dirty="0" err="1"/>
              <a:t>вакант</a:t>
            </a:r>
            <a:r>
              <a:rPr lang="ru-RU" sz="4000" dirty="0"/>
              <a:t>, поэтому мы обойдемся вакантными должностями. Таким образом, ни один военнослужащий, никто из гражданского персонала лишь потому, что надо сократить, сокращен не будет", - пояснил армейский чиновник. </a:t>
            </a:r>
            <a:r>
              <a:rPr lang="ru-RU" sz="4000" dirty="0" smtClean="0"/>
              <a:t>По </a:t>
            </a:r>
            <a:r>
              <a:rPr lang="ru-RU" sz="4000" dirty="0"/>
              <a:t>словам Николая Панкова, вооруженным силам сейчас не до сокращений, наоборот, перед военным ведомством стоят "задачи созидательные". "Нам нужно создавать три дивизии, уже создана танковая армия на западном направлении", - подчеркнул замминистра.</a:t>
            </a:r>
          </a:p>
        </p:txBody>
      </p:sp>
    </p:spTree>
    <p:extLst>
      <p:ext uri="{BB962C8B-B14F-4D97-AF65-F5344CB8AC3E}">
        <p14:creationId xmlns:p14="http://schemas.microsoft.com/office/powerpoint/2010/main" val="224854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Архив «Новой газеты» и «Российской газеты» за  1997 – 2005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dirty="0" smtClean="0"/>
                          <m:t>года</m:t>
                        </m:r>
                      </m:e>
                      <m:sup>
                        <m:r>
                          <a:rPr lang="ru-RU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ru-RU" dirty="0" smtClean="0"/>
                  <a:t> </a:t>
                </a:r>
              </a:p>
              <a:p>
                <a:r>
                  <a:rPr lang="ru-RU" dirty="0" smtClean="0"/>
                  <a:t>Статьи за 2016 год с официальных сайтов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dirty="0" smtClean="0"/>
                          <m:t>«Новой газеты»</m:t>
                        </m:r>
                      </m:e>
                      <m:sup>
                        <m:r>
                          <a:rPr lang="ru-RU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dirty="0" smtClean="0"/>
                          <m:t>«Российской газеты»</m:t>
                        </m:r>
                      </m:e>
                      <m:sup>
                        <m:r>
                          <a:rPr lang="ru-RU" b="0" i="1" dirty="0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 txBox="1">
                <a:spLocks/>
              </p:cNvSpPr>
              <p:nvPr/>
            </p:nvSpPr>
            <p:spPr>
              <a:xfrm>
                <a:off x="755576" y="5661248"/>
                <a:ext cx="8229600" cy="1080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buNone/>
                </a:pPr>
                <a:r>
                  <a:rPr lang="ru-RU" sz="1600" i="1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u-RU" sz="1600" b="0" i="1" smtClean="0">
                            <a:latin typeface="Cambria Math"/>
                          </a:rPr>
                          <m:t> </m:t>
                        </m:r>
                      </m:e>
                      <m:sup>
                        <m:r>
                          <a:rPr lang="ru-RU" sz="1600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m:rPr>
                        <m:nor/>
                      </m:rPr>
                      <a:rPr lang="ru-RU" sz="1600" b="0" i="0" smtClean="0"/>
                      <m:t> 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http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://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rutracker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.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org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/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forum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/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viewtopic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.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php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?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t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=1323353</m:t>
                    </m:r>
                  </m:oMath>
                </a14:m>
                <a:endParaRPr lang="ru-RU" sz="1600" dirty="0" smtClean="0"/>
              </a:p>
              <a:p>
                <a:pPr marL="0" indent="0" algn="r">
                  <a:buNone/>
                </a:pPr>
                <a:r>
                  <a:rPr lang="ru-RU" sz="16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u-RU" sz="1600" b="0" i="0" smtClean="0">
                            <a:latin typeface="Cambria Math"/>
                          </a:rPr>
                          <m:t> </m:t>
                        </m:r>
                      </m:e>
                      <m:sup>
                        <m:r>
                          <a:rPr lang="ru-RU" sz="1600" b="0" i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600" dirty="0" smtClean="0"/>
                  <a:t> </a:t>
                </a:r>
                <a:r>
                  <a:rPr lang="en-US" sz="1600" dirty="0" smtClean="0">
                    <a:hlinkClick r:id="rId4"/>
                  </a:rPr>
                  <a:t>http://www.novayagazeta.ru/</a:t>
                </a:r>
                <a:endParaRPr lang="ru-RU" sz="1600" dirty="0" smtClean="0"/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ru-RU" sz="1600" b="0" i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ru-RU" sz="1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u-RU" sz="1600" b="0" i="0" smtClean="0">
                            <a:latin typeface="Cambria Math"/>
                          </a:rPr>
                          <m:t> </m:t>
                        </m:r>
                      </m:e>
                      <m:sup>
                        <m:r>
                          <a:rPr lang="ru-RU" sz="1600" b="0" i="0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ru-RU" sz="1600" dirty="0" smtClean="0"/>
                  <a:t> </a:t>
                </a:r>
                <a:r>
                  <a:rPr lang="en-US" sz="1600" dirty="0" smtClean="0">
                    <a:hlinkClick r:id="rId5"/>
                  </a:rPr>
                  <a:t>http://rg.ru/</a:t>
                </a:r>
                <a:endParaRPr lang="en-US" sz="1600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4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661248"/>
                <a:ext cx="8229600" cy="1080120"/>
              </a:xfrm>
              <a:prstGeom prst="rect">
                <a:avLst/>
              </a:prstGeom>
              <a:blipFill rotWithShape="1">
                <a:blip r:embed="rId6"/>
                <a:stretch>
                  <a:fillRect r="-3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85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Анализ </a:t>
            </a:r>
            <a:r>
              <a:rPr lang="ru-RU" sz="3600" dirty="0" smtClean="0"/>
              <a:t>тональности. Средние значения по всему временному промежутку.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Для всего </a:t>
            </a:r>
            <a:r>
              <a:rPr lang="ru-RU" dirty="0"/>
              <a:t>корпуса: </a:t>
            </a:r>
            <a:r>
              <a:rPr lang="ru-RU" dirty="0" smtClean="0"/>
              <a:t>0.191601 </a:t>
            </a:r>
          </a:p>
          <a:p>
            <a:r>
              <a:rPr lang="ru-RU" dirty="0" smtClean="0"/>
              <a:t>Для Новой </a:t>
            </a:r>
            <a:r>
              <a:rPr lang="ru-RU" dirty="0"/>
              <a:t>газеты: </a:t>
            </a:r>
            <a:r>
              <a:rPr lang="ru-RU" dirty="0" smtClean="0"/>
              <a:t>0,205255</a:t>
            </a:r>
          </a:p>
          <a:p>
            <a:r>
              <a:rPr lang="ru-RU" dirty="0" smtClean="0"/>
              <a:t>Для </a:t>
            </a:r>
            <a:r>
              <a:rPr lang="ru-RU" dirty="0"/>
              <a:t>Российской газеты: </a:t>
            </a:r>
            <a:r>
              <a:rPr lang="ru-RU" dirty="0" smtClean="0"/>
              <a:t>0,158656</a:t>
            </a:r>
          </a:p>
          <a:p>
            <a:endParaRPr lang="ru-RU" dirty="0"/>
          </a:p>
          <a:p>
            <a:r>
              <a:rPr lang="ru-RU" sz="3000" dirty="0" smtClean="0"/>
              <a:t>Текстов с отрицательной тональностью: 25</a:t>
            </a:r>
          </a:p>
          <a:p>
            <a:r>
              <a:rPr lang="ru-RU" sz="3000" dirty="0" smtClean="0"/>
              <a:t>Текстов с нейтральной тональностью: 801</a:t>
            </a:r>
          </a:p>
          <a:p>
            <a:r>
              <a:rPr lang="ru-RU" sz="3000" dirty="0" smtClean="0"/>
              <a:t>Текстов с положительной тональностью: 167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8343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тональности. Изменение средней тональности</a:t>
            </a:r>
            <a:endParaRPr lang="ru-RU" dirty="0"/>
          </a:p>
        </p:txBody>
      </p:sp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1772956"/>
              </p:ext>
            </p:extLst>
          </p:nvPr>
        </p:nvGraphicFramePr>
        <p:xfrm>
          <a:off x="395536" y="1556792"/>
          <a:ext cx="8424936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99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Выводы. Особенности языка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Новая газета </a:t>
            </a:r>
            <a:r>
              <a:rPr lang="ru-RU" dirty="0" smtClean="0"/>
              <a:t>всегда содержала </a:t>
            </a:r>
            <a:r>
              <a:rPr lang="ru-RU" dirty="0" smtClean="0"/>
              <a:t>колонки </a:t>
            </a:r>
            <a:r>
              <a:rPr lang="ru-RU" dirty="0" smtClean="0"/>
              <a:t>в которых </a:t>
            </a:r>
            <a:r>
              <a:rPr lang="ru-RU" dirty="0" smtClean="0"/>
              <a:t>были рассуждения </a:t>
            </a:r>
            <a:r>
              <a:rPr lang="ru-RU" dirty="0" smtClean="0"/>
              <a:t>с </a:t>
            </a:r>
            <a:r>
              <a:rPr lang="ru-RU" dirty="0" smtClean="0"/>
              <a:t>более простым и доступным языком, </a:t>
            </a:r>
            <a:r>
              <a:rPr lang="ru-RU" dirty="0" smtClean="0"/>
              <a:t>по сравнению с Российской газетой</a:t>
            </a:r>
          </a:p>
          <a:p>
            <a:r>
              <a:rPr lang="ru-RU" dirty="0" smtClean="0"/>
              <a:t>Для конца 90-ых годов характерно сравнение с прошлым.</a:t>
            </a:r>
            <a:r>
              <a:rPr lang="ru-RU" dirty="0" smtClean="0"/>
              <a:t> </a:t>
            </a:r>
            <a:endParaRPr lang="ru-RU" dirty="0" smtClean="0"/>
          </a:p>
          <a:p>
            <a:r>
              <a:rPr lang="ru-RU" dirty="0" smtClean="0"/>
              <a:t>В Российской газете по-прежнему более академична, но за исследуемый период стиль газеты изменился и она стала использовать более простой язык, в чем-то приблизилась к Новой газете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708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Выводы. </a:t>
            </a:r>
            <a:r>
              <a:rPr lang="ru-RU" dirty="0" smtClean="0"/>
              <a:t>Тематика изданий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Обе </a:t>
            </a:r>
            <a:r>
              <a:rPr lang="ru-RU" dirty="0"/>
              <a:t>газеты объединяет частое использование слова источник. </a:t>
            </a:r>
            <a:r>
              <a:rPr lang="ru-RU" dirty="0" smtClean="0"/>
              <a:t>То есть обе </a:t>
            </a:r>
            <a:r>
              <a:rPr lang="ru-RU" dirty="0"/>
              <a:t>газеты имеют свои источники и ссылаются на них. Это </a:t>
            </a:r>
            <a:r>
              <a:rPr lang="ru-RU" dirty="0" smtClean="0"/>
              <a:t>показывает стремление изданий </a:t>
            </a:r>
            <a:r>
              <a:rPr lang="ru-RU" dirty="0"/>
              <a:t>публиковать проверенную информацию и подтверждает их журналистскую </a:t>
            </a:r>
            <a:r>
              <a:rPr lang="ru-RU" dirty="0" smtClean="0"/>
              <a:t>состоятельность.</a:t>
            </a:r>
            <a:endParaRPr lang="ru-RU" dirty="0"/>
          </a:p>
          <a:p>
            <a:r>
              <a:rPr lang="ru-RU" dirty="0" smtClean="0"/>
              <a:t>Новая </a:t>
            </a:r>
            <a:r>
              <a:rPr lang="ru-RU" dirty="0"/>
              <a:t>газета использует часто  "комитет солдатский матерей", "война", "</a:t>
            </a:r>
            <a:r>
              <a:rPr lang="ru-RU" dirty="0" err="1"/>
              <a:t>чечня</a:t>
            </a:r>
            <a:r>
              <a:rPr lang="ru-RU" dirty="0"/>
              <a:t>" в соответствующие периоды эскалаций. Употребления в РГ происходили много реже. Связано с тем что НГ пытается поднять вопросы, вскрыть проблемы, т.е. донести их до власть предержащих. </a:t>
            </a:r>
          </a:p>
          <a:p>
            <a:r>
              <a:rPr lang="ru-RU" dirty="0"/>
              <a:t>РГ преследует обратную цель - донести позицию государства по вопросу, не ставя перед обществом задачи его обсуждения.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943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679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Методика отбора текстов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600" dirty="0" smtClean="0"/>
              <a:t>Авторство</a:t>
            </a:r>
          </a:p>
          <a:p>
            <a:pPr marL="702000">
              <a:buFont typeface="Wingdings" panose="05000000000000000000" pitchFamily="2" charset="2"/>
              <a:buChar char="Ø"/>
            </a:pPr>
            <a:r>
              <a:rPr lang="ru-RU" sz="2400" dirty="0" smtClean="0"/>
              <a:t>Статьи только журналистов изучаемых </a:t>
            </a:r>
            <a:r>
              <a:rPr lang="ru-RU" sz="2400" dirty="0" smtClean="0"/>
              <a:t>газет</a:t>
            </a:r>
            <a:endParaRPr lang="ru-RU" sz="2400" dirty="0" smtClean="0"/>
          </a:p>
          <a:p>
            <a:endParaRPr lang="ru-RU" dirty="0" smtClean="0"/>
          </a:p>
          <a:p>
            <a:r>
              <a:rPr lang="ru-RU" sz="3600" dirty="0" smtClean="0"/>
              <a:t>Тематика</a:t>
            </a:r>
          </a:p>
          <a:p>
            <a:pPr marL="702000">
              <a:buFont typeface="Wingdings" panose="05000000000000000000" pitchFamily="2" charset="2"/>
              <a:buChar char="Ø"/>
            </a:pPr>
            <a:r>
              <a:rPr lang="ru-RU" sz="2400" dirty="0" smtClean="0"/>
              <a:t>Отбор статей освещающих некое реальное событие</a:t>
            </a:r>
          </a:p>
          <a:p>
            <a:pPr marL="702000">
              <a:buFont typeface="Wingdings" panose="05000000000000000000" pitchFamily="2" charset="2"/>
              <a:buChar char="Ø"/>
            </a:pPr>
            <a:r>
              <a:rPr lang="ru-RU" sz="2400" dirty="0" smtClean="0"/>
              <a:t>Отсеивались интервью, тексты законов, развлекательные </a:t>
            </a:r>
            <a:r>
              <a:rPr lang="ru-RU" sz="2400" dirty="0" smtClean="0"/>
              <a:t>статьи</a:t>
            </a:r>
            <a:r>
              <a:rPr lang="en-US" sz="2400" dirty="0" smtClean="0"/>
              <a:t>, </a:t>
            </a:r>
            <a:r>
              <a:rPr lang="ru-RU" sz="2400" dirty="0"/>
              <a:t>письма в редакцию, </a:t>
            </a:r>
            <a:r>
              <a:rPr lang="ru-RU" sz="2400" dirty="0" smtClean="0"/>
              <a:t>интервью</a:t>
            </a:r>
            <a:r>
              <a:rPr lang="en-US" sz="2400" dirty="0"/>
              <a:t>.</a:t>
            </a:r>
            <a:endParaRPr lang="ru-RU" sz="2400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96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Характеристика корпуса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9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6183449"/>
                <a:ext cx="8136904" cy="683754"/>
              </a:xfrm>
            </p:spPr>
            <p:txBody>
              <a:bodyPr>
                <a:normAutofit/>
              </a:bodyPr>
              <a:lstStyle/>
              <a:p>
                <a:pPr marL="0" indent="0" algn="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u-RU" sz="1600" b="0" i="1" smtClean="0">
                            <a:latin typeface="Cambria Math"/>
                          </a:rPr>
                          <m:t> </m:t>
                        </m:r>
                      </m:e>
                      <m:sup>
                        <m:r>
                          <a:rPr lang="ru-RU" sz="1600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ru-RU" sz="1600" dirty="0" smtClean="0"/>
                  <a:t> </a:t>
                </a:r>
                <a:r>
                  <a:rPr lang="en-US" sz="1600" dirty="0" smtClean="0"/>
                  <a:t>https://github.com/arassadin/hse_ling</a:t>
                </a:r>
                <a:endParaRPr lang="ru-RU" sz="1600" dirty="0"/>
              </a:p>
            </p:txBody>
          </p:sp>
        </mc:Choice>
        <mc:Fallback xmlns="">
          <p:sp>
            <p:nvSpPr>
              <p:cNvPr id="10" name="Объект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6183449"/>
                <a:ext cx="8136904" cy="683754"/>
              </a:xfrm>
              <a:blipFill rotWithShape="1">
                <a:blip r:embed="rId2"/>
                <a:stretch>
                  <a:fillRect t="-1770" r="-4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3609755"/>
                  </p:ext>
                </p:extLst>
              </p:nvPr>
            </p:nvGraphicFramePr>
            <p:xfrm>
              <a:off x="539552" y="1340768"/>
              <a:ext cx="8136904" cy="4536499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304256"/>
                    <a:gridCol w="5832648"/>
                  </a:tblGrid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 dirty="0">
                              <a:effectLst/>
                            </a:rPr>
                            <a:t>Тип данных</a:t>
                          </a:r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Письменный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Язык текстов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Русский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Параллельность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Одноязычный 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Специфика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Из периодических источников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Цель создания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Специализированный 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Жанр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Публицистический 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Доступность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i="1" u="none" strike="noStrike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400" u="none" strike="noStrike" dirty="0" smtClean="0">
                                        <a:effectLst/>
                                      </a:rPr>
                                      <m:t>Открытый</m:t>
                                    </m:r>
                                  </m:e>
                                  <m:sup>
                                    <m:r>
                                      <a:rPr lang="ru-RU" sz="2400" b="0" i="1" u="none" strike="noStrike" smtClean="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Назначение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Исследовательский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Динамичность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Статический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Разметка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 dirty="0">
                              <a:effectLst/>
                            </a:rPr>
                            <a:t>Морфологическая разметка + </a:t>
                          </a:r>
                          <a:r>
                            <a:rPr lang="ru-RU" sz="2400" u="none" strike="noStrike" dirty="0" err="1">
                              <a:effectLst/>
                            </a:rPr>
                            <a:t>метаразметка</a:t>
                          </a:r>
                          <a:r>
                            <a:rPr lang="ru-RU" sz="2400" u="none" strike="noStrike" dirty="0">
                              <a:effectLst/>
                            </a:rPr>
                            <a:t> </a:t>
                          </a:r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 dirty="0">
                              <a:effectLst/>
                            </a:rPr>
                            <a:t>Объем текстов</a:t>
                          </a:r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 dirty="0">
                              <a:effectLst/>
                            </a:rPr>
                            <a:t>Полнотекстовый </a:t>
                          </a:r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3609755"/>
                  </p:ext>
                </p:extLst>
              </p:nvPr>
            </p:nvGraphicFramePr>
            <p:xfrm>
              <a:off x="539552" y="1340768"/>
              <a:ext cx="8136904" cy="4536499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304256"/>
                    <a:gridCol w="5832648"/>
                  </a:tblGrid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 dirty="0">
                              <a:effectLst/>
                            </a:rPr>
                            <a:t>Тип данных</a:t>
                          </a:r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Письменный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Язык текстов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Русский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Параллельность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Одноязычный 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Специфика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Из периодических источников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Цель создания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Специализированный 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Жанр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Публицистический 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Доступность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9525" marR="9525" marT="9525" marB="0" anchor="b">
                        <a:blipFill rotWithShape="1">
                          <a:blip r:embed="rId3"/>
                          <a:stretch>
                            <a:fillRect l="-39644" t="-617910" r="-105" b="-450746"/>
                          </a:stretch>
                        </a:blipFill>
                      </a:tcPr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Назначение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Исследовательский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Динамичность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Статический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Разметка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 dirty="0">
                              <a:effectLst/>
                            </a:rPr>
                            <a:t>Морфологическая разметка + </a:t>
                          </a:r>
                          <a:r>
                            <a:rPr lang="ru-RU" sz="2400" u="none" strike="noStrike" dirty="0" err="1">
                              <a:effectLst/>
                            </a:rPr>
                            <a:t>метаразметка</a:t>
                          </a:r>
                          <a:r>
                            <a:rPr lang="ru-RU" sz="2400" u="none" strike="noStrike" dirty="0">
                              <a:effectLst/>
                            </a:rPr>
                            <a:t> </a:t>
                          </a:r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 dirty="0">
                              <a:effectLst/>
                            </a:rPr>
                            <a:t>Объем текстов</a:t>
                          </a:r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 dirty="0">
                              <a:effectLst/>
                            </a:rPr>
                            <a:t>Полнотекстовый </a:t>
                          </a:r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5081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Метаразметка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3500" dirty="0" smtClean="0"/>
              <a:t>По газетам:</a:t>
            </a:r>
          </a:p>
          <a:p>
            <a:pPr marL="702000">
              <a:buFont typeface="Wingdings" panose="05000000000000000000" pitchFamily="2" charset="2"/>
              <a:buChar char="Ø"/>
            </a:pPr>
            <a:r>
              <a:rPr lang="ru-RU" sz="2600" dirty="0" smtClean="0"/>
              <a:t>Российская газета</a:t>
            </a:r>
          </a:p>
          <a:p>
            <a:pPr marL="702000">
              <a:buFont typeface="Wingdings" panose="05000000000000000000" pitchFamily="2" charset="2"/>
              <a:buChar char="Ø"/>
            </a:pPr>
            <a:r>
              <a:rPr lang="ru-RU" sz="2600" dirty="0" smtClean="0"/>
              <a:t>Новая газета</a:t>
            </a:r>
          </a:p>
          <a:p>
            <a:endParaRPr lang="ru-RU" dirty="0"/>
          </a:p>
          <a:p>
            <a:r>
              <a:rPr lang="ru-RU" sz="3500" dirty="0" smtClean="0"/>
              <a:t>По временным промежуткам выпуска газет</a:t>
            </a:r>
          </a:p>
          <a:p>
            <a:pPr marL="702000">
              <a:buFont typeface="Wingdings" panose="05000000000000000000" pitchFamily="2" charset="2"/>
              <a:buChar char="Ø"/>
            </a:pPr>
            <a:r>
              <a:rPr lang="ru-RU" sz="2600" dirty="0" smtClean="0"/>
              <a:t>1997-1999</a:t>
            </a:r>
          </a:p>
          <a:p>
            <a:pPr marL="702000">
              <a:buFont typeface="Wingdings" panose="05000000000000000000" pitchFamily="2" charset="2"/>
              <a:buChar char="Ø"/>
            </a:pPr>
            <a:r>
              <a:rPr lang="ru-RU" sz="2600" dirty="0" smtClean="0"/>
              <a:t>2000-2002</a:t>
            </a:r>
          </a:p>
          <a:p>
            <a:pPr marL="702000">
              <a:buFont typeface="Wingdings" panose="05000000000000000000" pitchFamily="2" charset="2"/>
              <a:buChar char="Ø"/>
            </a:pPr>
            <a:r>
              <a:rPr lang="ru-RU" sz="2600" dirty="0" smtClean="0"/>
              <a:t>2003-2005</a:t>
            </a:r>
          </a:p>
          <a:p>
            <a:pPr marL="702000">
              <a:buFont typeface="Wingdings" panose="05000000000000000000" pitchFamily="2" charset="2"/>
              <a:buChar char="Ø"/>
            </a:pPr>
            <a:r>
              <a:rPr lang="ru-RU" sz="2600" dirty="0" smtClean="0"/>
              <a:t>2015-2016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0363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корпуса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101926"/>
              </p:ext>
            </p:extLst>
          </p:nvPr>
        </p:nvGraphicFramePr>
        <p:xfrm>
          <a:off x="323528" y="1412776"/>
          <a:ext cx="8568951" cy="4834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553"/>
                <a:gridCol w="2208846"/>
                <a:gridCol w="2592288"/>
                <a:gridCol w="2376264"/>
              </a:tblGrid>
              <a:tr h="335280">
                <a:tc>
                  <a:txBody>
                    <a:bodyPr/>
                    <a:lstStyle/>
                    <a:p>
                      <a:pPr algn="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Количество текстов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Словоупотреблений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Среднее число словоупотреблений </a:t>
                      </a:r>
                    </a:p>
                  </a:txBody>
                  <a:tcPr anchor="ctr"/>
                </a:tc>
              </a:tr>
              <a:tr h="339937">
                <a:tc>
                  <a:txBody>
                    <a:bodyPr/>
                    <a:lstStyle/>
                    <a:p>
                      <a:r>
                        <a:rPr lang="ru-RU" dirty="0" smtClean="0"/>
                        <a:t>1997-1999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430778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505,0152</a:t>
                      </a:r>
                    </a:p>
                  </a:txBody>
                  <a:tcPr marL="9525" marR="9525" marT="9525" marB="0" anchor="ctr"/>
                </a:tc>
              </a:tr>
              <a:tr h="339937">
                <a:tc>
                  <a:txBody>
                    <a:bodyPr/>
                    <a:lstStyle/>
                    <a:p>
                      <a:r>
                        <a:rPr lang="ru-RU" dirty="0" smtClean="0"/>
                        <a:t>2000-2002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22102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960,9565</a:t>
                      </a:r>
                    </a:p>
                  </a:txBody>
                  <a:tcPr marL="9525" marR="9525" marT="9525" marB="0" anchor="ctr"/>
                </a:tc>
              </a:tr>
              <a:tr h="339937">
                <a:tc>
                  <a:txBody>
                    <a:bodyPr/>
                    <a:lstStyle/>
                    <a:p>
                      <a:r>
                        <a:rPr lang="ru-RU" dirty="0" smtClean="0"/>
                        <a:t>2003-2005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20585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857,7083</a:t>
                      </a:r>
                    </a:p>
                  </a:txBody>
                  <a:tcPr marL="9525" marR="9525" marT="9525" marB="0" anchor="ctr"/>
                </a:tc>
              </a:tr>
              <a:tr h="339937">
                <a:tc>
                  <a:txBody>
                    <a:bodyPr/>
                    <a:lstStyle/>
                    <a:p>
                      <a:r>
                        <a:rPr lang="ru-RU" dirty="0" smtClean="0"/>
                        <a:t>2015-2016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56936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612,2151</a:t>
                      </a:r>
                    </a:p>
                  </a:txBody>
                  <a:tcPr marL="9525" marR="9525" marT="9525" marB="0" anchor="ctr"/>
                </a:tc>
              </a:tr>
              <a:tr h="339937">
                <a:tc>
                  <a:txBody>
                    <a:bodyPr/>
                    <a:lstStyle/>
                    <a:p>
                      <a:r>
                        <a:rPr lang="ru-RU" dirty="0" smtClean="0"/>
                        <a:t>Российская газета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69624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334,7308</a:t>
                      </a:r>
                    </a:p>
                  </a:txBody>
                  <a:tcPr marL="9525" marR="9525" marT="9525" marB="0" anchor="ctr"/>
                </a:tc>
              </a:tr>
              <a:tr h="339937">
                <a:tc>
                  <a:txBody>
                    <a:bodyPr/>
                    <a:lstStyle/>
                    <a:p>
                      <a:r>
                        <a:rPr lang="ru-RU" dirty="0" smtClean="0"/>
                        <a:t>Новая газета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460777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586,9771</a:t>
                      </a:r>
                    </a:p>
                  </a:txBody>
                  <a:tcPr marL="9525" marR="9525" marT="9525" marB="0" anchor="ctr"/>
                </a:tc>
              </a:tr>
              <a:tr h="681238">
                <a:tc>
                  <a:txBody>
                    <a:bodyPr/>
                    <a:lstStyle/>
                    <a:p>
                      <a:r>
                        <a:rPr lang="ru-RU" dirty="0" smtClean="0"/>
                        <a:t>Для</a:t>
                      </a:r>
                      <a:r>
                        <a:rPr lang="ru-RU" baseline="0" dirty="0" smtClean="0"/>
                        <a:t> всего корпуса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530401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533,0663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27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Реализованная функциональность корпус менеджера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Подсчет частотности </a:t>
            </a:r>
            <a:r>
              <a:rPr lang="ru-RU" dirty="0" err="1" smtClean="0"/>
              <a:t>нграммы</a:t>
            </a:r>
            <a:endParaRPr lang="ru-RU" dirty="0" smtClean="0"/>
          </a:p>
          <a:p>
            <a:r>
              <a:rPr lang="ru-RU" dirty="0" smtClean="0"/>
              <a:t>Поиск фраз по маске из частей речи</a:t>
            </a:r>
          </a:p>
          <a:p>
            <a:r>
              <a:rPr lang="ru-RU" dirty="0" smtClean="0"/>
              <a:t>Подсчет тональности</a:t>
            </a:r>
          </a:p>
          <a:p>
            <a:r>
              <a:rPr lang="ru-RU" dirty="0" smtClean="0"/>
              <a:t>Поиск со употреблений для </a:t>
            </a:r>
            <a:r>
              <a:rPr lang="ru-RU" dirty="0" err="1" smtClean="0"/>
              <a:t>нграммы</a:t>
            </a:r>
            <a:endParaRPr lang="ru-RU" dirty="0" smtClean="0"/>
          </a:p>
          <a:p>
            <a:r>
              <a:rPr lang="ru-RU" dirty="0" smtClean="0"/>
              <a:t>Поиск в корпусе по </a:t>
            </a:r>
            <a:r>
              <a:rPr lang="ru-RU" dirty="0" err="1" smtClean="0"/>
              <a:t>метаразметке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Интерфейс в командной строке</a:t>
            </a:r>
          </a:p>
        </p:txBody>
      </p:sp>
    </p:spTree>
    <p:extLst>
      <p:ext uri="{BB962C8B-B14F-4D97-AF65-F5344CB8AC3E}">
        <p14:creationId xmlns:p14="http://schemas.microsoft.com/office/powerpoint/2010/main" val="131239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Частотность слов. Весь корпус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/>
              <a:t>человек</a:t>
            </a:r>
            <a:r>
              <a:rPr lang="ru-RU" dirty="0"/>
              <a:t> 1908</a:t>
            </a:r>
          </a:p>
          <a:p>
            <a:r>
              <a:rPr lang="ru-RU" b="1" dirty="0"/>
              <a:t>россия</a:t>
            </a:r>
            <a:r>
              <a:rPr lang="ru-RU" dirty="0"/>
              <a:t> 1830</a:t>
            </a:r>
          </a:p>
          <a:p>
            <a:r>
              <a:rPr lang="ru-RU" dirty="0"/>
              <a:t>газета 1489</a:t>
            </a:r>
          </a:p>
          <a:p>
            <a:r>
              <a:rPr lang="ru-RU" b="1" dirty="0"/>
              <a:t>самый</a:t>
            </a:r>
            <a:r>
              <a:rPr lang="ru-RU" dirty="0"/>
              <a:t> 1377</a:t>
            </a:r>
          </a:p>
          <a:p>
            <a:r>
              <a:rPr lang="ru-RU" b="1" dirty="0"/>
              <a:t>время</a:t>
            </a:r>
            <a:r>
              <a:rPr lang="ru-RU" dirty="0"/>
              <a:t> 1340</a:t>
            </a:r>
          </a:p>
          <a:p>
            <a:r>
              <a:rPr lang="ru-RU" dirty="0"/>
              <a:t>два 1309</a:t>
            </a:r>
          </a:p>
          <a:p>
            <a:r>
              <a:rPr lang="ru-RU" b="1" dirty="0"/>
              <a:t>стать</a:t>
            </a:r>
            <a:r>
              <a:rPr lang="ru-RU" dirty="0"/>
              <a:t> 1259</a:t>
            </a:r>
          </a:p>
          <a:p>
            <a:r>
              <a:rPr lang="ru-RU" b="1" dirty="0"/>
              <a:t>дело</a:t>
            </a:r>
            <a:r>
              <a:rPr lang="ru-RU" dirty="0"/>
              <a:t> 1203</a:t>
            </a:r>
          </a:p>
          <a:p>
            <a:r>
              <a:rPr lang="ru-RU" b="1" dirty="0"/>
              <a:t>страна</a:t>
            </a:r>
            <a:r>
              <a:rPr lang="ru-RU" dirty="0"/>
              <a:t> 1175</a:t>
            </a:r>
          </a:p>
          <a:p>
            <a:r>
              <a:rPr lang="ru-RU" b="1" dirty="0"/>
              <a:t>информация </a:t>
            </a:r>
            <a:r>
              <a:rPr lang="ru-RU" dirty="0"/>
              <a:t>1157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388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2740</TotalTime>
  <Words>2279</Words>
  <Application>Microsoft Office PowerPoint</Application>
  <PresentationFormat>Экран (4:3)</PresentationFormat>
  <Paragraphs>602</Paragraphs>
  <Slides>34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5" baseType="lpstr">
      <vt:lpstr>Тема Office</vt:lpstr>
      <vt:lpstr>Изучение особенностей и изменений языков "Новой газеты" и "Российской газеты" за период 1997-2005 и сегодня</vt:lpstr>
      <vt:lpstr>Цель и задачи</vt:lpstr>
      <vt:lpstr>Источники</vt:lpstr>
      <vt:lpstr>Методика отбора текстов</vt:lpstr>
      <vt:lpstr>Характеристика корпуса</vt:lpstr>
      <vt:lpstr>Метаразметка</vt:lpstr>
      <vt:lpstr>Описание корпуса</vt:lpstr>
      <vt:lpstr>Реализованная функциональность корпус менеджера</vt:lpstr>
      <vt:lpstr>Частотность слов. Весь корпус</vt:lpstr>
      <vt:lpstr>Со употребление наиболее частных слов</vt:lpstr>
      <vt:lpstr>Частотность биграмм. Весь корпус</vt:lpstr>
      <vt:lpstr>Со употребление наиболее частых биграмм</vt:lpstr>
      <vt:lpstr>Частотность триграмм. Весь корпус</vt:lpstr>
      <vt:lpstr>Со употребление наиболее частных триграмм</vt:lpstr>
      <vt:lpstr>Частотность слов. Новая газета</vt:lpstr>
      <vt:lpstr>Частотность слов. Российская газета</vt:lpstr>
      <vt:lpstr>Частотность биграмм. 1997-1999</vt:lpstr>
      <vt:lpstr>Частотность биграмм. 2000-2005</vt:lpstr>
      <vt:lpstr>Частотность биграмм. 2015-2016</vt:lpstr>
      <vt:lpstr>Частотность биграмм. Весь корпус</vt:lpstr>
      <vt:lpstr>Частотность триграмм. 1997-1999</vt:lpstr>
      <vt:lpstr>Частотность триграмм. 2000-2005</vt:lpstr>
      <vt:lpstr>Частотность триграмм. 2015-2016</vt:lpstr>
      <vt:lpstr>Частотность триграмм. Весь корпус</vt:lpstr>
      <vt:lpstr>Со употребление. Чечня</vt:lpstr>
      <vt:lpstr>Со употребление. Коррупция</vt:lpstr>
      <vt:lpstr>Со употребление. Стипендия</vt:lpstr>
      <vt:lpstr>Анализ тональности. Самый позитивный текст</vt:lpstr>
      <vt:lpstr>Анализ тональности. Самый негативный текст</vt:lpstr>
      <vt:lpstr>Анализ тональности. Средние значения по всему временному промежутку.</vt:lpstr>
      <vt:lpstr>Анализ тональности. Изменение средней тональности</vt:lpstr>
      <vt:lpstr>Выводы. Особенности языка</vt:lpstr>
      <vt:lpstr>Выводы. Тематика изданий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Dmitry</dc:creator>
  <cp:lastModifiedBy>Dmitry</cp:lastModifiedBy>
  <cp:revision>49</cp:revision>
  <dcterms:created xsi:type="dcterms:W3CDTF">2016-03-13T15:13:32Z</dcterms:created>
  <dcterms:modified xsi:type="dcterms:W3CDTF">2016-03-22T16:31:07Z</dcterms:modified>
</cp:coreProperties>
</file>