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91" d="100"/>
          <a:sy n="91" d="100"/>
        </p:scale>
        <p:origin x="333"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1212318B-09D4-4DAB-AE5D-08A3601DEBFD}" type="datetimeFigureOut">
              <a:rPr lang="en-US" smtClean="0"/>
              <a:t>2/23/2025</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04E3BEA6-5209-4D72-9B4D-E5B9C01C3552}" type="slidenum">
              <a:rPr lang="en-US" smtClean="0"/>
              <a:t>‹#›</a:t>
            </a:fld>
            <a:endParaRPr lang="en-US"/>
          </a:p>
        </p:txBody>
      </p:sp>
    </p:spTree>
    <p:extLst>
      <p:ext uri="{BB962C8B-B14F-4D97-AF65-F5344CB8AC3E}">
        <p14:creationId xmlns:p14="http://schemas.microsoft.com/office/powerpoint/2010/main" val="36215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12318B-09D4-4DAB-AE5D-08A3601DEBFD}"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3BEA6-5209-4D72-9B4D-E5B9C01C3552}" type="slidenum">
              <a:rPr lang="en-US" smtClean="0"/>
              <a:t>‹#›</a:t>
            </a:fld>
            <a:endParaRPr lang="en-US"/>
          </a:p>
        </p:txBody>
      </p:sp>
    </p:spTree>
    <p:extLst>
      <p:ext uri="{BB962C8B-B14F-4D97-AF65-F5344CB8AC3E}">
        <p14:creationId xmlns:p14="http://schemas.microsoft.com/office/powerpoint/2010/main" val="805540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12318B-09D4-4DAB-AE5D-08A3601DEBFD}"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3BEA6-5209-4D72-9B4D-E5B9C01C3552}" type="slidenum">
              <a:rPr lang="en-US" smtClean="0"/>
              <a:t>‹#›</a:t>
            </a:fld>
            <a:endParaRPr lang="en-US"/>
          </a:p>
        </p:txBody>
      </p:sp>
    </p:spTree>
    <p:extLst>
      <p:ext uri="{BB962C8B-B14F-4D97-AF65-F5344CB8AC3E}">
        <p14:creationId xmlns:p14="http://schemas.microsoft.com/office/powerpoint/2010/main" val="1273263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12318B-09D4-4DAB-AE5D-08A3601DEBFD}"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3BEA6-5209-4D72-9B4D-E5B9C01C3552}" type="slidenum">
              <a:rPr lang="en-US" smtClean="0"/>
              <a:t>‹#›</a:t>
            </a:fld>
            <a:endParaRPr lang="en-US"/>
          </a:p>
        </p:txBody>
      </p:sp>
    </p:spTree>
    <p:extLst>
      <p:ext uri="{BB962C8B-B14F-4D97-AF65-F5344CB8AC3E}">
        <p14:creationId xmlns:p14="http://schemas.microsoft.com/office/powerpoint/2010/main" val="2776612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12318B-09D4-4DAB-AE5D-08A3601DEBFD}"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3BEA6-5209-4D72-9B4D-E5B9C01C3552}" type="slidenum">
              <a:rPr lang="en-US" smtClean="0"/>
              <a:t>‹#›</a:t>
            </a:fld>
            <a:endParaRPr lang="en-US"/>
          </a:p>
        </p:txBody>
      </p:sp>
    </p:spTree>
    <p:extLst>
      <p:ext uri="{BB962C8B-B14F-4D97-AF65-F5344CB8AC3E}">
        <p14:creationId xmlns:p14="http://schemas.microsoft.com/office/powerpoint/2010/main" val="1562025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12318B-09D4-4DAB-AE5D-08A3601DEBFD}"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3BEA6-5209-4D72-9B4D-E5B9C01C3552}" type="slidenum">
              <a:rPr lang="en-US" smtClean="0"/>
              <a:t>‹#›</a:t>
            </a:fld>
            <a:endParaRPr lang="en-US"/>
          </a:p>
        </p:txBody>
      </p:sp>
    </p:spTree>
    <p:extLst>
      <p:ext uri="{BB962C8B-B14F-4D97-AF65-F5344CB8AC3E}">
        <p14:creationId xmlns:p14="http://schemas.microsoft.com/office/powerpoint/2010/main" val="251742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12318B-09D4-4DAB-AE5D-08A3601DEBFD}" type="datetimeFigureOut">
              <a:rPr lang="en-US" smtClean="0"/>
              <a:t>2/23/2025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E3BEA6-5209-4D72-9B4D-E5B9C01C3552}" type="slidenum">
              <a:rPr lang="en-US" smtClean="0"/>
              <a:t>‹#›</a:t>
            </a:fld>
            <a:endParaRPr lang="en-US"/>
          </a:p>
        </p:txBody>
      </p:sp>
    </p:spTree>
    <p:extLst>
      <p:ext uri="{BB962C8B-B14F-4D97-AF65-F5344CB8AC3E}">
        <p14:creationId xmlns:p14="http://schemas.microsoft.com/office/powerpoint/2010/main" val="254752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12318B-09D4-4DAB-AE5D-08A3601DEBFD}" type="datetimeFigureOut">
              <a:rPr lang="en-US" smtClean="0"/>
              <a:t>2/23/2025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E3BEA6-5209-4D72-9B4D-E5B9C01C3552}" type="slidenum">
              <a:rPr lang="en-US" smtClean="0"/>
              <a:t>‹#›</a:t>
            </a:fld>
            <a:endParaRPr lang="en-US"/>
          </a:p>
        </p:txBody>
      </p:sp>
    </p:spTree>
    <p:extLst>
      <p:ext uri="{BB962C8B-B14F-4D97-AF65-F5344CB8AC3E}">
        <p14:creationId xmlns:p14="http://schemas.microsoft.com/office/powerpoint/2010/main" val="997068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12318B-09D4-4DAB-AE5D-08A3601DEBFD}" type="datetimeFigureOut">
              <a:rPr lang="en-US" smtClean="0"/>
              <a:t>2/23/2025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E3BEA6-5209-4D72-9B4D-E5B9C01C3552}" type="slidenum">
              <a:rPr lang="en-US" smtClean="0"/>
              <a:t>‹#›</a:t>
            </a:fld>
            <a:endParaRPr lang="en-US"/>
          </a:p>
        </p:txBody>
      </p:sp>
    </p:spTree>
    <p:extLst>
      <p:ext uri="{BB962C8B-B14F-4D97-AF65-F5344CB8AC3E}">
        <p14:creationId xmlns:p14="http://schemas.microsoft.com/office/powerpoint/2010/main" val="1718325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1212318B-09D4-4DAB-AE5D-08A3601DEBFD}"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04E3BEA6-5209-4D72-9B4D-E5B9C01C3552}" type="slidenum">
              <a:rPr lang="en-US" smtClean="0"/>
              <a:t>‹#›</a:t>
            </a:fld>
            <a:endParaRPr lang="en-US"/>
          </a:p>
        </p:txBody>
      </p:sp>
    </p:spTree>
    <p:extLst>
      <p:ext uri="{BB962C8B-B14F-4D97-AF65-F5344CB8AC3E}">
        <p14:creationId xmlns:p14="http://schemas.microsoft.com/office/powerpoint/2010/main" val="1327591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1212318B-09D4-4DAB-AE5D-08A3601DEBFD}" type="datetimeFigureOut">
              <a:rPr lang="en-US" smtClean="0"/>
              <a:t>2/23/2025</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04E3BEA6-5209-4D72-9B4D-E5B9C01C3552}" type="slidenum">
              <a:rPr lang="en-US" smtClean="0"/>
              <a:t>‹#›</a:t>
            </a:fld>
            <a:endParaRPr lang="en-US"/>
          </a:p>
        </p:txBody>
      </p:sp>
    </p:spTree>
    <p:extLst>
      <p:ext uri="{BB962C8B-B14F-4D97-AF65-F5344CB8AC3E}">
        <p14:creationId xmlns:p14="http://schemas.microsoft.com/office/powerpoint/2010/main" val="427745097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1212318B-09D4-4DAB-AE5D-08A3601DEBFD}" type="datetimeFigureOut">
              <a:rPr lang="en-US" smtClean="0"/>
              <a:t>2/23/2025</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04E3BEA6-5209-4D72-9B4D-E5B9C01C3552}" type="slidenum">
              <a:rPr lang="en-US" smtClean="0"/>
              <a:t>‹#›</a:t>
            </a:fld>
            <a:endParaRPr lang="en-US"/>
          </a:p>
        </p:txBody>
      </p:sp>
    </p:spTree>
    <p:extLst>
      <p:ext uri="{BB962C8B-B14F-4D97-AF65-F5344CB8AC3E}">
        <p14:creationId xmlns:p14="http://schemas.microsoft.com/office/powerpoint/2010/main" val="120286149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9233B-665E-5A0F-4B50-057564841F6F}"/>
              </a:ext>
            </a:extLst>
          </p:cNvPr>
          <p:cNvSpPr>
            <a:spLocks noGrp="1"/>
          </p:cNvSpPr>
          <p:nvPr>
            <p:ph type="ctrTitle"/>
          </p:nvPr>
        </p:nvSpPr>
        <p:spPr/>
        <p:txBody>
          <a:bodyPr/>
          <a:lstStyle/>
          <a:p>
            <a:pPr algn="ctr"/>
            <a:r>
              <a:rPr lang="en-US" dirty="0">
                <a:latin typeface="Bernard MT Condensed" panose="02050806060905020404" pitchFamily="18" charset="0"/>
              </a:rPr>
              <a:t>Schedule Buddy</a:t>
            </a:r>
          </a:p>
        </p:txBody>
      </p:sp>
      <p:sp>
        <p:nvSpPr>
          <p:cNvPr id="3" name="Subtitle 2">
            <a:extLst>
              <a:ext uri="{FF2B5EF4-FFF2-40B4-BE49-F238E27FC236}">
                <a16:creationId xmlns:a16="http://schemas.microsoft.com/office/drawing/2014/main" id="{D3B0EDC0-B703-3C63-63F3-51F3529CEAA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3998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7A576A-3AF6-C9EF-4515-DF6C885DEE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75D322-093B-8263-BDBA-37FA2E84E913}"/>
              </a:ext>
            </a:extLst>
          </p:cNvPr>
          <p:cNvSpPr>
            <a:spLocks noGrp="1"/>
          </p:cNvSpPr>
          <p:nvPr>
            <p:ph type="title"/>
          </p:nvPr>
        </p:nvSpPr>
        <p:spPr>
          <a:xfrm>
            <a:off x="273596" y="152692"/>
            <a:ext cx="10772775" cy="1658198"/>
          </a:xfrm>
        </p:spPr>
        <p:txBody>
          <a:bodyPr/>
          <a:lstStyle/>
          <a:p>
            <a:r>
              <a:rPr lang="en-US" dirty="0">
                <a:latin typeface="Bernard MT Condensed" panose="02050806060905020404" pitchFamily="18" charset="0"/>
              </a:rPr>
              <a:t>How much time is in your day?</a:t>
            </a:r>
          </a:p>
        </p:txBody>
      </p:sp>
      <p:sp>
        <p:nvSpPr>
          <p:cNvPr id="3" name="Title 1">
            <a:extLst>
              <a:ext uri="{FF2B5EF4-FFF2-40B4-BE49-F238E27FC236}">
                <a16:creationId xmlns:a16="http://schemas.microsoft.com/office/drawing/2014/main" id="{6C9A7270-A807-8F14-EFAD-E0D678A5CBFA}"/>
              </a:ext>
            </a:extLst>
          </p:cNvPr>
          <p:cNvSpPr txBox="1">
            <a:spLocks/>
          </p:cNvSpPr>
          <p:nvPr/>
        </p:nvSpPr>
        <p:spPr>
          <a:xfrm>
            <a:off x="425996" y="1715054"/>
            <a:ext cx="4114473"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nSpc>
                <a:spcPct val="120000"/>
              </a:lnSpc>
            </a:pPr>
            <a:r>
              <a:rPr lang="en-US" sz="2800" dirty="0">
                <a:latin typeface="Bahnschrift SemiBold" panose="020B0502040204020203" pitchFamily="34" charset="0"/>
              </a:rPr>
              <a:t>Input a wake up time and a sleep time </a:t>
            </a:r>
          </a:p>
          <a:p>
            <a:pPr>
              <a:lnSpc>
                <a:spcPct val="120000"/>
              </a:lnSpc>
            </a:pPr>
            <a:endParaRPr lang="en-US" dirty="0">
              <a:latin typeface="Bernard MT Condensed" panose="02050806060905020404" pitchFamily="18" charset="0"/>
            </a:endParaRPr>
          </a:p>
        </p:txBody>
      </p:sp>
      <p:sp>
        <p:nvSpPr>
          <p:cNvPr id="9" name="Title 1">
            <a:extLst>
              <a:ext uri="{FF2B5EF4-FFF2-40B4-BE49-F238E27FC236}">
                <a16:creationId xmlns:a16="http://schemas.microsoft.com/office/drawing/2014/main" id="{9BBEC33A-21AE-1F3F-308B-B1265BFF6056}"/>
              </a:ext>
            </a:extLst>
          </p:cNvPr>
          <p:cNvSpPr txBox="1">
            <a:spLocks/>
          </p:cNvSpPr>
          <p:nvPr/>
        </p:nvSpPr>
        <p:spPr>
          <a:xfrm>
            <a:off x="1108841" y="2814881"/>
            <a:ext cx="4114473"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gn="r">
              <a:lnSpc>
                <a:spcPct val="120000"/>
              </a:lnSpc>
            </a:pPr>
            <a:endParaRPr lang="en-US" sz="2800" dirty="0">
              <a:solidFill>
                <a:schemeClr val="tx1">
                  <a:lumMod val="75000"/>
                  <a:lumOff val="25000"/>
                </a:schemeClr>
              </a:solidFill>
              <a:latin typeface="Bahnschrift SemiBold" panose="020B0502040204020203" pitchFamily="34" charset="0"/>
            </a:endParaRPr>
          </a:p>
          <a:p>
            <a:pPr>
              <a:lnSpc>
                <a:spcPct val="120000"/>
              </a:lnSpc>
            </a:pPr>
            <a:endParaRPr lang="en-US" dirty="0">
              <a:latin typeface="Bernard MT Condensed" panose="02050806060905020404" pitchFamily="18" charset="0"/>
            </a:endParaRPr>
          </a:p>
        </p:txBody>
      </p:sp>
      <p:sp>
        <p:nvSpPr>
          <p:cNvPr id="10" name="Title 1">
            <a:extLst>
              <a:ext uri="{FF2B5EF4-FFF2-40B4-BE49-F238E27FC236}">
                <a16:creationId xmlns:a16="http://schemas.microsoft.com/office/drawing/2014/main" id="{F9AF660A-3C13-881D-83A2-D8463F6B3438}"/>
              </a:ext>
            </a:extLst>
          </p:cNvPr>
          <p:cNvSpPr txBox="1">
            <a:spLocks/>
          </p:cNvSpPr>
          <p:nvPr/>
        </p:nvSpPr>
        <p:spPr>
          <a:xfrm>
            <a:off x="1545510" y="2877943"/>
            <a:ext cx="4114473"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nSpc>
                <a:spcPct val="120000"/>
              </a:lnSpc>
            </a:pPr>
            <a:r>
              <a:rPr lang="en-US" sz="2800" dirty="0">
                <a:latin typeface="Bahnschrift SemiBold" panose="020B0502040204020203" pitchFamily="34" charset="0"/>
              </a:rPr>
              <a:t>You wake up at: </a:t>
            </a:r>
            <a:r>
              <a:rPr lang="en-US" sz="2800" dirty="0">
                <a:solidFill>
                  <a:schemeClr val="tx1">
                    <a:lumMod val="75000"/>
                    <a:lumOff val="25000"/>
                  </a:schemeClr>
                </a:solidFill>
                <a:latin typeface="Bahnschrift SemiBold" panose="020B0502040204020203" pitchFamily="34" charset="0"/>
              </a:rPr>
              <a:t>7:30</a:t>
            </a:r>
          </a:p>
          <a:p>
            <a:pPr>
              <a:lnSpc>
                <a:spcPct val="120000"/>
              </a:lnSpc>
            </a:pPr>
            <a:r>
              <a:rPr lang="en-US" sz="2800" dirty="0">
                <a:latin typeface="Bahnschrift SemiBold" panose="020B0502040204020203" pitchFamily="34" charset="0"/>
              </a:rPr>
              <a:t>You sleep at: </a:t>
            </a:r>
            <a:r>
              <a:rPr lang="en-US" sz="2800" dirty="0">
                <a:solidFill>
                  <a:schemeClr val="tx1">
                    <a:lumMod val="75000"/>
                    <a:lumOff val="25000"/>
                  </a:schemeClr>
                </a:solidFill>
                <a:latin typeface="Bahnschrift SemiBold" panose="020B0502040204020203" pitchFamily="34" charset="0"/>
              </a:rPr>
              <a:t>21:00</a:t>
            </a:r>
          </a:p>
          <a:p>
            <a:pPr>
              <a:lnSpc>
                <a:spcPct val="120000"/>
              </a:lnSpc>
            </a:pPr>
            <a:endParaRPr lang="en-US" dirty="0">
              <a:latin typeface="Bernard MT Condensed" panose="02050806060905020404" pitchFamily="18" charset="0"/>
            </a:endParaRPr>
          </a:p>
        </p:txBody>
      </p:sp>
      <p:sp>
        <p:nvSpPr>
          <p:cNvPr id="11" name="Title 1">
            <a:extLst>
              <a:ext uri="{FF2B5EF4-FFF2-40B4-BE49-F238E27FC236}">
                <a16:creationId xmlns:a16="http://schemas.microsoft.com/office/drawing/2014/main" id="{D98FC3F1-1339-F8B2-4D12-264F2A7DB622}"/>
              </a:ext>
            </a:extLst>
          </p:cNvPr>
          <p:cNvSpPr txBox="1">
            <a:spLocks/>
          </p:cNvSpPr>
          <p:nvPr/>
        </p:nvSpPr>
        <p:spPr>
          <a:xfrm>
            <a:off x="425995" y="4032585"/>
            <a:ext cx="4724074"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nSpc>
                <a:spcPct val="120000"/>
              </a:lnSpc>
            </a:pPr>
            <a:r>
              <a:rPr lang="en-US" sz="2800" dirty="0">
                <a:latin typeface="Bahnschrift SemiBold" panose="020B0502040204020203" pitchFamily="34" charset="0"/>
              </a:rPr>
              <a:t>You have 810 minutes in a day </a:t>
            </a:r>
          </a:p>
          <a:p>
            <a:pPr>
              <a:lnSpc>
                <a:spcPct val="120000"/>
              </a:lnSpc>
            </a:pPr>
            <a:endParaRPr lang="en-US" dirty="0">
              <a:latin typeface="Bernard MT Condensed" panose="02050806060905020404" pitchFamily="18" charset="0"/>
            </a:endParaRPr>
          </a:p>
        </p:txBody>
      </p:sp>
    </p:spTree>
    <p:extLst>
      <p:ext uri="{BB962C8B-B14F-4D97-AF65-F5344CB8AC3E}">
        <p14:creationId xmlns:p14="http://schemas.microsoft.com/office/powerpoint/2010/main" val="1714061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5510B-9976-6FCC-C38B-0747B9FD98F6}"/>
              </a:ext>
            </a:extLst>
          </p:cNvPr>
          <p:cNvSpPr>
            <a:spLocks noGrp="1"/>
          </p:cNvSpPr>
          <p:nvPr>
            <p:ph type="title"/>
          </p:nvPr>
        </p:nvSpPr>
        <p:spPr>
          <a:xfrm>
            <a:off x="273596" y="152692"/>
            <a:ext cx="10772775" cy="1658198"/>
          </a:xfrm>
        </p:spPr>
        <p:txBody>
          <a:bodyPr/>
          <a:lstStyle/>
          <a:p>
            <a:r>
              <a:rPr lang="en-US" dirty="0">
                <a:latin typeface="Bernard MT Condensed" panose="02050806060905020404" pitchFamily="18" charset="0"/>
              </a:rPr>
              <a:t>Add Mandatory Events</a:t>
            </a:r>
          </a:p>
        </p:txBody>
      </p:sp>
      <p:sp>
        <p:nvSpPr>
          <p:cNvPr id="4" name="Rectangle: Rounded Corners 3">
            <a:extLst>
              <a:ext uri="{FF2B5EF4-FFF2-40B4-BE49-F238E27FC236}">
                <a16:creationId xmlns:a16="http://schemas.microsoft.com/office/drawing/2014/main" id="{F44B0336-3E49-4AA7-FEF1-395DAC119301}"/>
              </a:ext>
            </a:extLst>
          </p:cNvPr>
          <p:cNvSpPr/>
          <p:nvPr/>
        </p:nvSpPr>
        <p:spPr>
          <a:xfrm>
            <a:off x="7036676" y="2236399"/>
            <a:ext cx="4230414" cy="7304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English 101   9:30 10:50</a:t>
            </a:r>
          </a:p>
        </p:txBody>
      </p:sp>
      <p:sp>
        <p:nvSpPr>
          <p:cNvPr id="5" name="Rectangle: Rounded Corners 4">
            <a:extLst>
              <a:ext uri="{FF2B5EF4-FFF2-40B4-BE49-F238E27FC236}">
                <a16:creationId xmlns:a16="http://schemas.microsoft.com/office/drawing/2014/main" id="{0C93D91A-1D59-E73A-0112-4A756D742B96}"/>
              </a:ext>
            </a:extLst>
          </p:cNvPr>
          <p:cNvSpPr/>
          <p:nvPr/>
        </p:nvSpPr>
        <p:spPr>
          <a:xfrm>
            <a:off x="7036676" y="3144652"/>
            <a:ext cx="4230414" cy="7304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Calc    11:00 12:00</a:t>
            </a:r>
          </a:p>
        </p:txBody>
      </p:sp>
      <p:sp>
        <p:nvSpPr>
          <p:cNvPr id="6" name="Rectangle: Rounded Corners 5">
            <a:extLst>
              <a:ext uri="{FF2B5EF4-FFF2-40B4-BE49-F238E27FC236}">
                <a16:creationId xmlns:a16="http://schemas.microsoft.com/office/drawing/2014/main" id="{BE124062-6E1F-67AB-0738-664399CDCE1F}"/>
              </a:ext>
            </a:extLst>
          </p:cNvPr>
          <p:cNvSpPr/>
          <p:nvPr/>
        </p:nvSpPr>
        <p:spPr>
          <a:xfrm>
            <a:off x="7036676" y="4041227"/>
            <a:ext cx="4230414" cy="7304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CS </a:t>
            </a:r>
            <a:r>
              <a:rPr lang="en-US" dirty="0" err="1"/>
              <a:t>ebaord</a:t>
            </a:r>
            <a:r>
              <a:rPr lang="en-US" dirty="0"/>
              <a:t> 13:40 15:00</a:t>
            </a:r>
          </a:p>
        </p:txBody>
      </p:sp>
      <p:sp>
        <p:nvSpPr>
          <p:cNvPr id="7" name="Rectangle: Rounded Corners 6">
            <a:extLst>
              <a:ext uri="{FF2B5EF4-FFF2-40B4-BE49-F238E27FC236}">
                <a16:creationId xmlns:a16="http://schemas.microsoft.com/office/drawing/2014/main" id="{E73A61D9-B538-474B-04C5-AD860A068CCE}"/>
              </a:ext>
            </a:extLst>
          </p:cNvPr>
          <p:cNvSpPr/>
          <p:nvPr/>
        </p:nvSpPr>
        <p:spPr>
          <a:xfrm>
            <a:off x="7036676" y="4947263"/>
            <a:ext cx="4230414" cy="7304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Computer Arch 19:00 20:20</a:t>
            </a:r>
          </a:p>
        </p:txBody>
      </p:sp>
      <p:sp>
        <p:nvSpPr>
          <p:cNvPr id="8" name="Rectangle: Rounded Corners 7">
            <a:extLst>
              <a:ext uri="{FF2B5EF4-FFF2-40B4-BE49-F238E27FC236}">
                <a16:creationId xmlns:a16="http://schemas.microsoft.com/office/drawing/2014/main" id="{8E2703DA-BE26-C876-59AF-E7361E46817A}"/>
              </a:ext>
            </a:extLst>
          </p:cNvPr>
          <p:cNvSpPr/>
          <p:nvPr/>
        </p:nvSpPr>
        <p:spPr>
          <a:xfrm>
            <a:off x="6994635" y="1327414"/>
            <a:ext cx="4230414" cy="7304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Orientation 8:30 9:00</a:t>
            </a:r>
          </a:p>
        </p:txBody>
      </p:sp>
    </p:spTree>
    <p:extLst>
      <p:ext uri="{BB962C8B-B14F-4D97-AF65-F5344CB8AC3E}">
        <p14:creationId xmlns:p14="http://schemas.microsoft.com/office/powerpoint/2010/main" val="2739591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639C9-8303-BEAA-1E29-6C943FD29220}"/>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8026BFE-5C36-AFBC-3713-EE4E07008C6F}"/>
              </a:ext>
            </a:extLst>
          </p:cNvPr>
          <p:cNvSpPr/>
          <p:nvPr/>
        </p:nvSpPr>
        <p:spPr>
          <a:xfrm>
            <a:off x="7357241" y="2152316"/>
            <a:ext cx="4230414" cy="7304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English 101   9:30 10:50</a:t>
            </a:r>
          </a:p>
        </p:txBody>
      </p:sp>
      <p:sp>
        <p:nvSpPr>
          <p:cNvPr id="5" name="Rectangle: Rounded Corners 4">
            <a:extLst>
              <a:ext uri="{FF2B5EF4-FFF2-40B4-BE49-F238E27FC236}">
                <a16:creationId xmlns:a16="http://schemas.microsoft.com/office/drawing/2014/main" id="{AF789D99-70FB-CBCD-9D46-03D66BE562D0}"/>
              </a:ext>
            </a:extLst>
          </p:cNvPr>
          <p:cNvSpPr/>
          <p:nvPr/>
        </p:nvSpPr>
        <p:spPr>
          <a:xfrm>
            <a:off x="7357241" y="3060569"/>
            <a:ext cx="4230414" cy="7304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Calc    11:00 12:00</a:t>
            </a:r>
          </a:p>
        </p:txBody>
      </p:sp>
      <p:sp>
        <p:nvSpPr>
          <p:cNvPr id="6" name="Rectangle: Rounded Corners 5">
            <a:extLst>
              <a:ext uri="{FF2B5EF4-FFF2-40B4-BE49-F238E27FC236}">
                <a16:creationId xmlns:a16="http://schemas.microsoft.com/office/drawing/2014/main" id="{D77C7DB0-2212-2D21-0BEE-A3FA76C1F23C}"/>
              </a:ext>
            </a:extLst>
          </p:cNvPr>
          <p:cNvSpPr/>
          <p:nvPr/>
        </p:nvSpPr>
        <p:spPr>
          <a:xfrm>
            <a:off x="7357241" y="3957144"/>
            <a:ext cx="4230414" cy="7304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CS </a:t>
            </a:r>
            <a:r>
              <a:rPr lang="en-US" dirty="0" err="1"/>
              <a:t>eboard</a:t>
            </a:r>
            <a:r>
              <a:rPr lang="en-US" dirty="0"/>
              <a:t> 13:40 15:00</a:t>
            </a:r>
          </a:p>
        </p:txBody>
      </p:sp>
      <p:sp>
        <p:nvSpPr>
          <p:cNvPr id="7" name="Rectangle: Rounded Corners 6">
            <a:extLst>
              <a:ext uri="{FF2B5EF4-FFF2-40B4-BE49-F238E27FC236}">
                <a16:creationId xmlns:a16="http://schemas.microsoft.com/office/drawing/2014/main" id="{9B2A66B2-D916-4FEA-A7FC-BABAC64E0F13}"/>
              </a:ext>
            </a:extLst>
          </p:cNvPr>
          <p:cNvSpPr/>
          <p:nvPr/>
        </p:nvSpPr>
        <p:spPr>
          <a:xfrm>
            <a:off x="7357241" y="4863180"/>
            <a:ext cx="4230414" cy="7304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Computer Arch 16:00 17:20</a:t>
            </a:r>
          </a:p>
        </p:txBody>
      </p:sp>
      <p:sp>
        <p:nvSpPr>
          <p:cNvPr id="3" name="Title 1">
            <a:extLst>
              <a:ext uri="{FF2B5EF4-FFF2-40B4-BE49-F238E27FC236}">
                <a16:creationId xmlns:a16="http://schemas.microsoft.com/office/drawing/2014/main" id="{F4014A53-4D3B-0311-BBCE-D4BBBD54B5F5}"/>
              </a:ext>
            </a:extLst>
          </p:cNvPr>
          <p:cNvSpPr txBox="1">
            <a:spLocks/>
          </p:cNvSpPr>
          <p:nvPr/>
        </p:nvSpPr>
        <p:spPr>
          <a:xfrm>
            <a:off x="425996" y="305092"/>
            <a:ext cx="10772775"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dirty="0">
                <a:latin typeface="Bernard MT Condensed" panose="02050806060905020404" pitchFamily="18" charset="0"/>
              </a:rPr>
              <a:t>Add Preferences</a:t>
            </a:r>
          </a:p>
        </p:txBody>
      </p:sp>
      <p:sp>
        <p:nvSpPr>
          <p:cNvPr id="9" name="Title 1">
            <a:extLst>
              <a:ext uri="{FF2B5EF4-FFF2-40B4-BE49-F238E27FC236}">
                <a16:creationId xmlns:a16="http://schemas.microsoft.com/office/drawing/2014/main" id="{F652E3F7-03FF-5371-6EC7-A5AED22106AE}"/>
              </a:ext>
            </a:extLst>
          </p:cNvPr>
          <p:cNvSpPr txBox="1">
            <a:spLocks/>
          </p:cNvSpPr>
          <p:nvPr/>
        </p:nvSpPr>
        <p:spPr>
          <a:xfrm>
            <a:off x="525844" y="2340419"/>
            <a:ext cx="4114473"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nSpc>
                <a:spcPct val="120000"/>
              </a:lnSpc>
            </a:pPr>
            <a:r>
              <a:rPr lang="en-US" sz="2800" dirty="0">
                <a:latin typeface="Bahnschrift SemiBold" panose="020B0502040204020203" pitchFamily="34" charset="0"/>
              </a:rPr>
              <a:t>Specify a ideal time you </a:t>
            </a:r>
          </a:p>
          <a:p>
            <a:pPr>
              <a:lnSpc>
                <a:spcPct val="120000"/>
              </a:lnSpc>
            </a:pPr>
            <a:r>
              <a:rPr lang="en-US" sz="2800" dirty="0">
                <a:latin typeface="Bahnschrift SemiBold" panose="020B0502040204020203" pitchFamily="34" charset="0"/>
              </a:rPr>
              <a:t>would like to do an activity</a:t>
            </a:r>
          </a:p>
          <a:p>
            <a:pPr>
              <a:lnSpc>
                <a:spcPct val="120000"/>
              </a:lnSpc>
            </a:pPr>
            <a:r>
              <a:rPr lang="en-US" sz="2800" dirty="0">
                <a:latin typeface="Bahnschrift SemiBold" panose="020B0502040204020203" pitchFamily="34" charset="0"/>
              </a:rPr>
              <a:t>and how long it will take</a:t>
            </a:r>
          </a:p>
          <a:p>
            <a:pPr>
              <a:lnSpc>
                <a:spcPct val="120000"/>
              </a:lnSpc>
            </a:pPr>
            <a:endParaRPr lang="en-US" dirty="0">
              <a:latin typeface="Bernard MT Condensed" panose="02050806060905020404" pitchFamily="18" charset="0"/>
            </a:endParaRPr>
          </a:p>
        </p:txBody>
      </p:sp>
      <p:sp>
        <p:nvSpPr>
          <p:cNvPr id="10" name="Title 1">
            <a:extLst>
              <a:ext uri="{FF2B5EF4-FFF2-40B4-BE49-F238E27FC236}">
                <a16:creationId xmlns:a16="http://schemas.microsoft.com/office/drawing/2014/main" id="{BC4AFA19-A978-5E6D-7B84-103258F6A754}"/>
              </a:ext>
            </a:extLst>
          </p:cNvPr>
          <p:cNvSpPr txBox="1">
            <a:spLocks/>
          </p:cNvSpPr>
          <p:nvPr/>
        </p:nvSpPr>
        <p:spPr>
          <a:xfrm>
            <a:off x="1213945" y="4065612"/>
            <a:ext cx="4114473" cy="1658198"/>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gn="r">
              <a:lnSpc>
                <a:spcPct val="120000"/>
              </a:lnSpc>
            </a:pPr>
            <a:r>
              <a:rPr lang="en-US" sz="2800" dirty="0">
                <a:solidFill>
                  <a:schemeClr val="tx1">
                    <a:lumMod val="75000"/>
                    <a:lumOff val="25000"/>
                  </a:schemeClr>
                </a:solidFill>
                <a:latin typeface="Bahnschrift SemiBold" panose="020B0502040204020203" pitchFamily="34" charset="0"/>
              </a:rPr>
              <a:t>I would like to eat breakfast at some point int between 8:00 and 9:00 and it takes me 10 minutes</a:t>
            </a:r>
          </a:p>
          <a:p>
            <a:pPr>
              <a:lnSpc>
                <a:spcPct val="120000"/>
              </a:lnSpc>
            </a:pPr>
            <a:endParaRPr lang="en-US" dirty="0">
              <a:latin typeface="Bernard MT Condensed" panose="02050806060905020404" pitchFamily="18" charset="0"/>
            </a:endParaRPr>
          </a:p>
        </p:txBody>
      </p:sp>
      <p:sp>
        <p:nvSpPr>
          <p:cNvPr id="11" name="Rectangle: Rounded Corners 10">
            <a:extLst>
              <a:ext uri="{FF2B5EF4-FFF2-40B4-BE49-F238E27FC236}">
                <a16:creationId xmlns:a16="http://schemas.microsoft.com/office/drawing/2014/main" id="{B91F3D43-E1C3-68C9-FB80-BF6C1F42E5A1}"/>
              </a:ext>
            </a:extLst>
          </p:cNvPr>
          <p:cNvSpPr/>
          <p:nvPr/>
        </p:nvSpPr>
        <p:spPr>
          <a:xfrm>
            <a:off x="7357241" y="1315874"/>
            <a:ext cx="4230414" cy="7304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Orientation 8:30 9:00</a:t>
            </a:r>
          </a:p>
        </p:txBody>
      </p:sp>
    </p:spTree>
    <p:extLst>
      <p:ext uri="{BB962C8B-B14F-4D97-AF65-F5344CB8AC3E}">
        <p14:creationId xmlns:p14="http://schemas.microsoft.com/office/powerpoint/2010/main" val="3586898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E1944-F041-1699-2A41-E31163A85E69}"/>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84D2CA8-4F15-4E19-6A63-B55313F19851}"/>
              </a:ext>
            </a:extLst>
          </p:cNvPr>
          <p:cNvSpPr/>
          <p:nvPr/>
        </p:nvSpPr>
        <p:spPr>
          <a:xfrm>
            <a:off x="7320453" y="2020456"/>
            <a:ext cx="4130568" cy="6867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English 101   9:30 10:50</a:t>
            </a:r>
          </a:p>
        </p:txBody>
      </p:sp>
      <p:sp>
        <p:nvSpPr>
          <p:cNvPr id="5" name="Rectangle: Rounded Corners 4">
            <a:extLst>
              <a:ext uri="{FF2B5EF4-FFF2-40B4-BE49-F238E27FC236}">
                <a16:creationId xmlns:a16="http://schemas.microsoft.com/office/drawing/2014/main" id="{91CAE350-3B40-3ED4-09E5-ED90D55A28BF}"/>
              </a:ext>
            </a:extLst>
          </p:cNvPr>
          <p:cNvSpPr/>
          <p:nvPr/>
        </p:nvSpPr>
        <p:spPr>
          <a:xfrm>
            <a:off x="7320453" y="2928709"/>
            <a:ext cx="4130568" cy="6867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Calc    12:00 1:20</a:t>
            </a:r>
          </a:p>
        </p:txBody>
      </p:sp>
      <p:sp>
        <p:nvSpPr>
          <p:cNvPr id="6" name="Rectangle: Rounded Corners 5">
            <a:extLst>
              <a:ext uri="{FF2B5EF4-FFF2-40B4-BE49-F238E27FC236}">
                <a16:creationId xmlns:a16="http://schemas.microsoft.com/office/drawing/2014/main" id="{006F4533-27BC-6E7F-03FD-2BA9E008A75B}"/>
              </a:ext>
            </a:extLst>
          </p:cNvPr>
          <p:cNvSpPr/>
          <p:nvPr/>
        </p:nvSpPr>
        <p:spPr>
          <a:xfrm>
            <a:off x="7320453" y="3825284"/>
            <a:ext cx="4130568" cy="6867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CS </a:t>
            </a:r>
            <a:r>
              <a:rPr lang="en-US" dirty="0" err="1"/>
              <a:t>eboard</a:t>
            </a:r>
            <a:r>
              <a:rPr lang="en-US" dirty="0"/>
              <a:t> 14:00 15:00</a:t>
            </a:r>
          </a:p>
        </p:txBody>
      </p:sp>
      <p:sp>
        <p:nvSpPr>
          <p:cNvPr id="7" name="Rectangle: Rounded Corners 6">
            <a:extLst>
              <a:ext uri="{FF2B5EF4-FFF2-40B4-BE49-F238E27FC236}">
                <a16:creationId xmlns:a16="http://schemas.microsoft.com/office/drawing/2014/main" id="{FEBD2B67-5BF9-80F4-B7FA-9FBCC541C339}"/>
              </a:ext>
            </a:extLst>
          </p:cNvPr>
          <p:cNvSpPr/>
          <p:nvPr/>
        </p:nvSpPr>
        <p:spPr>
          <a:xfrm>
            <a:off x="7320453" y="4731320"/>
            <a:ext cx="4130568" cy="6867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Computer Arch 16:00 17:20</a:t>
            </a:r>
          </a:p>
        </p:txBody>
      </p:sp>
      <p:sp>
        <p:nvSpPr>
          <p:cNvPr id="3" name="Title 1">
            <a:extLst>
              <a:ext uri="{FF2B5EF4-FFF2-40B4-BE49-F238E27FC236}">
                <a16:creationId xmlns:a16="http://schemas.microsoft.com/office/drawing/2014/main" id="{91C211C8-3048-F889-012F-F3F658AC2483}"/>
              </a:ext>
            </a:extLst>
          </p:cNvPr>
          <p:cNvSpPr txBox="1">
            <a:spLocks/>
          </p:cNvSpPr>
          <p:nvPr/>
        </p:nvSpPr>
        <p:spPr>
          <a:xfrm>
            <a:off x="425996" y="305092"/>
            <a:ext cx="10772775"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dirty="0">
                <a:latin typeface="Bernard MT Condensed" panose="02050806060905020404" pitchFamily="18" charset="0"/>
              </a:rPr>
              <a:t>Ideal Spot</a:t>
            </a:r>
          </a:p>
        </p:txBody>
      </p:sp>
      <p:sp>
        <p:nvSpPr>
          <p:cNvPr id="9" name="Title 1">
            <a:extLst>
              <a:ext uri="{FF2B5EF4-FFF2-40B4-BE49-F238E27FC236}">
                <a16:creationId xmlns:a16="http://schemas.microsoft.com/office/drawing/2014/main" id="{FB6AD0D2-9606-5C59-B4F5-DC2FDDE11C69}"/>
              </a:ext>
            </a:extLst>
          </p:cNvPr>
          <p:cNvSpPr txBox="1">
            <a:spLocks/>
          </p:cNvSpPr>
          <p:nvPr/>
        </p:nvSpPr>
        <p:spPr>
          <a:xfrm>
            <a:off x="525844" y="2340419"/>
            <a:ext cx="4114473" cy="1658198"/>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nSpc>
                <a:spcPct val="120000"/>
              </a:lnSpc>
            </a:pPr>
            <a:r>
              <a:rPr lang="en-US" sz="2800" dirty="0">
                <a:latin typeface="Bahnschrift SemiBold" panose="020B0502040204020203" pitchFamily="34" charset="0"/>
              </a:rPr>
              <a:t>The schedule buddy will take that information and schedule time based on whether your schedule is frontloaded, backloaded, or balanced </a:t>
            </a:r>
          </a:p>
          <a:p>
            <a:pPr>
              <a:lnSpc>
                <a:spcPct val="120000"/>
              </a:lnSpc>
            </a:pPr>
            <a:endParaRPr lang="en-US" dirty="0">
              <a:latin typeface="Bernard MT Condensed" panose="02050806060905020404" pitchFamily="18" charset="0"/>
            </a:endParaRPr>
          </a:p>
        </p:txBody>
      </p:sp>
      <p:sp>
        <p:nvSpPr>
          <p:cNvPr id="10" name="Title 1">
            <a:extLst>
              <a:ext uri="{FF2B5EF4-FFF2-40B4-BE49-F238E27FC236}">
                <a16:creationId xmlns:a16="http://schemas.microsoft.com/office/drawing/2014/main" id="{A40E3DEB-F2DB-A158-C444-324CDD285DE0}"/>
              </a:ext>
            </a:extLst>
          </p:cNvPr>
          <p:cNvSpPr txBox="1">
            <a:spLocks/>
          </p:cNvSpPr>
          <p:nvPr/>
        </p:nvSpPr>
        <p:spPr>
          <a:xfrm>
            <a:off x="1240221" y="4065611"/>
            <a:ext cx="4114473"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gn="r">
              <a:lnSpc>
                <a:spcPct val="120000"/>
              </a:lnSpc>
            </a:pPr>
            <a:r>
              <a:rPr lang="en-US" sz="2000" dirty="0">
                <a:solidFill>
                  <a:schemeClr val="tx1">
                    <a:lumMod val="75000"/>
                    <a:lumOff val="25000"/>
                  </a:schemeClr>
                </a:solidFill>
                <a:latin typeface="Bahnschrift SemiBold" panose="020B0502040204020203" pitchFamily="34" charset="0"/>
              </a:rPr>
              <a:t>I would like to eat breakfast at some point int between 8:00 and 9:00 and it takes me 10 minutes</a:t>
            </a:r>
          </a:p>
          <a:p>
            <a:pPr>
              <a:lnSpc>
                <a:spcPct val="120000"/>
              </a:lnSpc>
            </a:pPr>
            <a:endParaRPr lang="en-US" dirty="0">
              <a:latin typeface="Bernard MT Condensed" panose="02050806060905020404" pitchFamily="18" charset="0"/>
            </a:endParaRPr>
          </a:p>
        </p:txBody>
      </p:sp>
      <p:sp>
        <p:nvSpPr>
          <p:cNvPr id="2" name="Rectangle: Rounded Corners 1">
            <a:extLst>
              <a:ext uri="{FF2B5EF4-FFF2-40B4-BE49-F238E27FC236}">
                <a16:creationId xmlns:a16="http://schemas.microsoft.com/office/drawing/2014/main" id="{2C6A8DA7-A232-CD37-2D0A-1F85D7385956}"/>
              </a:ext>
            </a:extLst>
          </p:cNvPr>
          <p:cNvSpPr/>
          <p:nvPr/>
        </p:nvSpPr>
        <p:spPr>
          <a:xfrm>
            <a:off x="7320453" y="1184014"/>
            <a:ext cx="4130568" cy="6867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Orientation 8:30 9:00</a:t>
            </a:r>
          </a:p>
        </p:txBody>
      </p:sp>
      <p:cxnSp>
        <p:nvCxnSpPr>
          <p:cNvPr id="11" name="Straight Arrow Connector 10">
            <a:extLst>
              <a:ext uri="{FF2B5EF4-FFF2-40B4-BE49-F238E27FC236}">
                <a16:creationId xmlns:a16="http://schemas.microsoft.com/office/drawing/2014/main" id="{AACBD969-57C7-E675-FC01-B9ABE88C0246}"/>
              </a:ext>
            </a:extLst>
          </p:cNvPr>
          <p:cNvCxnSpPr>
            <a:cxnSpLocks/>
            <a:endCxn id="12" idx="1"/>
          </p:cNvCxnSpPr>
          <p:nvPr/>
        </p:nvCxnSpPr>
        <p:spPr>
          <a:xfrm flipV="1">
            <a:off x="4671847" y="728110"/>
            <a:ext cx="2396356" cy="3243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60209421-850E-1E37-FE9B-1DD17B8A3808}"/>
              </a:ext>
            </a:extLst>
          </p:cNvPr>
          <p:cNvSpPr/>
          <p:nvPr/>
        </p:nvSpPr>
        <p:spPr>
          <a:xfrm>
            <a:off x="7068203" y="384728"/>
            <a:ext cx="4130568" cy="6867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Breakfast 8:00 8:10</a:t>
            </a:r>
          </a:p>
        </p:txBody>
      </p:sp>
      <p:sp>
        <p:nvSpPr>
          <p:cNvPr id="13" name="Title 1">
            <a:extLst>
              <a:ext uri="{FF2B5EF4-FFF2-40B4-BE49-F238E27FC236}">
                <a16:creationId xmlns:a16="http://schemas.microsoft.com/office/drawing/2014/main" id="{F6A7EAE8-9BFA-02CC-42C0-FF28A9392030}"/>
              </a:ext>
            </a:extLst>
          </p:cNvPr>
          <p:cNvSpPr txBox="1">
            <a:spLocks/>
          </p:cNvSpPr>
          <p:nvPr/>
        </p:nvSpPr>
        <p:spPr>
          <a:xfrm>
            <a:off x="1334813" y="5528606"/>
            <a:ext cx="4114473"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gn="r">
              <a:lnSpc>
                <a:spcPct val="120000"/>
              </a:lnSpc>
            </a:pPr>
            <a:r>
              <a:rPr lang="en-US" sz="2000" dirty="0">
                <a:solidFill>
                  <a:schemeClr val="tx1">
                    <a:lumMod val="75000"/>
                    <a:lumOff val="25000"/>
                  </a:schemeClr>
                </a:solidFill>
                <a:latin typeface="Bahnschrift SemiBold" panose="020B0502040204020203" pitchFamily="34" charset="0"/>
              </a:rPr>
              <a:t>I would like to hang out with friends at some point from 20:00 to 22:00 for 110 minutes </a:t>
            </a:r>
          </a:p>
          <a:p>
            <a:pPr>
              <a:lnSpc>
                <a:spcPct val="120000"/>
              </a:lnSpc>
            </a:pPr>
            <a:endParaRPr lang="en-US" dirty="0">
              <a:latin typeface="Bernard MT Condensed" panose="02050806060905020404" pitchFamily="18" charset="0"/>
            </a:endParaRPr>
          </a:p>
        </p:txBody>
      </p:sp>
      <p:cxnSp>
        <p:nvCxnSpPr>
          <p:cNvPr id="14" name="Straight Arrow Connector 13">
            <a:extLst>
              <a:ext uri="{FF2B5EF4-FFF2-40B4-BE49-F238E27FC236}">
                <a16:creationId xmlns:a16="http://schemas.microsoft.com/office/drawing/2014/main" id="{FE79BC6F-FBA6-AF68-873B-02D02BCF5331}"/>
              </a:ext>
            </a:extLst>
          </p:cNvPr>
          <p:cNvCxnSpPr>
            <a:cxnSpLocks/>
            <a:endCxn id="17" idx="1"/>
          </p:cNvCxnSpPr>
          <p:nvPr/>
        </p:nvCxnSpPr>
        <p:spPr>
          <a:xfrm>
            <a:off x="5092261" y="5857537"/>
            <a:ext cx="1891860" cy="14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842D728E-1DA8-5F05-4626-A00F53AD0DE5}"/>
              </a:ext>
            </a:extLst>
          </p:cNvPr>
          <p:cNvSpPr/>
          <p:nvPr/>
        </p:nvSpPr>
        <p:spPr>
          <a:xfrm>
            <a:off x="6984121" y="5528606"/>
            <a:ext cx="4130568" cy="6867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Friends 17:20 19:00</a:t>
            </a:r>
          </a:p>
        </p:txBody>
      </p:sp>
    </p:spTree>
    <p:extLst>
      <p:ext uri="{BB962C8B-B14F-4D97-AF65-F5344CB8AC3E}">
        <p14:creationId xmlns:p14="http://schemas.microsoft.com/office/powerpoint/2010/main" val="2553901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3ADFA7-F01C-E8A2-C6B7-5C4454DE2105}"/>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CC0E06BB-E89C-DE59-6551-13BD58E4FA71}"/>
              </a:ext>
            </a:extLst>
          </p:cNvPr>
          <p:cNvSpPr txBox="1">
            <a:spLocks/>
          </p:cNvSpPr>
          <p:nvPr/>
        </p:nvSpPr>
        <p:spPr>
          <a:xfrm>
            <a:off x="425996" y="305092"/>
            <a:ext cx="10772775"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dirty="0">
                <a:latin typeface="Bernard MT Condensed" panose="02050806060905020404" pitchFamily="18" charset="0"/>
              </a:rPr>
              <a:t>Splitable Preferences </a:t>
            </a:r>
          </a:p>
        </p:txBody>
      </p:sp>
      <p:sp>
        <p:nvSpPr>
          <p:cNvPr id="9" name="Title 1">
            <a:extLst>
              <a:ext uri="{FF2B5EF4-FFF2-40B4-BE49-F238E27FC236}">
                <a16:creationId xmlns:a16="http://schemas.microsoft.com/office/drawing/2014/main" id="{3296127C-76C9-A55D-218D-0E8EF52CC56E}"/>
              </a:ext>
            </a:extLst>
          </p:cNvPr>
          <p:cNvSpPr txBox="1">
            <a:spLocks/>
          </p:cNvSpPr>
          <p:nvPr/>
        </p:nvSpPr>
        <p:spPr>
          <a:xfrm>
            <a:off x="525844" y="2340419"/>
            <a:ext cx="4114473" cy="1658198"/>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nSpc>
                <a:spcPct val="120000"/>
              </a:lnSpc>
            </a:pPr>
            <a:r>
              <a:rPr lang="en-US" sz="3600" dirty="0">
                <a:latin typeface="Bahnschrift SemiBold" panose="020B0502040204020203" pitchFamily="34" charset="0"/>
              </a:rPr>
              <a:t>When it comes to activities that can be split across segments of free time the “Splitable” will be divided first by the largest section of free time, and then it will schedule it depending on if the user prefers frontload, backload, or a balance</a:t>
            </a:r>
          </a:p>
          <a:p>
            <a:pPr>
              <a:lnSpc>
                <a:spcPct val="120000"/>
              </a:lnSpc>
            </a:pPr>
            <a:endParaRPr lang="en-US" dirty="0">
              <a:latin typeface="Bernard MT Condensed" panose="02050806060905020404" pitchFamily="18" charset="0"/>
            </a:endParaRPr>
          </a:p>
        </p:txBody>
      </p:sp>
      <p:sp>
        <p:nvSpPr>
          <p:cNvPr id="10" name="Title 1">
            <a:extLst>
              <a:ext uri="{FF2B5EF4-FFF2-40B4-BE49-F238E27FC236}">
                <a16:creationId xmlns:a16="http://schemas.microsoft.com/office/drawing/2014/main" id="{62DDEFBF-BC03-2092-EF40-949CA0B3E75E}"/>
              </a:ext>
            </a:extLst>
          </p:cNvPr>
          <p:cNvSpPr txBox="1">
            <a:spLocks/>
          </p:cNvSpPr>
          <p:nvPr/>
        </p:nvSpPr>
        <p:spPr>
          <a:xfrm>
            <a:off x="1334814" y="4322378"/>
            <a:ext cx="4114473"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gn="r">
              <a:lnSpc>
                <a:spcPct val="120000"/>
              </a:lnSpc>
            </a:pPr>
            <a:r>
              <a:rPr lang="en-US" sz="2000" dirty="0">
                <a:solidFill>
                  <a:schemeClr val="tx1">
                    <a:lumMod val="75000"/>
                    <a:lumOff val="25000"/>
                  </a:schemeClr>
                </a:solidFill>
                <a:latin typeface="Bahnschrift SemiBold" panose="020B0502040204020203" pitchFamily="34" charset="0"/>
              </a:rPr>
              <a:t>I would like 120 minutes for homework</a:t>
            </a:r>
          </a:p>
          <a:p>
            <a:pPr>
              <a:lnSpc>
                <a:spcPct val="120000"/>
              </a:lnSpc>
            </a:pPr>
            <a:endParaRPr lang="en-US" dirty="0">
              <a:latin typeface="Bernard MT Condensed" panose="02050806060905020404" pitchFamily="18" charset="0"/>
            </a:endParaRPr>
          </a:p>
        </p:txBody>
      </p:sp>
      <p:sp>
        <p:nvSpPr>
          <p:cNvPr id="8" name="Rectangle: Rounded Corners 7">
            <a:extLst>
              <a:ext uri="{FF2B5EF4-FFF2-40B4-BE49-F238E27FC236}">
                <a16:creationId xmlns:a16="http://schemas.microsoft.com/office/drawing/2014/main" id="{0396602E-703D-83B7-4C1D-3FF59601DCC7}"/>
              </a:ext>
            </a:extLst>
          </p:cNvPr>
          <p:cNvSpPr/>
          <p:nvPr/>
        </p:nvSpPr>
        <p:spPr>
          <a:xfrm>
            <a:off x="7241296" y="1664959"/>
            <a:ext cx="4135823" cy="6047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English 101   9:30 10:50</a:t>
            </a:r>
          </a:p>
        </p:txBody>
      </p:sp>
      <p:sp>
        <p:nvSpPr>
          <p:cNvPr id="13" name="Rectangle: Rounded Corners 12">
            <a:extLst>
              <a:ext uri="{FF2B5EF4-FFF2-40B4-BE49-F238E27FC236}">
                <a16:creationId xmlns:a16="http://schemas.microsoft.com/office/drawing/2014/main" id="{3A7C3FE6-F110-A7F3-AB75-9605E062E537}"/>
              </a:ext>
            </a:extLst>
          </p:cNvPr>
          <p:cNvSpPr/>
          <p:nvPr/>
        </p:nvSpPr>
        <p:spPr>
          <a:xfrm>
            <a:off x="7241296" y="2411283"/>
            <a:ext cx="4135823" cy="6047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Calc    11:00 12:00</a:t>
            </a:r>
          </a:p>
        </p:txBody>
      </p:sp>
      <p:sp>
        <p:nvSpPr>
          <p:cNvPr id="14" name="Rectangle: Rounded Corners 13">
            <a:extLst>
              <a:ext uri="{FF2B5EF4-FFF2-40B4-BE49-F238E27FC236}">
                <a16:creationId xmlns:a16="http://schemas.microsoft.com/office/drawing/2014/main" id="{E3A1E604-6B53-6409-81FF-67C54C5684CD}"/>
              </a:ext>
            </a:extLst>
          </p:cNvPr>
          <p:cNvSpPr/>
          <p:nvPr/>
        </p:nvSpPr>
        <p:spPr>
          <a:xfrm>
            <a:off x="7241298" y="3848471"/>
            <a:ext cx="4135823" cy="6047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CS </a:t>
            </a:r>
            <a:r>
              <a:rPr lang="en-US" dirty="0" err="1"/>
              <a:t>eboard</a:t>
            </a:r>
            <a:r>
              <a:rPr lang="en-US" dirty="0"/>
              <a:t> 13:40 15:00</a:t>
            </a:r>
          </a:p>
        </p:txBody>
      </p:sp>
      <p:sp>
        <p:nvSpPr>
          <p:cNvPr id="15" name="Rectangle: Rounded Corners 14">
            <a:extLst>
              <a:ext uri="{FF2B5EF4-FFF2-40B4-BE49-F238E27FC236}">
                <a16:creationId xmlns:a16="http://schemas.microsoft.com/office/drawing/2014/main" id="{6D9C3CAA-1518-387A-CD8F-0F2D9401582F}"/>
              </a:ext>
            </a:extLst>
          </p:cNvPr>
          <p:cNvSpPr/>
          <p:nvPr/>
        </p:nvSpPr>
        <p:spPr>
          <a:xfrm>
            <a:off x="7241297" y="4612160"/>
            <a:ext cx="4135823" cy="6047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Computer Arch 16:00 17:20</a:t>
            </a:r>
          </a:p>
        </p:txBody>
      </p:sp>
      <p:sp>
        <p:nvSpPr>
          <p:cNvPr id="16" name="Rectangle: Rounded Corners 15">
            <a:extLst>
              <a:ext uri="{FF2B5EF4-FFF2-40B4-BE49-F238E27FC236}">
                <a16:creationId xmlns:a16="http://schemas.microsoft.com/office/drawing/2014/main" id="{627AC38A-C77E-2F98-1519-BAA600C871F3}"/>
              </a:ext>
            </a:extLst>
          </p:cNvPr>
          <p:cNvSpPr/>
          <p:nvPr/>
        </p:nvSpPr>
        <p:spPr>
          <a:xfrm>
            <a:off x="7241297" y="918635"/>
            <a:ext cx="4135823" cy="6047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Orientation 8:30 9:00</a:t>
            </a:r>
          </a:p>
        </p:txBody>
      </p:sp>
      <p:sp>
        <p:nvSpPr>
          <p:cNvPr id="17" name="Rectangle: Rounded Corners 16">
            <a:extLst>
              <a:ext uri="{FF2B5EF4-FFF2-40B4-BE49-F238E27FC236}">
                <a16:creationId xmlns:a16="http://schemas.microsoft.com/office/drawing/2014/main" id="{D8CB1AC1-E7E9-8209-66E0-29878250E5F1}"/>
              </a:ext>
            </a:extLst>
          </p:cNvPr>
          <p:cNvSpPr/>
          <p:nvPr/>
        </p:nvSpPr>
        <p:spPr>
          <a:xfrm>
            <a:off x="7241624" y="227771"/>
            <a:ext cx="4135823" cy="6047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Breakfast 8:00 8:10</a:t>
            </a:r>
          </a:p>
        </p:txBody>
      </p:sp>
      <p:sp>
        <p:nvSpPr>
          <p:cNvPr id="18" name="Rectangle: Rounded Corners 17">
            <a:extLst>
              <a:ext uri="{FF2B5EF4-FFF2-40B4-BE49-F238E27FC236}">
                <a16:creationId xmlns:a16="http://schemas.microsoft.com/office/drawing/2014/main" id="{56690643-EDBD-1E33-D755-B62C1B358AA1}"/>
              </a:ext>
            </a:extLst>
          </p:cNvPr>
          <p:cNvSpPr/>
          <p:nvPr/>
        </p:nvSpPr>
        <p:spPr>
          <a:xfrm>
            <a:off x="7241296" y="5375849"/>
            <a:ext cx="4135823" cy="6047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Friends 17:30 19:20</a:t>
            </a:r>
          </a:p>
        </p:txBody>
      </p:sp>
      <p:sp>
        <p:nvSpPr>
          <p:cNvPr id="19" name="Rectangle: Rounded Corners 18">
            <a:extLst>
              <a:ext uri="{FF2B5EF4-FFF2-40B4-BE49-F238E27FC236}">
                <a16:creationId xmlns:a16="http://schemas.microsoft.com/office/drawing/2014/main" id="{38CBCC9C-E210-10A7-98B6-7E377AB9FC05}"/>
              </a:ext>
            </a:extLst>
          </p:cNvPr>
          <p:cNvSpPr/>
          <p:nvPr/>
        </p:nvSpPr>
        <p:spPr>
          <a:xfrm>
            <a:off x="6884600" y="3123747"/>
            <a:ext cx="4135823" cy="6047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Homework 12:00 13:40</a:t>
            </a:r>
          </a:p>
        </p:txBody>
      </p:sp>
      <p:sp>
        <p:nvSpPr>
          <p:cNvPr id="20" name="Rectangle: Rounded Corners 19">
            <a:extLst>
              <a:ext uri="{FF2B5EF4-FFF2-40B4-BE49-F238E27FC236}">
                <a16:creationId xmlns:a16="http://schemas.microsoft.com/office/drawing/2014/main" id="{CDD12925-ED91-46AF-3E51-DB1B6E274E46}"/>
              </a:ext>
            </a:extLst>
          </p:cNvPr>
          <p:cNvSpPr/>
          <p:nvPr/>
        </p:nvSpPr>
        <p:spPr>
          <a:xfrm>
            <a:off x="6884600" y="6057150"/>
            <a:ext cx="4135823" cy="6047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Homework 19:20 19:40</a:t>
            </a:r>
          </a:p>
        </p:txBody>
      </p:sp>
      <p:cxnSp>
        <p:nvCxnSpPr>
          <p:cNvPr id="21" name="Straight Arrow Connector 20">
            <a:extLst>
              <a:ext uri="{FF2B5EF4-FFF2-40B4-BE49-F238E27FC236}">
                <a16:creationId xmlns:a16="http://schemas.microsoft.com/office/drawing/2014/main" id="{A6FF54CA-82CB-9FA9-DEF8-0981B7DD612D}"/>
              </a:ext>
            </a:extLst>
          </p:cNvPr>
          <p:cNvCxnSpPr>
            <a:cxnSpLocks/>
            <a:endCxn id="19" idx="1"/>
          </p:cNvCxnSpPr>
          <p:nvPr/>
        </p:nvCxnSpPr>
        <p:spPr>
          <a:xfrm flipV="1">
            <a:off x="5229061" y="3426111"/>
            <a:ext cx="1655539" cy="119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A61DB80-3487-0F83-BB88-DFD9FB50F465}"/>
              </a:ext>
            </a:extLst>
          </p:cNvPr>
          <p:cNvCxnSpPr>
            <a:cxnSpLocks/>
            <a:endCxn id="20" idx="1"/>
          </p:cNvCxnSpPr>
          <p:nvPr/>
        </p:nvCxnSpPr>
        <p:spPr>
          <a:xfrm>
            <a:off x="5050713" y="4560935"/>
            <a:ext cx="1833887" cy="1798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9026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59</TotalTime>
  <Words>289</Words>
  <Application>Microsoft Office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Bahnschrift SemiBold</vt:lpstr>
      <vt:lpstr>Bernard MT Condensed</vt:lpstr>
      <vt:lpstr>Calibri Light</vt:lpstr>
      <vt:lpstr>Metropolitan</vt:lpstr>
      <vt:lpstr>Schedule Buddy</vt:lpstr>
      <vt:lpstr>How much time is in your day?</vt:lpstr>
      <vt:lpstr>Add Mandatory Events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Aidan Broderick</dc:creator>
  <cp:lastModifiedBy>Aidan Broderick</cp:lastModifiedBy>
  <cp:revision>1</cp:revision>
  <dcterms:created xsi:type="dcterms:W3CDTF">2025-02-23T15:19:02Z</dcterms:created>
  <dcterms:modified xsi:type="dcterms:W3CDTF">2025-02-23T16:18:30Z</dcterms:modified>
</cp:coreProperties>
</file>