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62" r:id="rId3"/>
    <p:sldId id="263" r:id="rId4"/>
    <p:sldId id="264" r:id="rId5"/>
    <p:sldId id="265"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A40F3D4-62AA-43A5-BBA8-CB8F22AAC0E4}" type="datetimeFigureOut">
              <a:rPr lang="es-BO" smtClean="0"/>
              <a:t>30/6/2025</a:t>
            </a:fld>
            <a:endParaRPr lang="es-BO"/>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BO"/>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40FC3BF-CBAF-4E34-BA0E-565412012072}" type="slidenum">
              <a:rPr lang="es-BO" smtClean="0"/>
              <a:t>‹Nº›</a:t>
            </a:fld>
            <a:endParaRPr lang="es-BO"/>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7804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40F3D4-62AA-43A5-BBA8-CB8F22AAC0E4}" type="datetimeFigureOut">
              <a:rPr lang="es-BO" smtClean="0"/>
              <a:t>30/6/2025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40FC3BF-CBAF-4E34-BA0E-565412012072}" type="slidenum">
              <a:rPr lang="es-BO" smtClean="0"/>
              <a:t>‹Nº›</a:t>
            </a:fld>
            <a:endParaRPr lang="es-BO"/>
          </a:p>
        </p:txBody>
      </p:sp>
    </p:spTree>
    <p:extLst>
      <p:ext uri="{BB962C8B-B14F-4D97-AF65-F5344CB8AC3E}">
        <p14:creationId xmlns:p14="http://schemas.microsoft.com/office/powerpoint/2010/main" val="280364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40F3D4-62AA-43A5-BBA8-CB8F22AAC0E4}" type="datetimeFigureOut">
              <a:rPr lang="es-BO" smtClean="0"/>
              <a:t>30/6/2025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40FC3BF-CBAF-4E34-BA0E-565412012072}" type="slidenum">
              <a:rPr lang="es-BO" smtClean="0"/>
              <a:t>‹Nº›</a:t>
            </a:fld>
            <a:endParaRPr lang="es-BO"/>
          </a:p>
        </p:txBody>
      </p:sp>
    </p:spTree>
    <p:extLst>
      <p:ext uri="{BB962C8B-B14F-4D97-AF65-F5344CB8AC3E}">
        <p14:creationId xmlns:p14="http://schemas.microsoft.com/office/powerpoint/2010/main" val="2441671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40F3D4-62AA-43A5-BBA8-CB8F22AAC0E4}" type="datetimeFigureOut">
              <a:rPr lang="es-BO" smtClean="0"/>
              <a:t>30/6/2025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40FC3BF-CBAF-4E34-BA0E-565412012072}" type="slidenum">
              <a:rPr lang="es-BO" smtClean="0"/>
              <a:t>‹Nº›</a:t>
            </a:fld>
            <a:endParaRPr lang="es-BO"/>
          </a:p>
        </p:txBody>
      </p:sp>
    </p:spTree>
    <p:extLst>
      <p:ext uri="{BB962C8B-B14F-4D97-AF65-F5344CB8AC3E}">
        <p14:creationId xmlns:p14="http://schemas.microsoft.com/office/powerpoint/2010/main" val="6783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A40F3D4-62AA-43A5-BBA8-CB8F22AAC0E4}" type="datetimeFigureOut">
              <a:rPr lang="es-BO" smtClean="0"/>
              <a:t>30/6/2025</a:t>
            </a:fld>
            <a:endParaRPr lang="es-BO"/>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BO"/>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40FC3BF-CBAF-4E34-BA0E-565412012072}" type="slidenum">
              <a:rPr lang="es-BO" smtClean="0"/>
              <a:t>‹Nº›</a:t>
            </a:fld>
            <a:endParaRPr lang="es-BO"/>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2447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A40F3D4-62AA-43A5-BBA8-CB8F22AAC0E4}" type="datetimeFigureOut">
              <a:rPr lang="es-BO" smtClean="0"/>
              <a:t>30/6/2025</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40FC3BF-CBAF-4E34-BA0E-565412012072}" type="slidenum">
              <a:rPr lang="es-BO" smtClean="0"/>
              <a:t>‹Nº›</a:t>
            </a:fld>
            <a:endParaRPr lang="es-BO"/>
          </a:p>
        </p:txBody>
      </p:sp>
    </p:spTree>
    <p:extLst>
      <p:ext uri="{BB962C8B-B14F-4D97-AF65-F5344CB8AC3E}">
        <p14:creationId xmlns:p14="http://schemas.microsoft.com/office/powerpoint/2010/main" val="115332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A40F3D4-62AA-43A5-BBA8-CB8F22AAC0E4}" type="datetimeFigureOut">
              <a:rPr lang="es-BO" smtClean="0"/>
              <a:t>30/6/2025</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840FC3BF-CBAF-4E34-BA0E-565412012072}" type="slidenum">
              <a:rPr lang="es-BO" smtClean="0"/>
              <a:t>‹Nº›</a:t>
            </a:fld>
            <a:endParaRPr lang="es-BO"/>
          </a:p>
        </p:txBody>
      </p:sp>
    </p:spTree>
    <p:extLst>
      <p:ext uri="{BB962C8B-B14F-4D97-AF65-F5344CB8AC3E}">
        <p14:creationId xmlns:p14="http://schemas.microsoft.com/office/powerpoint/2010/main" val="370794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A40F3D4-62AA-43A5-BBA8-CB8F22AAC0E4}" type="datetimeFigureOut">
              <a:rPr lang="es-BO" smtClean="0"/>
              <a:t>30/6/2025</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840FC3BF-CBAF-4E34-BA0E-565412012072}" type="slidenum">
              <a:rPr lang="es-BO" smtClean="0"/>
              <a:t>‹Nº›</a:t>
            </a:fld>
            <a:endParaRPr lang="es-BO"/>
          </a:p>
        </p:txBody>
      </p:sp>
    </p:spTree>
    <p:extLst>
      <p:ext uri="{BB962C8B-B14F-4D97-AF65-F5344CB8AC3E}">
        <p14:creationId xmlns:p14="http://schemas.microsoft.com/office/powerpoint/2010/main" val="391903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0F3D4-62AA-43A5-BBA8-CB8F22AAC0E4}" type="datetimeFigureOut">
              <a:rPr lang="es-BO" smtClean="0"/>
              <a:t>30/6/2025</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840FC3BF-CBAF-4E34-BA0E-565412012072}" type="slidenum">
              <a:rPr lang="es-BO" smtClean="0"/>
              <a:t>‹Nº›</a:t>
            </a:fld>
            <a:endParaRPr lang="es-BO"/>
          </a:p>
        </p:txBody>
      </p:sp>
    </p:spTree>
    <p:extLst>
      <p:ext uri="{BB962C8B-B14F-4D97-AF65-F5344CB8AC3E}">
        <p14:creationId xmlns:p14="http://schemas.microsoft.com/office/powerpoint/2010/main" val="108910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40F3D4-62AA-43A5-BBA8-CB8F22AAC0E4}" type="datetimeFigureOut">
              <a:rPr lang="es-BO" smtClean="0"/>
              <a:t>30/6/2025</a:t>
            </a:fld>
            <a:endParaRPr lang="es-B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B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0FC3BF-CBAF-4E34-BA0E-565412012072}" type="slidenum">
              <a:rPr lang="es-BO" smtClean="0"/>
              <a:t>‹Nº›</a:t>
            </a:fld>
            <a:endParaRPr lang="es-B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22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40F3D4-62AA-43A5-BBA8-CB8F22AAC0E4}" type="datetimeFigureOut">
              <a:rPr lang="es-BO" smtClean="0"/>
              <a:t>30/6/2025</a:t>
            </a:fld>
            <a:endParaRPr lang="es-B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B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40FC3BF-CBAF-4E34-BA0E-565412012072}" type="slidenum">
              <a:rPr lang="es-BO" smtClean="0"/>
              <a:t>‹Nº›</a:t>
            </a:fld>
            <a:endParaRPr lang="es-B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97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A40F3D4-62AA-43A5-BBA8-CB8F22AAC0E4}" type="datetimeFigureOut">
              <a:rPr lang="es-BO" smtClean="0"/>
              <a:t>30/6/2025</a:t>
            </a:fld>
            <a:endParaRPr lang="es-BO"/>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BO"/>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40FC3BF-CBAF-4E34-BA0E-565412012072}" type="slidenum">
              <a:rPr lang="es-BO" smtClean="0"/>
              <a:t>‹Nº›</a:t>
            </a:fld>
            <a:endParaRPr lang="es-BO"/>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0010244"/>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4A6C-D869-1DB1-A2F4-57CD98A7A9C3}"/>
              </a:ext>
            </a:extLst>
          </p:cNvPr>
          <p:cNvSpPr>
            <a:spLocks noGrp="1"/>
          </p:cNvSpPr>
          <p:nvPr>
            <p:ph type="ctrTitle"/>
          </p:nvPr>
        </p:nvSpPr>
        <p:spPr>
          <a:xfrm>
            <a:off x="1915385" y="2379887"/>
            <a:ext cx="8361229" cy="2098226"/>
          </a:xfrm>
        </p:spPr>
        <p:txBody>
          <a:bodyPr/>
          <a:lstStyle/>
          <a:p>
            <a:r>
              <a:rPr lang="es-ES" dirty="0">
                <a:latin typeface="Aharoni" panose="02010803020104030203" pitchFamily="2" charset="-79"/>
                <a:cs typeface="Aharoni" panose="02010803020104030203" pitchFamily="2" charset="-79"/>
              </a:rPr>
              <a:t>Inventario</a:t>
            </a:r>
            <a:br>
              <a:rPr lang="es-ES" dirty="0">
                <a:latin typeface="Aharoni" panose="02010803020104030203" pitchFamily="2" charset="-79"/>
                <a:cs typeface="Aharoni" panose="02010803020104030203" pitchFamily="2" charset="-79"/>
              </a:rPr>
            </a:br>
            <a:r>
              <a:rPr lang="es-ES" dirty="0">
                <a:latin typeface="Aharoni" panose="02010803020104030203" pitchFamily="2" charset="-79"/>
                <a:cs typeface="Aharoni" panose="02010803020104030203" pitchFamily="2" charset="-79"/>
              </a:rPr>
              <a:t>by </a:t>
            </a:r>
            <a:br>
              <a:rPr lang="es-ES" dirty="0">
                <a:latin typeface="Aharoni" panose="02010803020104030203" pitchFamily="2" charset="-79"/>
                <a:cs typeface="Aharoni" panose="02010803020104030203" pitchFamily="2" charset="-79"/>
              </a:rPr>
            </a:br>
            <a:r>
              <a:rPr lang="es-ES" dirty="0">
                <a:latin typeface="Aharoni" panose="02010803020104030203" pitchFamily="2" charset="-79"/>
                <a:cs typeface="Aharoni" panose="02010803020104030203" pitchFamily="2" charset="-79"/>
              </a:rPr>
              <a:t>InGENIDEA</a:t>
            </a:r>
            <a:endParaRPr lang="es-BO"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7929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6D9B-70BB-EF84-B8BC-4135A6F6AFB7}"/>
              </a:ext>
            </a:extLst>
          </p:cNvPr>
          <p:cNvSpPr>
            <a:spLocks noGrp="1"/>
          </p:cNvSpPr>
          <p:nvPr>
            <p:ph type="title"/>
          </p:nvPr>
        </p:nvSpPr>
        <p:spPr>
          <a:xfrm>
            <a:off x="1295400" y="457200"/>
            <a:ext cx="9601200" cy="1485900"/>
          </a:xfrm>
        </p:spPr>
        <p:txBody>
          <a:bodyPr>
            <a:normAutofit fontScale="90000"/>
          </a:bodyPr>
          <a:lstStyle/>
          <a:p>
            <a:pPr algn="ctr"/>
            <a:r>
              <a:rPr lang="en-US" sz="5400" b="1" dirty="0"/>
              <a:t>Pasos para realizar un </a:t>
            </a:r>
            <a:br>
              <a:rPr lang="en-US" sz="5400" b="1" dirty="0"/>
            </a:br>
            <a:r>
              <a:rPr lang="en-US" sz="5400" b="1" dirty="0"/>
              <a:t>programa de Inventario</a:t>
            </a:r>
            <a:endParaRPr lang="es-BO" sz="5400" b="1" dirty="0"/>
          </a:p>
        </p:txBody>
      </p:sp>
      <p:sp>
        <p:nvSpPr>
          <p:cNvPr id="3" name="Marcador de contenido 2">
            <a:extLst>
              <a:ext uri="{FF2B5EF4-FFF2-40B4-BE49-F238E27FC236}">
                <a16:creationId xmlns:a16="http://schemas.microsoft.com/office/drawing/2014/main" id="{5D2FCBC7-C130-95FC-A997-7B63BBFC14AE}"/>
              </a:ext>
            </a:extLst>
          </p:cNvPr>
          <p:cNvSpPr>
            <a:spLocks noGrp="1"/>
          </p:cNvSpPr>
          <p:nvPr>
            <p:ph idx="1"/>
          </p:nvPr>
        </p:nvSpPr>
        <p:spPr>
          <a:xfrm>
            <a:off x="1295399" y="2205317"/>
            <a:ext cx="9825319" cy="4343401"/>
          </a:xfrm>
        </p:spPr>
        <p:txBody>
          <a:bodyPr>
            <a:normAutofit/>
          </a:bodyPr>
          <a:lstStyle/>
          <a:p>
            <a:pPr marL="0" indent="0" algn="just">
              <a:buNone/>
            </a:pPr>
            <a:r>
              <a:rPr lang="es-ES" sz="3600" dirty="0"/>
              <a:t>Crear las funciones principales</a:t>
            </a:r>
          </a:p>
          <a:p>
            <a:pPr algn="just"/>
            <a:r>
              <a:rPr lang="es-ES" sz="3600" dirty="0"/>
              <a:t>Para la entrada, salida y guardar datos.</a:t>
            </a:r>
          </a:p>
          <a:p>
            <a:pPr marL="0" indent="0" algn="just">
              <a:buNone/>
            </a:pPr>
            <a:r>
              <a:rPr lang="es-ES" sz="3600" dirty="0"/>
              <a:t>Realizar pruebas</a:t>
            </a:r>
          </a:p>
          <a:p>
            <a:pPr algn="just"/>
            <a:r>
              <a:rPr lang="es-ES" sz="3600" dirty="0"/>
              <a:t>El programa debe ser capaz de actuar según distintas situaciones.</a:t>
            </a:r>
          </a:p>
          <a:p>
            <a:pPr algn="just"/>
            <a:endParaRPr lang="es-BO" sz="3200" dirty="0"/>
          </a:p>
        </p:txBody>
      </p:sp>
    </p:spTree>
    <p:extLst>
      <p:ext uri="{BB962C8B-B14F-4D97-AF65-F5344CB8AC3E}">
        <p14:creationId xmlns:p14="http://schemas.microsoft.com/office/powerpoint/2010/main" val="226138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6D9B-70BB-EF84-B8BC-4135A6F6AFB7}"/>
              </a:ext>
            </a:extLst>
          </p:cNvPr>
          <p:cNvSpPr>
            <a:spLocks noGrp="1"/>
          </p:cNvSpPr>
          <p:nvPr>
            <p:ph type="title"/>
          </p:nvPr>
        </p:nvSpPr>
        <p:spPr/>
        <p:txBody>
          <a:bodyPr>
            <a:normAutofit fontScale="90000"/>
          </a:bodyPr>
          <a:lstStyle/>
          <a:p>
            <a:pPr algn="ctr"/>
            <a:r>
              <a:rPr lang="es-ES" sz="5400" b="1" dirty="0"/>
              <a:t>Sistema de Gestión </a:t>
            </a:r>
            <a:br>
              <a:rPr lang="es-ES" sz="5400" b="1" dirty="0"/>
            </a:br>
            <a:r>
              <a:rPr lang="es-ES" sz="5400" b="1" dirty="0"/>
              <a:t>de Inventario</a:t>
            </a:r>
            <a:endParaRPr lang="es-BO" sz="5400" b="1" dirty="0"/>
          </a:p>
        </p:txBody>
      </p:sp>
      <p:sp>
        <p:nvSpPr>
          <p:cNvPr id="3" name="Marcador de contenido 2">
            <a:extLst>
              <a:ext uri="{FF2B5EF4-FFF2-40B4-BE49-F238E27FC236}">
                <a16:creationId xmlns:a16="http://schemas.microsoft.com/office/drawing/2014/main" id="{5D2FCBC7-C130-95FC-A997-7B63BBFC14AE}"/>
              </a:ext>
            </a:extLst>
          </p:cNvPr>
          <p:cNvSpPr>
            <a:spLocks noGrp="1"/>
          </p:cNvSpPr>
          <p:nvPr>
            <p:ph idx="1"/>
          </p:nvPr>
        </p:nvSpPr>
        <p:spPr>
          <a:xfrm>
            <a:off x="1295400" y="2171700"/>
            <a:ext cx="9601200" cy="3581400"/>
          </a:xfrm>
        </p:spPr>
        <p:txBody>
          <a:bodyPr>
            <a:normAutofit lnSpcReduction="10000"/>
          </a:bodyPr>
          <a:lstStyle/>
          <a:p>
            <a:pPr algn="just"/>
            <a:r>
              <a:rPr lang="es-ES" sz="3200" dirty="0"/>
              <a:t>Como proyecto final presentamos un sistema de gestión de inventario programado en el lenguaje C#.</a:t>
            </a:r>
          </a:p>
          <a:p>
            <a:pPr algn="just"/>
            <a:r>
              <a:rPr lang="es-ES" sz="3200" dirty="0"/>
              <a:t> El programa optimiza el control de stock y mejora la eficiencia ya que sabemos que un inventario bien elaborado es una herramienta esencial para cualquier organización ya que digitaliza procesos, minimiza errores y ofrece visibilidad de los elementos (productos) en tiempo real.</a:t>
            </a:r>
            <a:endParaRPr lang="es-BO" sz="3200" dirty="0"/>
          </a:p>
        </p:txBody>
      </p:sp>
    </p:spTree>
    <p:extLst>
      <p:ext uri="{BB962C8B-B14F-4D97-AF65-F5344CB8AC3E}">
        <p14:creationId xmlns:p14="http://schemas.microsoft.com/office/powerpoint/2010/main" val="13711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6D9B-70BB-EF84-B8BC-4135A6F6AFB7}"/>
              </a:ext>
            </a:extLst>
          </p:cNvPr>
          <p:cNvSpPr>
            <a:spLocks noGrp="1"/>
          </p:cNvSpPr>
          <p:nvPr>
            <p:ph type="title"/>
          </p:nvPr>
        </p:nvSpPr>
        <p:spPr/>
        <p:txBody>
          <a:bodyPr>
            <a:normAutofit fontScale="90000"/>
          </a:bodyPr>
          <a:lstStyle/>
          <a:p>
            <a:pPr algn="ctr"/>
            <a:r>
              <a:rPr lang="es-ES" sz="5400" b="1" dirty="0"/>
              <a:t>Desafíos de la Gestión de Inventario</a:t>
            </a:r>
            <a:endParaRPr lang="es-BO" sz="5400" b="1" dirty="0"/>
          </a:p>
        </p:txBody>
      </p:sp>
      <p:sp>
        <p:nvSpPr>
          <p:cNvPr id="3" name="Marcador de contenido 2">
            <a:extLst>
              <a:ext uri="{FF2B5EF4-FFF2-40B4-BE49-F238E27FC236}">
                <a16:creationId xmlns:a16="http://schemas.microsoft.com/office/drawing/2014/main" id="{5D2FCBC7-C130-95FC-A997-7B63BBFC14AE}"/>
              </a:ext>
            </a:extLst>
          </p:cNvPr>
          <p:cNvSpPr>
            <a:spLocks noGrp="1"/>
          </p:cNvSpPr>
          <p:nvPr>
            <p:ph idx="1"/>
          </p:nvPr>
        </p:nvSpPr>
        <p:spPr>
          <a:xfrm>
            <a:off x="1295400" y="2205318"/>
            <a:ext cx="9601200" cy="3581400"/>
          </a:xfrm>
        </p:spPr>
        <p:txBody>
          <a:bodyPr>
            <a:normAutofit/>
          </a:bodyPr>
          <a:lstStyle/>
          <a:p>
            <a:pPr algn="just"/>
            <a:r>
              <a:rPr lang="es-ES" sz="3600" dirty="0"/>
              <a:t>La gestión manual genera errores y costos. Esto afecta las ventas, ganancias, genera problemas con el manejo de costos y control de cantidad de productos disponibles. </a:t>
            </a:r>
            <a:endParaRPr lang="es-BO" sz="3600" dirty="0"/>
          </a:p>
        </p:txBody>
      </p:sp>
    </p:spTree>
    <p:extLst>
      <p:ext uri="{BB962C8B-B14F-4D97-AF65-F5344CB8AC3E}">
        <p14:creationId xmlns:p14="http://schemas.microsoft.com/office/powerpoint/2010/main" val="218369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6D9B-70BB-EF84-B8BC-4135A6F6AFB7}"/>
              </a:ext>
            </a:extLst>
          </p:cNvPr>
          <p:cNvSpPr>
            <a:spLocks noGrp="1"/>
          </p:cNvSpPr>
          <p:nvPr>
            <p:ph type="title"/>
          </p:nvPr>
        </p:nvSpPr>
        <p:spPr/>
        <p:txBody>
          <a:bodyPr>
            <a:normAutofit/>
          </a:bodyPr>
          <a:lstStyle/>
          <a:p>
            <a:pPr algn="ctr"/>
            <a:r>
              <a:rPr lang="es-BO" sz="5400" b="1" dirty="0"/>
              <a:t>Objetivo del Proyecto</a:t>
            </a:r>
          </a:p>
        </p:txBody>
      </p:sp>
      <p:sp>
        <p:nvSpPr>
          <p:cNvPr id="3" name="Marcador de contenido 2">
            <a:extLst>
              <a:ext uri="{FF2B5EF4-FFF2-40B4-BE49-F238E27FC236}">
                <a16:creationId xmlns:a16="http://schemas.microsoft.com/office/drawing/2014/main" id="{5D2FCBC7-C130-95FC-A997-7B63BBFC14AE}"/>
              </a:ext>
            </a:extLst>
          </p:cNvPr>
          <p:cNvSpPr>
            <a:spLocks noGrp="1"/>
          </p:cNvSpPr>
          <p:nvPr>
            <p:ph idx="1"/>
          </p:nvPr>
        </p:nvSpPr>
        <p:spPr>
          <a:xfrm>
            <a:off x="1295400" y="2205318"/>
            <a:ext cx="9601200" cy="3581400"/>
          </a:xfrm>
        </p:spPr>
        <p:txBody>
          <a:bodyPr>
            <a:normAutofit/>
          </a:bodyPr>
          <a:lstStyle/>
          <a:p>
            <a:pPr algn="just"/>
            <a:r>
              <a:rPr lang="es-ES" sz="3600" dirty="0"/>
              <a:t>Desarrollar un sistema de inventario fácil de usar. Registra, consulta y administra entradas/salidas eficientemente. Optimiza el stock y minimiza los errores. Generamos una interfaz intuitiva para pequeñas empresas o emprendimientos.</a:t>
            </a:r>
            <a:endParaRPr lang="es-BO" sz="4000" dirty="0"/>
          </a:p>
        </p:txBody>
      </p:sp>
    </p:spTree>
    <p:extLst>
      <p:ext uri="{BB962C8B-B14F-4D97-AF65-F5344CB8AC3E}">
        <p14:creationId xmlns:p14="http://schemas.microsoft.com/office/powerpoint/2010/main" val="213967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6D9B-70BB-EF84-B8BC-4135A6F6AFB7}"/>
              </a:ext>
            </a:extLst>
          </p:cNvPr>
          <p:cNvSpPr>
            <a:spLocks noGrp="1"/>
          </p:cNvSpPr>
          <p:nvPr>
            <p:ph type="title"/>
          </p:nvPr>
        </p:nvSpPr>
        <p:spPr>
          <a:xfrm>
            <a:off x="1295400" y="457200"/>
            <a:ext cx="9601200" cy="1485900"/>
          </a:xfrm>
        </p:spPr>
        <p:txBody>
          <a:bodyPr>
            <a:normAutofit fontScale="90000"/>
          </a:bodyPr>
          <a:lstStyle/>
          <a:p>
            <a:pPr algn="ctr"/>
            <a:r>
              <a:rPr lang="es-BO" sz="5400" b="1" dirty="0"/>
              <a:t>Componentes Clave del </a:t>
            </a:r>
            <a:br>
              <a:rPr lang="es-BO" sz="5400" b="1" dirty="0"/>
            </a:br>
            <a:r>
              <a:rPr lang="es-BO" sz="5400" b="1" dirty="0"/>
              <a:t>Programa Inventario</a:t>
            </a:r>
          </a:p>
        </p:txBody>
      </p:sp>
      <p:sp>
        <p:nvSpPr>
          <p:cNvPr id="3" name="Marcador de contenido 2">
            <a:extLst>
              <a:ext uri="{FF2B5EF4-FFF2-40B4-BE49-F238E27FC236}">
                <a16:creationId xmlns:a16="http://schemas.microsoft.com/office/drawing/2014/main" id="{5D2FCBC7-C130-95FC-A997-7B63BBFC14AE}"/>
              </a:ext>
            </a:extLst>
          </p:cNvPr>
          <p:cNvSpPr>
            <a:spLocks noGrp="1"/>
          </p:cNvSpPr>
          <p:nvPr>
            <p:ph idx="1"/>
          </p:nvPr>
        </p:nvSpPr>
        <p:spPr>
          <a:xfrm>
            <a:off x="1295400" y="2205318"/>
            <a:ext cx="9601200" cy="3581400"/>
          </a:xfrm>
        </p:spPr>
        <p:txBody>
          <a:bodyPr>
            <a:normAutofit fontScale="85000" lnSpcReduction="20000"/>
          </a:bodyPr>
          <a:lstStyle/>
          <a:p>
            <a:pPr algn="just"/>
            <a:r>
              <a:rPr lang="es-ES" sz="3200" dirty="0"/>
              <a:t>El sistema esta programado siguiendo los procesos de la programación modular, cuenta con un </a:t>
            </a:r>
            <a:r>
              <a:rPr lang="es-ES" sz="3200" b="1" dirty="0" err="1"/>
              <a:t>MainForm</a:t>
            </a:r>
            <a:r>
              <a:rPr lang="es-ES" sz="3200" b="1" dirty="0"/>
              <a:t> </a:t>
            </a:r>
            <a:r>
              <a:rPr lang="es-ES" sz="3200" dirty="0"/>
              <a:t>donde se inicia el programa, </a:t>
            </a:r>
            <a:r>
              <a:rPr lang="es-ES" sz="3200" b="1" dirty="0" err="1"/>
              <a:t>EntradaProductosForm</a:t>
            </a:r>
            <a:r>
              <a:rPr lang="es-ES" sz="3200" dirty="0"/>
              <a:t> donde se añaden productos, </a:t>
            </a:r>
            <a:r>
              <a:rPr lang="es-ES" sz="3200" b="1" dirty="0" err="1"/>
              <a:t>SalidaProductosForm</a:t>
            </a:r>
            <a:r>
              <a:rPr lang="es-ES" sz="3200" dirty="0"/>
              <a:t> para la salida de elementos, </a:t>
            </a:r>
            <a:r>
              <a:rPr lang="es-ES" sz="3200" b="1" dirty="0" err="1"/>
              <a:t>ProductosForm</a:t>
            </a:r>
            <a:r>
              <a:rPr lang="es-ES" sz="3200" dirty="0"/>
              <a:t> que nos enseña los procesos y </a:t>
            </a:r>
            <a:r>
              <a:rPr lang="es-ES" sz="3200" b="1" dirty="0" err="1"/>
              <a:t>ConsultaProductosForm</a:t>
            </a:r>
            <a:r>
              <a:rPr lang="es-ES" sz="3200" dirty="0"/>
              <a:t> para visualizar el almacenamiento de nuestros productos. </a:t>
            </a:r>
          </a:p>
          <a:p>
            <a:pPr algn="just"/>
            <a:r>
              <a:rPr lang="es-ES" sz="3200" dirty="0"/>
              <a:t>Cada uno con funciones específicas para la gestión de inventario. El módulo </a:t>
            </a:r>
            <a:r>
              <a:rPr lang="es-ES" sz="3200" b="1" dirty="0"/>
              <a:t>Conexiones</a:t>
            </a:r>
            <a:r>
              <a:rPr lang="es-ES" sz="3200" dirty="0"/>
              <a:t> maneja la base de datos y cálculos.</a:t>
            </a:r>
            <a:endParaRPr lang="es-BO" sz="3200" dirty="0"/>
          </a:p>
        </p:txBody>
      </p:sp>
    </p:spTree>
    <p:extLst>
      <p:ext uri="{BB962C8B-B14F-4D97-AF65-F5344CB8AC3E}">
        <p14:creationId xmlns:p14="http://schemas.microsoft.com/office/powerpoint/2010/main" val="404957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6D9B-70BB-EF84-B8BC-4135A6F6AFB7}"/>
              </a:ext>
            </a:extLst>
          </p:cNvPr>
          <p:cNvSpPr>
            <a:spLocks noGrp="1"/>
          </p:cNvSpPr>
          <p:nvPr>
            <p:ph type="title"/>
          </p:nvPr>
        </p:nvSpPr>
        <p:spPr>
          <a:xfrm>
            <a:off x="1295400" y="457200"/>
            <a:ext cx="9601200" cy="1485900"/>
          </a:xfrm>
        </p:spPr>
        <p:txBody>
          <a:bodyPr>
            <a:normAutofit fontScale="90000"/>
          </a:bodyPr>
          <a:lstStyle/>
          <a:p>
            <a:pPr algn="ctr"/>
            <a:r>
              <a:rPr lang="en-US" sz="5400" b="1" dirty="0"/>
              <a:t>OLE DB (Object Linking and Embedding, Database)</a:t>
            </a:r>
            <a:endParaRPr lang="es-BO" sz="5400" b="1" dirty="0"/>
          </a:p>
        </p:txBody>
      </p:sp>
      <p:sp>
        <p:nvSpPr>
          <p:cNvPr id="3" name="Marcador de contenido 2">
            <a:extLst>
              <a:ext uri="{FF2B5EF4-FFF2-40B4-BE49-F238E27FC236}">
                <a16:creationId xmlns:a16="http://schemas.microsoft.com/office/drawing/2014/main" id="{5D2FCBC7-C130-95FC-A997-7B63BBFC14AE}"/>
              </a:ext>
            </a:extLst>
          </p:cNvPr>
          <p:cNvSpPr>
            <a:spLocks noGrp="1"/>
          </p:cNvSpPr>
          <p:nvPr>
            <p:ph idx="1"/>
          </p:nvPr>
        </p:nvSpPr>
        <p:spPr>
          <a:xfrm>
            <a:off x="1295400" y="2205318"/>
            <a:ext cx="9601200" cy="3581400"/>
          </a:xfrm>
        </p:spPr>
        <p:txBody>
          <a:bodyPr>
            <a:normAutofit fontScale="92500" lnSpcReduction="20000"/>
          </a:bodyPr>
          <a:lstStyle/>
          <a:p>
            <a:pPr algn="just"/>
            <a:r>
              <a:rPr lang="es-ES" sz="3200" dirty="0"/>
              <a:t>Es un programa de Microsoft para acceder a diversos tipos de datos. Posee una interfaz uniforme para conectarse, ejecutar comandos SQL y recuperar datos, simplificando la interacción con la base de datos. En nuestro programa es capaz de modificar los datos de nuestras matrices sin necesidad de abrir el programa en Visual Studio o el ejecutable.</a:t>
            </a:r>
          </a:p>
          <a:p>
            <a:pPr algn="just"/>
            <a:r>
              <a:rPr lang="es-ES" sz="3200" dirty="0"/>
              <a:t>La función para llamarlo se encuentra en el modulo conexiones.</a:t>
            </a:r>
            <a:endParaRPr lang="es-BO" sz="3200" dirty="0"/>
          </a:p>
        </p:txBody>
      </p:sp>
    </p:spTree>
    <p:extLst>
      <p:ext uri="{BB962C8B-B14F-4D97-AF65-F5344CB8AC3E}">
        <p14:creationId xmlns:p14="http://schemas.microsoft.com/office/powerpoint/2010/main" val="142399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6D9B-70BB-EF84-B8BC-4135A6F6AFB7}"/>
              </a:ext>
            </a:extLst>
          </p:cNvPr>
          <p:cNvSpPr>
            <a:spLocks noGrp="1"/>
          </p:cNvSpPr>
          <p:nvPr>
            <p:ph type="title"/>
          </p:nvPr>
        </p:nvSpPr>
        <p:spPr>
          <a:xfrm>
            <a:off x="1295400" y="457200"/>
            <a:ext cx="9601200" cy="1485900"/>
          </a:xfrm>
        </p:spPr>
        <p:txBody>
          <a:bodyPr>
            <a:normAutofit fontScale="90000"/>
          </a:bodyPr>
          <a:lstStyle/>
          <a:p>
            <a:pPr algn="ctr"/>
            <a:r>
              <a:rPr lang="en-US" sz="5400" b="1" dirty="0"/>
              <a:t>Pasos para realizar un </a:t>
            </a:r>
            <a:br>
              <a:rPr lang="en-US" sz="5400" b="1" dirty="0"/>
            </a:br>
            <a:r>
              <a:rPr lang="en-US" sz="5400" b="1" dirty="0"/>
              <a:t>programa de Inventario</a:t>
            </a:r>
            <a:endParaRPr lang="es-BO" sz="5400" b="1" dirty="0"/>
          </a:p>
        </p:txBody>
      </p:sp>
      <p:sp>
        <p:nvSpPr>
          <p:cNvPr id="3" name="Marcador de contenido 2">
            <a:extLst>
              <a:ext uri="{FF2B5EF4-FFF2-40B4-BE49-F238E27FC236}">
                <a16:creationId xmlns:a16="http://schemas.microsoft.com/office/drawing/2014/main" id="{5D2FCBC7-C130-95FC-A997-7B63BBFC14AE}"/>
              </a:ext>
            </a:extLst>
          </p:cNvPr>
          <p:cNvSpPr>
            <a:spLocks noGrp="1"/>
          </p:cNvSpPr>
          <p:nvPr>
            <p:ph idx="1"/>
          </p:nvPr>
        </p:nvSpPr>
        <p:spPr>
          <a:xfrm>
            <a:off x="1295400" y="2205318"/>
            <a:ext cx="9601200" cy="3581400"/>
          </a:xfrm>
        </p:spPr>
        <p:txBody>
          <a:bodyPr>
            <a:normAutofit lnSpcReduction="10000"/>
          </a:bodyPr>
          <a:lstStyle/>
          <a:p>
            <a:pPr algn="just"/>
            <a:r>
              <a:rPr lang="es-ES" sz="3200" dirty="0"/>
              <a:t>Comprensión del dominio del problema </a:t>
            </a:r>
          </a:p>
          <a:p>
            <a:pPr algn="just"/>
            <a:r>
              <a:rPr lang="es-ES" sz="3200" dirty="0"/>
              <a:t>Entender que es stock o la cantidad actual de productos.</a:t>
            </a:r>
          </a:p>
          <a:p>
            <a:pPr algn="just"/>
            <a:r>
              <a:rPr lang="es-ES" sz="3200" dirty="0"/>
              <a:t>La entrada es cuando ingresas productos al inventario.</a:t>
            </a:r>
          </a:p>
          <a:p>
            <a:pPr algn="just"/>
            <a:r>
              <a:rPr lang="es-ES" sz="3200" dirty="0"/>
              <a:t>Una salida es cuando se retiran productos del inventario (por venta o pérdida).</a:t>
            </a:r>
          </a:p>
          <a:p>
            <a:pPr algn="just"/>
            <a:endParaRPr lang="es-BO" sz="3200" dirty="0"/>
          </a:p>
        </p:txBody>
      </p:sp>
    </p:spTree>
    <p:extLst>
      <p:ext uri="{BB962C8B-B14F-4D97-AF65-F5344CB8AC3E}">
        <p14:creationId xmlns:p14="http://schemas.microsoft.com/office/powerpoint/2010/main" val="20186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6D9B-70BB-EF84-B8BC-4135A6F6AFB7}"/>
              </a:ext>
            </a:extLst>
          </p:cNvPr>
          <p:cNvSpPr>
            <a:spLocks noGrp="1"/>
          </p:cNvSpPr>
          <p:nvPr>
            <p:ph type="title"/>
          </p:nvPr>
        </p:nvSpPr>
        <p:spPr>
          <a:xfrm>
            <a:off x="1295400" y="457200"/>
            <a:ext cx="9601200" cy="1485900"/>
          </a:xfrm>
        </p:spPr>
        <p:txBody>
          <a:bodyPr>
            <a:normAutofit fontScale="90000"/>
          </a:bodyPr>
          <a:lstStyle/>
          <a:p>
            <a:pPr algn="ctr"/>
            <a:r>
              <a:rPr lang="en-US" sz="5400" b="1" dirty="0"/>
              <a:t>Pasos para realizar un </a:t>
            </a:r>
            <a:br>
              <a:rPr lang="en-US" sz="5400" b="1" dirty="0"/>
            </a:br>
            <a:r>
              <a:rPr lang="en-US" sz="5400" b="1" dirty="0"/>
              <a:t>programa de Inventario</a:t>
            </a:r>
            <a:endParaRPr lang="es-BO" sz="5400" b="1" dirty="0"/>
          </a:p>
        </p:txBody>
      </p:sp>
      <p:sp>
        <p:nvSpPr>
          <p:cNvPr id="3" name="Marcador de contenido 2">
            <a:extLst>
              <a:ext uri="{FF2B5EF4-FFF2-40B4-BE49-F238E27FC236}">
                <a16:creationId xmlns:a16="http://schemas.microsoft.com/office/drawing/2014/main" id="{5D2FCBC7-C130-95FC-A997-7B63BBFC14AE}"/>
              </a:ext>
            </a:extLst>
          </p:cNvPr>
          <p:cNvSpPr>
            <a:spLocks noGrp="1"/>
          </p:cNvSpPr>
          <p:nvPr>
            <p:ph idx="1"/>
          </p:nvPr>
        </p:nvSpPr>
        <p:spPr>
          <a:xfrm>
            <a:off x="1295399" y="2205317"/>
            <a:ext cx="9825319" cy="4343401"/>
          </a:xfrm>
        </p:spPr>
        <p:txBody>
          <a:bodyPr>
            <a:normAutofit fontScale="92500" lnSpcReduction="10000"/>
          </a:bodyPr>
          <a:lstStyle/>
          <a:p>
            <a:pPr marL="0" indent="0" algn="just">
              <a:buNone/>
            </a:pPr>
            <a:r>
              <a:rPr lang="es-ES" sz="3200" dirty="0"/>
              <a:t>Definir los requisitos del sistema. El programa debe ser capaz de:</a:t>
            </a:r>
          </a:p>
          <a:p>
            <a:pPr algn="just"/>
            <a:r>
              <a:rPr lang="es-ES" sz="3200" dirty="0"/>
              <a:t>Registrar productos.</a:t>
            </a:r>
          </a:p>
          <a:p>
            <a:pPr algn="just"/>
            <a:r>
              <a:rPr lang="es-ES" sz="3200" dirty="0"/>
              <a:t>Ver stock actual.</a:t>
            </a:r>
          </a:p>
          <a:p>
            <a:pPr algn="just"/>
            <a:r>
              <a:rPr lang="es-ES" sz="3200" dirty="0"/>
              <a:t>Registrar entradas de productos.</a:t>
            </a:r>
          </a:p>
          <a:p>
            <a:pPr algn="just"/>
            <a:r>
              <a:rPr lang="es-ES" sz="3200" dirty="0"/>
              <a:t>Registrar salidas de productos.</a:t>
            </a:r>
          </a:p>
          <a:p>
            <a:pPr algn="just"/>
            <a:r>
              <a:rPr lang="es-ES" sz="3200" dirty="0"/>
              <a:t>Ver historial de movimientos.</a:t>
            </a:r>
          </a:p>
          <a:p>
            <a:pPr algn="just"/>
            <a:r>
              <a:rPr lang="es-ES" sz="3200" dirty="0"/>
              <a:t>Buscar productos.</a:t>
            </a:r>
          </a:p>
          <a:p>
            <a:pPr algn="just"/>
            <a:endParaRPr lang="es-BO" sz="3200" dirty="0"/>
          </a:p>
        </p:txBody>
      </p:sp>
    </p:spTree>
    <p:extLst>
      <p:ext uri="{BB962C8B-B14F-4D97-AF65-F5344CB8AC3E}">
        <p14:creationId xmlns:p14="http://schemas.microsoft.com/office/powerpoint/2010/main" val="750172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6D9B-70BB-EF84-B8BC-4135A6F6AFB7}"/>
              </a:ext>
            </a:extLst>
          </p:cNvPr>
          <p:cNvSpPr>
            <a:spLocks noGrp="1"/>
          </p:cNvSpPr>
          <p:nvPr>
            <p:ph type="title"/>
          </p:nvPr>
        </p:nvSpPr>
        <p:spPr>
          <a:xfrm>
            <a:off x="1295400" y="457200"/>
            <a:ext cx="9601200" cy="1485900"/>
          </a:xfrm>
        </p:spPr>
        <p:txBody>
          <a:bodyPr>
            <a:normAutofit fontScale="90000"/>
          </a:bodyPr>
          <a:lstStyle/>
          <a:p>
            <a:pPr algn="ctr"/>
            <a:r>
              <a:rPr lang="en-US" sz="5400" b="1" dirty="0"/>
              <a:t>Pasos para realizar un </a:t>
            </a:r>
            <a:br>
              <a:rPr lang="en-US" sz="5400" b="1" dirty="0"/>
            </a:br>
            <a:r>
              <a:rPr lang="en-US" sz="5400" b="1" dirty="0"/>
              <a:t>programa de Inventario</a:t>
            </a:r>
            <a:endParaRPr lang="es-BO" sz="5400" b="1" dirty="0"/>
          </a:p>
        </p:txBody>
      </p:sp>
      <p:sp>
        <p:nvSpPr>
          <p:cNvPr id="3" name="Marcador de contenido 2">
            <a:extLst>
              <a:ext uri="{FF2B5EF4-FFF2-40B4-BE49-F238E27FC236}">
                <a16:creationId xmlns:a16="http://schemas.microsoft.com/office/drawing/2014/main" id="{5D2FCBC7-C130-95FC-A997-7B63BBFC14AE}"/>
              </a:ext>
            </a:extLst>
          </p:cNvPr>
          <p:cNvSpPr>
            <a:spLocks noGrp="1"/>
          </p:cNvSpPr>
          <p:nvPr>
            <p:ph idx="1"/>
          </p:nvPr>
        </p:nvSpPr>
        <p:spPr>
          <a:xfrm>
            <a:off x="1295399" y="2205317"/>
            <a:ext cx="9825319" cy="4343401"/>
          </a:xfrm>
        </p:spPr>
        <p:txBody>
          <a:bodyPr>
            <a:normAutofit/>
          </a:bodyPr>
          <a:lstStyle/>
          <a:p>
            <a:pPr marL="0" indent="0" algn="just">
              <a:buNone/>
            </a:pPr>
            <a:r>
              <a:rPr lang="es-ES" sz="3200" dirty="0"/>
              <a:t>Elegir dónde guardar los datos</a:t>
            </a:r>
          </a:p>
          <a:p>
            <a:pPr algn="just"/>
            <a:r>
              <a:rPr lang="es-ES" sz="3200" dirty="0"/>
              <a:t>Temporal (memoria): ideal si es un proyecto pequeño sin guardar datos al cerrar.</a:t>
            </a:r>
          </a:p>
          <a:p>
            <a:pPr algn="just"/>
            <a:r>
              <a:rPr lang="es-ES" sz="3200" dirty="0"/>
              <a:t>Archivo de texto o JSON: si no quieres usar una base de datos todavía.</a:t>
            </a:r>
          </a:p>
          <a:p>
            <a:pPr algn="just"/>
            <a:r>
              <a:rPr lang="es-ES" sz="3200" dirty="0"/>
              <a:t>Base de datos (como SQLite o SQL Server): ideal para proyectos reales.</a:t>
            </a:r>
          </a:p>
          <a:p>
            <a:pPr algn="just"/>
            <a:endParaRPr lang="es-BO" sz="3200" dirty="0"/>
          </a:p>
        </p:txBody>
      </p:sp>
    </p:spTree>
    <p:extLst>
      <p:ext uri="{BB962C8B-B14F-4D97-AF65-F5344CB8AC3E}">
        <p14:creationId xmlns:p14="http://schemas.microsoft.com/office/powerpoint/2010/main" val="3596363024"/>
      </p:ext>
    </p:extLst>
  </p:cSld>
  <p:clrMapOvr>
    <a:masterClrMapping/>
  </p:clrMapOvr>
</p:sld>
</file>

<file path=ppt/theme/theme1.xml><?xml version="1.0" encoding="utf-8"?>
<a:theme xmlns:a="http://schemas.openxmlformats.org/drawingml/2006/main" name="Recorte">
  <a:themeElements>
    <a:clrScheme name="N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156</TotalTime>
  <Words>499</Words>
  <Application>Microsoft Office PowerPoint</Application>
  <PresentationFormat>Panorámica</PresentationFormat>
  <Paragraphs>37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Aharoni</vt:lpstr>
      <vt:lpstr>Arial</vt:lpstr>
      <vt:lpstr>Franklin Gothic Book</vt:lpstr>
      <vt:lpstr>Recorte</vt:lpstr>
      <vt:lpstr>Inventario by  InGENIDEA</vt:lpstr>
      <vt:lpstr>Sistema de Gestión  de Inventario</vt:lpstr>
      <vt:lpstr>Desafíos de la Gestión de Inventario</vt:lpstr>
      <vt:lpstr>Objetivo del Proyecto</vt:lpstr>
      <vt:lpstr>Componentes Clave del  Programa Inventario</vt:lpstr>
      <vt:lpstr>OLE DB (Object Linking and Embedding, Database)</vt:lpstr>
      <vt:lpstr>Pasos para realizar un  programa de Inventario</vt:lpstr>
      <vt:lpstr>Pasos para realizar un  programa de Inventario</vt:lpstr>
      <vt:lpstr>Pasos para realizar un  programa de Inventario</vt:lpstr>
      <vt:lpstr>Pasos para realizar un  programa de Inventario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Tamagotchi Arduino</dc:title>
  <dc:creator>Franz Almanza</dc:creator>
  <cp:lastModifiedBy>rocio almanza</cp:lastModifiedBy>
  <cp:revision>3</cp:revision>
  <dcterms:created xsi:type="dcterms:W3CDTF">2025-05-30T12:35:45Z</dcterms:created>
  <dcterms:modified xsi:type="dcterms:W3CDTF">2025-06-30T22:17:57Z</dcterms:modified>
</cp:coreProperties>
</file>