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8" r:id="rId4"/>
  </p:sldMasterIdLst>
  <p:sldIdLst>
    <p:sldId id="256" r:id="rId5"/>
    <p:sldId id="258" r:id="rId6"/>
    <p:sldId id="272" r:id="rId7"/>
    <p:sldId id="273" r:id="rId8"/>
    <p:sldId id="274" r:id="rId9"/>
    <p:sldId id="259" r:id="rId10"/>
    <p:sldId id="275" r:id="rId11"/>
    <p:sldId id="263" r:id="rId12"/>
    <p:sldId id="282" r:id="rId13"/>
    <p:sldId id="281" r:id="rId14"/>
    <p:sldId id="280" r:id="rId15"/>
    <p:sldId id="279" r:id="rId16"/>
    <p:sldId id="278" r:id="rId17"/>
    <p:sldId id="267" r:id="rId18"/>
    <p:sldId id="276" r:id="rId19"/>
    <p:sldId id="277" r:id="rId20"/>
    <p:sldId id="268" r:id="rId21"/>
    <p:sldId id="269" r:id="rId22"/>
    <p:sldId id="270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058EE-5C27-19E5-64A4-54924B8FD04B}" v="15" dt="2024-11-25T18:53:39.693"/>
    <p1510:client id="{2CF86401-1975-1EFF-AE4A-F5964E30777C}" v="4" dt="2024-11-25T18:54:25.903"/>
    <p1510:client id="{75977543-0A60-F380-466D-F388327E1060}" v="75" dt="2024-11-25T07:13:13.099"/>
    <p1510:client id="{7C394FAA-C6CD-FDFC-5B2C-50E02820D0E8}" v="2" dt="2024-11-25T15:47:24.246"/>
    <p1510:client id="{9825F296-B4BD-59A5-FC9B-D72C8391011D}" v="163" dt="2024-11-25T16:39:50.842"/>
    <p1510:client id="{AE669B54-C374-9BC3-044C-F5B0A677BF78}" v="100" dt="2024-11-25T07:21:39.304"/>
    <p1510:client id="{C3F2CBEB-0DD5-231E-C971-905C85462B0A}" v="19" dt="2024-11-25T18:26:16.274"/>
    <p1510:client id="{DF71A7A8-3D11-1B57-96DD-E27CBEF49D0A}" v="164" dt="2024-11-25T07:17:56.274"/>
    <p1510:client id="{FEA1491B-65DF-8B08-87E7-E172DD31A1A1}" v="294" dt="2024-11-25T06:32:31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2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00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1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97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0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85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45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1" r:id="rId6"/>
    <p:sldLayoutId id="2147483777" r:id="rId7"/>
    <p:sldLayoutId id="2147483778" r:id="rId8"/>
    <p:sldLayoutId id="2147483779" r:id="rId9"/>
    <p:sldLayoutId id="2147483780" r:id="rId10"/>
    <p:sldLayoutId id="214748378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E1192-14C2-0098-16F2-B1EE24DF9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5760" y="557784"/>
            <a:ext cx="6529930" cy="2519714"/>
          </a:xfrm>
        </p:spPr>
        <p:txBody>
          <a:bodyPr>
            <a:normAutofit/>
          </a:bodyPr>
          <a:lstStyle/>
          <a:p>
            <a:r>
              <a:rPr lang="en-CA"/>
              <a:t>MOVIE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10709-4E50-5BB2-80B6-041CEB4BD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258" y="3623022"/>
            <a:ext cx="6294846" cy="2519713"/>
          </a:xfrm>
        </p:spPr>
        <p:txBody>
          <a:bodyPr>
            <a:normAutofit/>
          </a:bodyPr>
          <a:lstStyle/>
          <a:p>
            <a:r>
              <a:rPr lang="en-US"/>
              <a:t>Team Members and roles:</a:t>
            </a:r>
          </a:p>
          <a:p>
            <a:pPr marL="342900" indent="-342900">
              <a:buFontTx/>
              <a:buChar char="-"/>
            </a:pPr>
            <a:r>
              <a:rPr lang="en-US"/>
              <a:t>Arasu </a:t>
            </a:r>
            <a:r>
              <a:rPr lang="en-US" err="1"/>
              <a:t>Ragupathi</a:t>
            </a:r>
            <a:endParaRPr lang="en-US"/>
          </a:p>
          <a:p>
            <a:pPr marL="342900" indent="-342900">
              <a:buFontTx/>
              <a:buChar char="-"/>
            </a:pPr>
            <a:r>
              <a:rPr lang="en-US"/>
              <a:t>Ken Biju Jacob</a:t>
            </a:r>
          </a:p>
          <a:p>
            <a:pPr marL="342900" indent="-342900">
              <a:buFontTx/>
              <a:buChar char="-"/>
            </a:pPr>
            <a:r>
              <a:rPr lang="en-US"/>
              <a:t>Nithish H  </a:t>
            </a:r>
            <a:r>
              <a:rPr lang="en-US" err="1"/>
              <a:t>Prabagaran</a:t>
            </a:r>
            <a:endParaRPr lang="en-US"/>
          </a:p>
          <a:p>
            <a:endParaRPr lang="en-CA"/>
          </a:p>
        </p:txBody>
      </p:sp>
      <p:pic>
        <p:nvPicPr>
          <p:cNvPr id="18" name="Picture 17" descr="Colored pencils inside a pencil holder which is on top of a wood table">
            <a:extLst>
              <a:ext uri="{FF2B5EF4-FFF2-40B4-BE49-F238E27FC236}">
                <a16:creationId xmlns:a16="http://schemas.microsoft.com/office/drawing/2014/main" id="{61AD307F-19C2-CEB6-B5A6-E96F4141C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397" r="19" b="-1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7095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621DB52A-ED5D-DC7D-4181-5B82B776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" y="-15814"/>
            <a:ext cx="6350750" cy="6889629"/>
          </a:xfrm>
          <a:prstGeom prst="rect">
            <a:avLst/>
          </a:prstGeom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4EFB170D-F3F7-4CD2-B672-C7A9013424B9}"/>
              </a:ext>
            </a:extLst>
          </p:cNvPr>
          <p:cNvSpPr txBox="1"/>
          <p:nvPr/>
        </p:nvSpPr>
        <p:spPr>
          <a:xfrm>
            <a:off x="8901937" y="5474113"/>
            <a:ext cx="31588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  <a:ea typeface="+mn-lt"/>
                <a:cs typeface="Posterama"/>
              </a:rPr>
              <a:t>Worldwide Gross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690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graph showing a number of dots&#10;&#10;Description automatically generated">
            <a:extLst>
              <a:ext uri="{FF2B5EF4-FFF2-40B4-BE49-F238E27FC236}">
                <a16:creationId xmlns:a16="http://schemas.microsoft.com/office/drawing/2014/main" id="{4FBB71B3-871D-9209-CF8E-7076F4CBF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-98" r="1679" b="-129"/>
          <a:stretch/>
        </p:blipFill>
        <p:spPr>
          <a:xfrm>
            <a:off x="1823" y="1207"/>
            <a:ext cx="7587417" cy="6034273"/>
          </a:xfr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F4019E77-2188-12A2-0864-6016AC44D249}"/>
              </a:ext>
            </a:extLst>
          </p:cNvPr>
          <p:cNvSpPr txBox="1"/>
          <p:nvPr/>
        </p:nvSpPr>
        <p:spPr>
          <a:xfrm>
            <a:off x="9039698" y="5364846"/>
            <a:ext cx="31588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Positive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42058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blue and red lines&#10;&#10;Description automatically generated">
            <a:extLst>
              <a:ext uri="{FF2B5EF4-FFF2-40B4-BE49-F238E27FC236}">
                <a16:creationId xmlns:a16="http://schemas.microsoft.com/office/drawing/2014/main" id="{5DE347F4-FE2F-0252-D628-E37A5B0D7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87" y="3426001"/>
            <a:ext cx="6391275" cy="34385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5D1C2A-846D-A097-FFCC-0E63CE53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0" t="2317" r="743" b="-528"/>
          <a:stretch/>
        </p:blipFill>
        <p:spPr>
          <a:xfrm>
            <a:off x="6538456" y="-2125"/>
            <a:ext cx="5642830" cy="3498637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B1DEB21F-022B-4F3F-92B4-D2DB9BB336F7}"/>
              </a:ext>
            </a:extLst>
          </p:cNvPr>
          <p:cNvSpPr txBox="1"/>
          <p:nvPr/>
        </p:nvSpPr>
        <p:spPr>
          <a:xfrm>
            <a:off x="8680264" y="5321713"/>
            <a:ext cx="315883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ea typeface="+mn-lt"/>
                <a:cs typeface="+mn-lt"/>
              </a:rPr>
              <a:t>Capitalize on Summer and Winter Holidays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50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2FF1EA-D3C0-17C5-AFC8-387775A1D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79" y="11110"/>
            <a:ext cx="4922653" cy="6688346"/>
          </a:xfrm>
        </p:spPr>
      </p:pic>
      <p:pic>
        <p:nvPicPr>
          <p:cNvPr id="5" name="Picture 4" descr="A graph with blue and white bars&#10;&#10;Description automatically generated">
            <a:extLst>
              <a:ext uri="{FF2B5EF4-FFF2-40B4-BE49-F238E27FC236}">
                <a16:creationId xmlns:a16="http://schemas.microsoft.com/office/drawing/2014/main" id="{6A51E37A-72CF-B0D1-04D1-9CEAF9217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880" y="-71804"/>
            <a:ext cx="6356230" cy="2970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658DFA-58DE-7C17-C7AB-A3E491C3B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436" y="2903524"/>
            <a:ext cx="6351017" cy="2851389"/>
          </a:xfrm>
          <a:prstGeom prst="rect">
            <a:avLst/>
          </a:prstGeom>
        </p:spPr>
      </p:pic>
      <p:sp>
        <p:nvSpPr>
          <p:cNvPr id="8" name="TextBox 1">
            <a:extLst>
              <a:ext uri="{FF2B5EF4-FFF2-40B4-BE49-F238E27FC236}">
                <a16:creationId xmlns:a16="http://schemas.microsoft.com/office/drawing/2014/main" id="{28A8C950-31B5-1114-E889-22B1F67DF8CB}"/>
              </a:ext>
            </a:extLst>
          </p:cNvPr>
          <p:cNvSpPr txBox="1"/>
          <p:nvPr/>
        </p:nvSpPr>
        <p:spPr>
          <a:xfrm>
            <a:off x="8056810" y="6069858"/>
            <a:ext cx="315883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Avenir Next LT Pro"/>
                <a:ea typeface="+mn-lt"/>
                <a:cs typeface="Posterama"/>
              </a:rPr>
              <a:t>Genre Analysis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99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D29F-259B-5729-E000-5A6AAA6F8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Analysis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B55FD-F49C-FED7-60AD-41BFE95B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Summarized Key Findings</a:t>
            </a:r>
          </a:p>
          <a:p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Popularity vs. Revenue:</a:t>
            </a:r>
            <a:r>
              <a:rPr lang="en-US"/>
              <a:t> Higher popularity generally correlates with higher revenue, but outliers suggest quality also plays a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Top-Grossing Genres:</a:t>
            </a:r>
            <a:r>
              <a:rPr lang="en-US"/>
              <a:t>  Adventure, action, and Comedy generate the highest revenue. Animation provides the best ROI, while horror excels in low-budget success.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Seasonal Impact:</a:t>
            </a:r>
            <a:r>
              <a:rPr lang="en-US"/>
              <a:t>  Summer and winter releases yield the highest revenues.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49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AF8B9-EF61-7B49-3AD4-F0A2CC419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1852522" cy="1325563"/>
          </a:xfrm>
        </p:spPr>
        <p:txBody>
          <a:bodyPr>
            <a:normAutofit/>
          </a:bodyPr>
          <a:lstStyle/>
          <a:p>
            <a:r>
              <a:rPr lang="en-US"/>
              <a:t>Patterns and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6986-0D71-407A-B923-DC9AE0EB0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Budget vs. Ratings:</a:t>
            </a:r>
            <a:r>
              <a:rPr lang="en-US"/>
              <a:t> Popularity increases with budget, but vote ratings are independent of budget, highlighting the role of quality.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Genre Success:</a:t>
            </a:r>
            <a:r>
              <a:rPr lang="en-US"/>
              <a:t> Romance and family movies perform well when considering both returns and popularity, even outperforming horror in some aspects.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Studio Strategy:</a:t>
            </a:r>
            <a:r>
              <a:rPr lang="en-US"/>
              <a:t> Diversifying genres and budgets is a successful approach for studios.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22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C984-B505-5028-00FA-5E6BD4357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92" y="454812"/>
            <a:ext cx="11575100" cy="1325563"/>
          </a:xfrm>
        </p:spPr>
        <p:txBody>
          <a:bodyPr>
            <a:normAutofit/>
          </a:bodyPr>
          <a:lstStyle/>
          <a:p>
            <a:pPr marL="342900" indent="-342900"/>
            <a:r>
              <a:rPr lang="en-US"/>
              <a:t>Surprising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F6DB-FB64-8F41-9DBB-65DDCAA3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Budget Independence:</a:t>
            </a:r>
            <a:r>
              <a:rPr lang="en-US"/>
              <a:t> Voted ratings are not budget-dependent, suggesting other factors like storytelling and talent impact audience reception.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Regional Data Gaps:</a:t>
            </a:r>
            <a:r>
              <a:rPr lang="en-US"/>
              <a:t> Lack of geographical revenue data limits insights into regional profitability.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03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3764-B9D1-2D98-8519-D5EA37373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B4D53-019C-72F3-1005-5E40985EC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Data Issues:</a:t>
            </a:r>
            <a:r>
              <a:rPr lang="en-US"/>
              <a:t> Missing or inconsistent values, especially for older movies.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Dataset Scope:</a:t>
            </a:r>
            <a:r>
              <a:rPr lang="en-US"/>
              <a:t> Focused mainly on post-2010 medium to high-budget films.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Lack of Factors:</a:t>
            </a:r>
            <a:r>
              <a:rPr lang="en-US"/>
              <a:t> Excluded key variables like marketing, runtime, or director quality.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Geographical Insights:</a:t>
            </a:r>
            <a:r>
              <a:rPr lang="en-US" b="1">
                <a:latin typeface="Avenir Next LT Pro"/>
                <a:cs typeface="Arial"/>
              </a:rPr>
              <a:t> </a:t>
            </a:r>
            <a:r>
              <a:rPr lang="en-US">
                <a:latin typeface="Avenir Next LT Pro"/>
                <a:cs typeface="Arial"/>
              </a:rPr>
              <a:t>Missing </a:t>
            </a:r>
            <a:r>
              <a:rPr lang="en-US" b="1">
                <a:latin typeface="Avenir Next LT Pro"/>
                <a:cs typeface="Arial"/>
              </a:rPr>
              <a:t>geographical revenue data</a:t>
            </a:r>
            <a:r>
              <a:rPr lang="en-US">
                <a:latin typeface="Avenir Next LT Pro"/>
                <a:cs typeface="Arial"/>
              </a:rPr>
              <a:t> to identify high-ROI regions for targeted releases.</a:t>
            </a:r>
            <a:endParaRPr lang="en-US">
              <a:latin typeface="Avenir Next LT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6656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C7628-2C59-7727-BA58-7DBCA5EA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/>
              <a:t>Recommendations and Insights (Answer to problem statement)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6F6D8-A277-9600-3B35-059FAE66A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Actionable Insights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Release Timing:</a:t>
            </a:r>
            <a:r>
              <a:rPr lang="en-US"/>
              <a:t> Focus on releasing movies in </a:t>
            </a:r>
            <a:r>
              <a:rPr lang="en-US" b="1"/>
              <a:t>summer or winter</a:t>
            </a:r>
            <a:r>
              <a:rPr lang="en-US"/>
              <a:t> for maximum revenue.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Genre Strategy:</a:t>
            </a:r>
            <a:r>
              <a:rPr lang="en-US"/>
              <a:t> Invest in </a:t>
            </a:r>
            <a:r>
              <a:rPr lang="en-US" b="1"/>
              <a:t>animation</a:t>
            </a:r>
            <a:r>
              <a:rPr lang="en-US"/>
              <a:t>, </a:t>
            </a:r>
            <a:r>
              <a:rPr lang="en-US" b="1"/>
              <a:t>adventure</a:t>
            </a:r>
            <a:r>
              <a:rPr lang="en-US"/>
              <a:t>, and </a:t>
            </a:r>
            <a:r>
              <a:rPr lang="en-US" b="1"/>
              <a:t>sci-fi</a:t>
            </a:r>
            <a:r>
              <a:rPr lang="en-US"/>
              <a:t> for high ROI. For lower budgets, target </a:t>
            </a:r>
            <a:r>
              <a:rPr lang="en-US" b="1"/>
              <a:t>horror</a:t>
            </a:r>
            <a:r>
              <a:rPr lang="en-US"/>
              <a:t> movies.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Diversification:</a:t>
            </a:r>
            <a:r>
              <a:rPr lang="en-US"/>
              <a:t> Produce movies across a variety of genres and budget ranges to balance risk and ensure consistent profitability.</a:t>
            </a:r>
          </a:p>
          <a:p>
            <a:endParaRPr lang="en-US" b="1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360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F801-B31B-ADDF-905F-2401A121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0E20FA-8EB0-4B96-8163-070456C6E2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6938" y="2632197"/>
            <a:ext cx="107846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latin typeface="Arial"/>
                <a:cs typeface="Arial"/>
              </a:rPr>
              <a:t>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Movies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higher popularity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blockbuster budgets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perform best, but low-budget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horror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movies yield strong ROI.</a:t>
            </a:r>
          </a:p>
          <a:p>
            <a:pPr marL="4572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b="1">
                <a:latin typeface="Arial"/>
                <a:cs typeface="Arial"/>
              </a:rPr>
              <a:t>  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Adventure, animation, and 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dominate in revenue, while strategic timing enhances success.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57200"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>
                <a:latin typeface="Arial"/>
                <a:cs typeface="Arial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Successful studios diversify across genres and budgets.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Significance: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findings can guide our production house entry into the movie industry by identifying profitable strategies and potential areas of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46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"/>
            <a:ext cx="11216640" cy="1635760"/>
          </a:xfrm>
        </p:spPr>
        <p:txBody>
          <a:bodyPr/>
          <a:lstStyle/>
          <a:p>
            <a:r>
              <a:rPr lang="en-CA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60" y="1737360"/>
            <a:ext cx="10982960" cy="503936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/>
              <a:t>Objective: What is the goal of the project?</a:t>
            </a:r>
            <a:endParaRPr lang="en-US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To analyze movie data from sources like Box Office Mojo, IMDB, TMDB.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To identify trends in </a:t>
            </a:r>
            <a:r>
              <a:rPr lang="en-US" b="1"/>
              <a:t>profitability</a:t>
            </a:r>
            <a:r>
              <a:rPr lang="en-US"/>
              <a:t> and </a:t>
            </a:r>
            <a:r>
              <a:rPr lang="en-US" b="1"/>
              <a:t>popularity</a:t>
            </a:r>
            <a:r>
              <a:rPr lang="en-US"/>
              <a:t> of movies over the last decade.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To provide insights for </a:t>
            </a:r>
            <a:r>
              <a:rPr lang="en-US" b="1"/>
              <a:t>ABC's strategy</a:t>
            </a:r>
            <a:r>
              <a:rPr lang="en-US"/>
              <a:t> as they plan to enter the movie market.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Key Question: The main question your analysis aims to answer</a:t>
            </a:r>
          </a:p>
          <a:p>
            <a:r>
              <a:rPr lang="en-US" b="1"/>
              <a:t>       </a:t>
            </a:r>
            <a:r>
              <a:rPr lang="en-US"/>
              <a:t>What types of movies have been the most successful in the last decade?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From a </a:t>
            </a:r>
            <a:r>
              <a:rPr lang="en-US" b="1"/>
              <a:t>profitability</a:t>
            </a:r>
            <a:r>
              <a:rPr lang="en-US"/>
              <a:t> perspective (e.g., revenue vs. budget).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From a </a:t>
            </a:r>
            <a:r>
              <a:rPr lang="en-US" b="1"/>
              <a:t>popularity</a:t>
            </a:r>
            <a:r>
              <a:rPr lang="en-US"/>
              <a:t> perspective (e.g., ratings, reviews, and audience engagement).</a:t>
            </a:r>
          </a:p>
          <a:p>
            <a:endParaRPr lang="en-US"/>
          </a:p>
          <a:p>
            <a:br>
              <a:rPr lang="en-US"/>
            </a:b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971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BEF0-8E11-FE24-BC2F-3403C9E0F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7F7FD-33EB-9648-A5BA-69F4A823B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1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0CB9-77FE-17BA-E3B9-4E3CD8CD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>
                <a:latin typeface="Avenir Next LT Pro"/>
              </a:rPr>
              <a:t>Why It Matters: Briefly explain the significance of your project.</a:t>
            </a:r>
            <a:r>
              <a:rPr lang="en-US" sz="2000" b="1">
                <a:latin typeface="Avenir Next LT Pro"/>
                <a:ea typeface="+mj-lt"/>
                <a:cs typeface="+mj-lt"/>
              </a:rPr>
              <a:t> </a:t>
            </a:r>
            <a:r>
              <a:rPr lang="en-US" sz="2000" b="1">
                <a:ea typeface="+mj-lt"/>
                <a:cs typeface="+mj-lt"/>
              </a:rPr>
              <a:t>Why It Matters: Briefly explain the significance of your project.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F1BA-2DC5-BDCE-EFF1-29C850C28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Helps the production house to  </a:t>
            </a:r>
            <a:r>
              <a:rPr lang="en-US" b="1"/>
              <a:t>identify the right opportunities</a:t>
            </a:r>
            <a:r>
              <a:rPr lang="en-US"/>
              <a:t> and </a:t>
            </a:r>
            <a:r>
              <a:rPr lang="en-US" b="1"/>
              <a:t>minimize risks</a:t>
            </a:r>
            <a:r>
              <a:rPr lang="en-US"/>
              <a:t> in the competitive movie industry.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Provides a </a:t>
            </a:r>
            <a:r>
              <a:rPr lang="en-US" b="1"/>
              <a:t>data-driven strategy</a:t>
            </a:r>
            <a:r>
              <a:rPr lang="en-US"/>
              <a:t> for ABC’s movie market entry, ensuring their investments align with trends.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/>
              <a:t>Enables understanding of audience preferences, ensuring successful content creation.</a:t>
            </a:r>
          </a:p>
        </p:txBody>
      </p:sp>
    </p:spTree>
    <p:extLst>
      <p:ext uri="{BB962C8B-B14F-4D97-AF65-F5344CB8AC3E}">
        <p14:creationId xmlns:p14="http://schemas.microsoft.com/office/powerpoint/2010/main" val="4050086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FFB3B-917B-FD81-16FD-C55EDC7A1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78" y="6517641"/>
            <a:ext cx="762002" cy="45719"/>
          </a:xfrm>
        </p:spPr>
        <p:txBody>
          <a:bodyPr>
            <a:normAutofit fontScale="90000"/>
          </a:bodyPr>
          <a:lstStyle/>
          <a:p>
            <a:r>
              <a:rPr lang="en-US"/>
              <a:t>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642940-9CFF-0B2D-3482-B94EBD064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000" y="1799742"/>
            <a:ext cx="11708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b="1"/>
              <a:t>The goals and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Analyze the types of movies that have been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most successful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over the past decade.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Identify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trends 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genre, budget, revenue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popularity metrics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1800"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Develop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data-backed strategy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to help our production house navigate the competitive movie industry. 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7152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16DF1-A0F7-E9DB-AA43-4EB6FB97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0AD5-BE00-1560-8425-CCB939395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With our production house planning to enter the movie market, they face challenges in identifying the right types of movies to produce or invest in. The problem lies in determining:</a:t>
            </a:r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   What makes a movie successful?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 </a:t>
            </a:r>
            <a:r>
              <a:rPr lang="en-US" b="1"/>
              <a:t>How to balance profitability with popularity to ensure sustained growth and audience engagement.</a:t>
            </a:r>
          </a:p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4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Dataset Name and Source</a:t>
            </a:r>
          </a:p>
          <a:p>
            <a:endParaRPr lang="en-US" b="1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   The dataset used for this analysis combines data from </a:t>
            </a:r>
            <a:r>
              <a:rPr lang="en-US" b="1"/>
              <a:t>Kaggle, Box office </a:t>
            </a:r>
            <a:r>
              <a:rPr lang="en-US" b="1" err="1"/>
              <a:t>mojo,The</a:t>
            </a:r>
            <a:r>
              <a:rPr lang="en-US" b="1"/>
              <a:t> Movie Database (TMDB)</a:t>
            </a:r>
            <a:r>
              <a:rPr lang="en-US"/>
              <a:t>.</a:t>
            </a:r>
            <a:br>
              <a:rPr lang="en-US"/>
            </a:br>
            <a:br>
              <a:rPr lang="en-US"/>
            </a:br>
            <a:endParaRPr lang="en-US"/>
          </a:p>
          <a:p>
            <a:endParaRPr lang="en-US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51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6D58480-B4F4-A4B0-9FE8-360E0997A9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601601"/>
            <a:ext cx="1090168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u="sng"/>
              <a:t>Key features:</a:t>
            </a:r>
            <a:r>
              <a:rPr lang="en-US" sz="1800" b="1" u="sng"/>
              <a:t> </a:t>
            </a:r>
            <a:br>
              <a:rPr lang="en-US" sz="1800"/>
            </a:br>
            <a:endParaRPr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TMDB Dataset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Contains </a:t>
            </a:r>
            <a:r>
              <a:rPr lang="en-US" altLang="en-US" sz="1800">
                <a:latin typeface="Arial"/>
                <a:cs typeface="Arial"/>
              </a:rPr>
              <a:t>around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altLang="en-US" sz="1800" b="1">
                <a:latin typeface="Arial"/>
                <a:cs typeface="Arial"/>
              </a:rPr>
              <a:t>27,576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movies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released between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1930 and 2020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Includes variables such as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genre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popularity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vote average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vote count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release date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Movie Budget Dataset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Includes data for approximately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5,800 movies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released between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1915 and 2020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Contains variables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domestic gross revenues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worldwide gross revenues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production budget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release date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endParaRPr lang="en-US" altLang="en-US" sz="1800" b="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Final Combined Dataset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800" b="1"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Created by linking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genre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review 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from TMDB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budget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revenue data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Includes</a:t>
            </a:r>
            <a:r>
              <a:rPr lang="en-US" altLang="en-US" sz="1800">
                <a:latin typeface="Arial"/>
                <a:cs typeface="Arial"/>
              </a:rPr>
              <a:t> </a:t>
            </a:r>
            <a:r>
              <a:rPr lang="en-US" altLang="en-US" sz="1800" b="1">
                <a:latin typeface="Arial"/>
                <a:cs typeface="Arial"/>
              </a:rPr>
              <a:t>1760 rows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, spanning the years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1946 to 2019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>
                <a:latin typeface="Arial"/>
                <a:cs typeface="Arial"/>
              </a:rPr>
              <a:t>   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The analysis focuses primarily on movies released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on or after 2010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medium to very high budgets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"/>
                <a:cs typeface="Arial"/>
              </a:rPr>
              <a:t>.</a:t>
            </a:r>
            <a:endParaRPr lang="en-US" altLang="en-US" sz="1800" b="0" i="0" u="none" strike="noStrike" cap="none" normalizeH="0" baseline="0">
              <a:ln>
                <a:noFill/>
              </a:ln>
              <a:effectLst/>
              <a:latin typeface="Arial"/>
              <a:cs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46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309C-7B82-A3B1-C830-A1A0AD56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3711"/>
            <a:ext cx="10972800" cy="1325563"/>
          </a:xfrm>
        </p:spPr>
        <p:txBody>
          <a:bodyPr/>
          <a:lstStyle/>
          <a:p>
            <a:r>
              <a:rPr lang="en-CA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2DC4-6989-4FF3-0A59-9AB1A3150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87549"/>
            <a:ext cx="11582400" cy="507562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/>
              <a:t>Data cleaning</a:t>
            </a:r>
            <a:r>
              <a:rPr lang="en-US" sz="1800"/>
              <a:t> </a:t>
            </a:r>
            <a:endParaRPr lang="en-US" sz="1800">
              <a:ea typeface="+mn-lt"/>
              <a:cs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Handling Missing Values</a:t>
            </a:r>
            <a:endParaRPr lang="en-US" sz="180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Genre Splitting</a:t>
            </a:r>
            <a:endParaRPr lang="en-US" sz="1800"/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New Metrics and Categories</a:t>
            </a:r>
          </a:p>
          <a:p>
            <a:pPr marL="342900" indent="-342900">
              <a:buFont typeface="Arial" panose="020B0504020202020204" pitchFamily="34" charset="0"/>
              <a:buChar char="•"/>
            </a:pPr>
            <a:r>
              <a:rPr lang="en-US" sz="1800">
                <a:ea typeface="+mn-lt"/>
                <a:cs typeface="+mn-lt"/>
              </a:rPr>
              <a:t>Outlier Management</a:t>
            </a:r>
            <a:endParaRPr lang="en-US" sz="1800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sz="1800">
              <a:ea typeface="+mn-lt"/>
              <a:cs typeface="+mn-lt"/>
            </a:endParaRPr>
          </a:p>
          <a:p>
            <a:r>
              <a:rPr lang="en-US" sz="1800" b="1">
                <a:ea typeface="+mn-lt"/>
                <a:cs typeface="+mn-lt"/>
              </a:rPr>
              <a:t>Tools &amp; techniques used</a:t>
            </a:r>
            <a:endParaRPr lang="en-US" sz="1800" b="1">
              <a:solidFill>
                <a:srgbClr val="262626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Python</a:t>
            </a:r>
            <a:r>
              <a:rPr lang="en-US" sz="1800">
                <a:ea typeface="+mn-lt"/>
                <a:cs typeface="+mn-lt"/>
              </a:rPr>
              <a:t>: matplotlib, seaborn, pandas and numpy</a:t>
            </a:r>
          </a:p>
          <a:p>
            <a:pPr marL="285750" indent="-285750">
              <a:buFont typeface="Arial"/>
              <a:buChar char="•"/>
            </a:pPr>
            <a:r>
              <a:rPr lang="en-US" sz="1800" b="1">
                <a:ea typeface="+mn-lt"/>
                <a:cs typeface="+mn-lt"/>
              </a:rPr>
              <a:t>Power BI</a:t>
            </a:r>
            <a:r>
              <a:rPr lang="en-US" sz="1800">
                <a:ea typeface="+mn-lt"/>
                <a:cs typeface="+mn-lt"/>
              </a:rPr>
              <a:t>:  Data transformation with Power Query.</a:t>
            </a:r>
            <a:endParaRPr lang="en-US" sz="1800"/>
          </a:p>
          <a:p>
            <a:pPr marL="285750" indent="-285750">
              <a:buFont typeface="Arial"/>
              <a:buChar char="•"/>
            </a:pPr>
            <a:r>
              <a:rPr lang="en-US" sz="1800" b="1">
                <a:latin typeface="Avenir Next LT Pro"/>
                <a:cs typeface="Arial"/>
              </a:rPr>
              <a:t>SQL server management studio</a:t>
            </a:r>
            <a:r>
              <a:rPr lang="en-US" sz="1800">
                <a:latin typeface="Avenir Next LT Pro"/>
                <a:cs typeface="Arial"/>
              </a:rPr>
              <a:t>: Merging keys, joining data.</a:t>
            </a:r>
          </a:p>
          <a:p>
            <a:pPr marL="285750" indent="-285750">
              <a:buFont typeface="Arial"/>
              <a:buChar char="•"/>
            </a:pPr>
            <a:endParaRPr lang="en-US" sz="1800">
              <a:latin typeface="Avenir Next LT Pro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800"/>
          </a:p>
          <a:p>
            <a:endParaRPr lang="en-US" sz="1800" b="1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sz="1800"/>
          </a:p>
          <a:p>
            <a:pPr marL="342900" indent="-342900">
              <a:buFont typeface="Arial" panose="020B0504020202020204" pitchFamily="34" charset="0"/>
              <a:buChar char="•"/>
            </a:pP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3939865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31BC8F63-97F8-423D-89DA-297A1A40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BAB87D-2851-4F58-8AE4-FCF1D7413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6CFDFE-8E78-4E0B-8719-596F3ACB9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56630" y="4160168"/>
            <a:ext cx="2832322" cy="2697833"/>
          </a:xfrm>
          <a:custGeom>
            <a:avLst/>
            <a:gdLst>
              <a:gd name="connsiteX0" fmla="*/ 638993 w 2832322"/>
              <a:gd name="connsiteY0" fmla="*/ 1429605 h 2697833"/>
              <a:gd name="connsiteX1" fmla="*/ 798503 w 2832322"/>
              <a:gd name="connsiteY1" fmla="*/ 1509001 h 2697833"/>
              <a:gd name="connsiteX2" fmla="*/ 739507 w 2832322"/>
              <a:gd name="connsiteY2" fmla="*/ 1729178 h 2697833"/>
              <a:gd name="connsiteX3" fmla="*/ 519329 w 2832322"/>
              <a:gd name="connsiteY3" fmla="*/ 1670181 h 2697833"/>
              <a:gd name="connsiteX4" fmla="*/ 578327 w 2832322"/>
              <a:gd name="connsiteY4" fmla="*/ 1450005 h 2697833"/>
              <a:gd name="connsiteX5" fmla="*/ 638993 w 2832322"/>
              <a:gd name="connsiteY5" fmla="*/ 1429605 h 2697833"/>
              <a:gd name="connsiteX6" fmla="*/ 1252193 w 2832322"/>
              <a:gd name="connsiteY6" fmla="*/ 835524 h 2697833"/>
              <a:gd name="connsiteX7" fmla="*/ 1511699 w 2832322"/>
              <a:gd name="connsiteY7" fmla="*/ 997686 h 2697833"/>
              <a:gd name="connsiteX8" fmla="*/ 1392436 w 2832322"/>
              <a:gd name="connsiteY8" fmla="*/ 1442788 h 2697833"/>
              <a:gd name="connsiteX9" fmla="*/ 947333 w 2832322"/>
              <a:gd name="connsiteY9" fmla="*/ 1323523 h 2697833"/>
              <a:gd name="connsiteX10" fmla="*/ 1066598 w 2832322"/>
              <a:gd name="connsiteY10" fmla="*/ 878421 h 2697833"/>
              <a:gd name="connsiteX11" fmla="*/ 1252193 w 2832322"/>
              <a:gd name="connsiteY11" fmla="*/ 835524 h 2697833"/>
              <a:gd name="connsiteX12" fmla="*/ 2832322 w 2832322"/>
              <a:gd name="connsiteY12" fmla="*/ 0 h 2697833"/>
              <a:gd name="connsiteX13" fmla="*/ 2832322 w 2832322"/>
              <a:gd name="connsiteY13" fmla="*/ 2697833 h 2697833"/>
              <a:gd name="connsiteX14" fmla="*/ 0 w 2832322"/>
              <a:gd name="connsiteY14" fmla="*/ 2697833 h 2697833"/>
              <a:gd name="connsiteX15" fmla="*/ 12966 w 2832322"/>
              <a:gd name="connsiteY15" fmla="*/ 2631781 h 2697833"/>
              <a:gd name="connsiteX16" fmla="*/ 1052443 w 2832322"/>
              <a:gd name="connsiteY16" fmla="*/ 1806313 h 2697833"/>
              <a:gd name="connsiteX17" fmla="*/ 1721430 w 2832322"/>
              <a:gd name="connsiteY17" fmla="*/ 1489397 h 2697833"/>
              <a:gd name="connsiteX18" fmla="*/ 2115839 w 2832322"/>
              <a:gd name="connsiteY18" fmla="*/ 696540 h 2697833"/>
              <a:gd name="connsiteX19" fmla="*/ 2590689 w 2832322"/>
              <a:gd name="connsiteY19" fmla="*/ 99461 h 2697833"/>
              <a:gd name="connsiteX20" fmla="*/ 2730434 w 2832322"/>
              <a:gd name="connsiteY20" fmla="*/ 32840 h 2697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32322" h="2697833">
                <a:moveTo>
                  <a:pt x="638993" y="1429605"/>
                </a:moveTo>
                <a:cubicBezTo>
                  <a:pt x="701328" y="1421871"/>
                  <a:pt x="765121" y="1451183"/>
                  <a:pt x="798503" y="1509001"/>
                </a:cubicBezTo>
                <a:cubicBezTo>
                  <a:pt x="843012" y="1586093"/>
                  <a:pt x="816599" y="1684670"/>
                  <a:pt x="739507" y="1729178"/>
                </a:cubicBezTo>
                <a:cubicBezTo>
                  <a:pt x="662415" y="1773688"/>
                  <a:pt x="563838" y="1747275"/>
                  <a:pt x="519329" y="1670181"/>
                </a:cubicBezTo>
                <a:cubicBezTo>
                  <a:pt x="474820" y="1593091"/>
                  <a:pt x="501234" y="1494514"/>
                  <a:pt x="578327" y="1450005"/>
                </a:cubicBezTo>
                <a:cubicBezTo>
                  <a:pt x="597599" y="1438878"/>
                  <a:pt x="618215" y="1432183"/>
                  <a:pt x="638993" y="1429605"/>
                </a:cubicBezTo>
                <a:close/>
                <a:moveTo>
                  <a:pt x="1252193" y="835524"/>
                </a:moveTo>
                <a:cubicBezTo>
                  <a:pt x="1356532" y="842898"/>
                  <a:pt x="1455464" y="900282"/>
                  <a:pt x="1511699" y="997686"/>
                </a:cubicBezTo>
                <a:cubicBezTo>
                  <a:pt x="1601677" y="1153532"/>
                  <a:pt x="1548280" y="1352810"/>
                  <a:pt x="1392436" y="1442788"/>
                </a:cubicBezTo>
                <a:cubicBezTo>
                  <a:pt x="1236589" y="1532766"/>
                  <a:pt x="1037311" y="1479369"/>
                  <a:pt x="947333" y="1323523"/>
                </a:cubicBezTo>
                <a:cubicBezTo>
                  <a:pt x="857356" y="1167678"/>
                  <a:pt x="910753" y="968399"/>
                  <a:pt x="1066598" y="878421"/>
                </a:cubicBezTo>
                <a:cubicBezTo>
                  <a:pt x="1125040" y="844680"/>
                  <a:pt x="1189590" y="831101"/>
                  <a:pt x="1252193" y="835524"/>
                </a:cubicBezTo>
                <a:close/>
                <a:moveTo>
                  <a:pt x="2832322" y="0"/>
                </a:moveTo>
                <a:lnTo>
                  <a:pt x="2832322" y="2697833"/>
                </a:lnTo>
                <a:lnTo>
                  <a:pt x="0" y="2697833"/>
                </a:lnTo>
                <a:lnTo>
                  <a:pt x="12966" y="2631781"/>
                </a:lnTo>
                <a:cubicBezTo>
                  <a:pt x="140000" y="2184738"/>
                  <a:pt x="505773" y="1908362"/>
                  <a:pt x="1052443" y="1806313"/>
                </a:cubicBezTo>
                <a:cubicBezTo>
                  <a:pt x="1303109" y="1759472"/>
                  <a:pt x="1574698" y="1718763"/>
                  <a:pt x="1721430" y="1489397"/>
                </a:cubicBezTo>
                <a:cubicBezTo>
                  <a:pt x="1879597" y="1241842"/>
                  <a:pt x="2005704" y="970478"/>
                  <a:pt x="2115839" y="696540"/>
                </a:cubicBezTo>
                <a:cubicBezTo>
                  <a:pt x="2216937" y="444582"/>
                  <a:pt x="2354076" y="231931"/>
                  <a:pt x="2590689" y="99461"/>
                </a:cubicBezTo>
                <a:cubicBezTo>
                  <a:pt x="2637069" y="73498"/>
                  <a:pt x="2683655" y="51402"/>
                  <a:pt x="2730434" y="328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3C621-8EE8-701F-5029-A529D4AB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63960"/>
            <a:ext cx="4534894" cy="331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Dashboard</a:t>
            </a:r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597686-0B8D-6655-B1CE-B9765A1F6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14007" y="1402998"/>
            <a:ext cx="9847035" cy="5514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7018989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e8e9f80-8ddf-43f4-aa8e-06d1c98b8f4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E8E5A20A904848A61CDB14DD953C2C" ma:contentTypeVersion="10" ma:contentTypeDescription="Create a new document." ma:contentTypeScope="" ma:versionID="f1dc22ced5938ee47cb13446cfecb51d">
  <xsd:schema xmlns:xsd="http://www.w3.org/2001/XMLSchema" xmlns:xs="http://www.w3.org/2001/XMLSchema" xmlns:p="http://schemas.microsoft.com/office/2006/metadata/properties" xmlns:ns3="8e8e9f80-8ddf-43f4-aa8e-06d1c98b8f4c" targetNamespace="http://schemas.microsoft.com/office/2006/metadata/properties" ma:root="true" ma:fieldsID="c09ddb5753e9f89e71c6e2a59856f675" ns3:_="">
    <xsd:import namespace="8e8e9f80-8ddf-43f4-aa8e-06d1c98b8f4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e9f80-8ddf-43f4-aa8e-06d1c98b8f4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302AE4-33B2-47AE-A9AA-077FC2C372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6E0603-A408-482A-A0B1-68C8BB310298}">
  <ds:schemaRefs>
    <ds:schemaRef ds:uri="8e8e9f80-8ddf-43f4-aa8e-06d1c98b8f4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B16FF1C-7E0A-4AC7-923A-FD2C8EB7F910}">
  <ds:schemaRefs>
    <ds:schemaRef ds:uri="8e8e9f80-8ddf-43f4-aa8e-06d1c98b8f4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c1bd924-0a6a-4aa9-aa89-c980316c0449}" enabled="0" method="" siteId="{ec1bd924-0a6a-4aa9-aa89-c980316c044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889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Avenir Next LT Pro</vt:lpstr>
      <vt:lpstr>Posterama</vt:lpstr>
      <vt:lpstr>SplashVTI</vt:lpstr>
      <vt:lpstr>MOVIE SALES ANALYSIS</vt:lpstr>
      <vt:lpstr>Introduction</vt:lpstr>
      <vt:lpstr>Why It Matters: Briefly explain the significance of your project. Why It Matters: Briefly explain the significance of your project.</vt:lpstr>
      <vt:lpstr>.</vt:lpstr>
      <vt:lpstr>Problem Statement</vt:lpstr>
      <vt:lpstr>Dataset Overview</vt:lpstr>
      <vt:lpstr>PowerPoint Presentation</vt:lpstr>
      <vt:lpstr>Data Preparation</vt:lpstr>
      <vt:lpstr>Dashboard</vt:lpstr>
      <vt:lpstr>PowerPoint Presentation</vt:lpstr>
      <vt:lpstr>PowerPoint Presentation</vt:lpstr>
      <vt:lpstr>PowerPoint Presentation</vt:lpstr>
      <vt:lpstr>PowerPoint Presentation</vt:lpstr>
      <vt:lpstr>Analysis and Findings</vt:lpstr>
      <vt:lpstr>Patterns and Trends</vt:lpstr>
      <vt:lpstr>Surprising Results</vt:lpstr>
      <vt:lpstr>Challenges and Limitations</vt:lpstr>
      <vt:lpstr>Recommendations and Insights (Answer to problem statement)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the project</dc:title>
  <dc:creator>Siju Philip</dc:creator>
  <cp:lastModifiedBy>Arasu R</cp:lastModifiedBy>
  <cp:revision>3</cp:revision>
  <dcterms:created xsi:type="dcterms:W3CDTF">2023-10-31T05:50:05Z</dcterms:created>
  <dcterms:modified xsi:type="dcterms:W3CDTF">2024-12-15T04:07:20Z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0x010100CEE8E5A20A904848A61CDB14DD953C2C</vt:lpwstr>
  </property>
</Properties>
</file>