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9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EF8EB5-213B-4DB4-A4B0-C10DD8782BE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Лекционный курс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66850"/>
          </a:xfrm>
        </p:spPr>
        <p:txBody>
          <a:bodyPr/>
          <a:lstStyle/>
          <a:p>
            <a:r>
              <a:rPr lang="ru-RU" dirty="0" smtClean="0"/>
              <a:t>Программирование </a:t>
            </a:r>
            <a:r>
              <a:rPr lang="ru-RU" dirty="0"/>
              <a:t>с</a:t>
            </a:r>
            <a:r>
              <a:rPr lang="ru-RU" dirty="0" smtClean="0"/>
              <a:t>етевых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IP-адрес состоит из 32 бит в </a:t>
            </a:r>
            <a:r>
              <a:rPr lang="ru-RU" sz="2400" dirty="0"/>
              <a:t>версии 4 (</a:t>
            </a:r>
            <a:r>
              <a:rPr lang="en-US" sz="2400" dirty="0" err="1"/>
              <a:t>IPv</a:t>
            </a:r>
            <a:r>
              <a:rPr lang="ru-RU" sz="2400" dirty="0"/>
              <a:t>4</a:t>
            </a:r>
            <a:r>
              <a:rPr lang="ru-RU" sz="2400" dirty="0" smtClean="0"/>
              <a:t>).</a:t>
            </a:r>
          </a:p>
          <a:p>
            <a:r>
              <a:rPr lang="ru-RU" sz="2400" dirty="0" smtClean="0"/>
              <a:t>Адрес и </a:t>
            </a:r>
            <a:r>
              <a:rPr lang="ru-RU" sz="2400" dirty="0"/>
              <a:t>номер порта службы задают в структуре</a:t>
            </a:r>
            <a:r>
              <a:rPr lang="ru-RU" sz="2400" i="1" dirty="0"/>
              <a:t> SOCKADDR_</a:t>
            </a:r>
            <a:r>
              <a:rPr lang="en-US" sz="2400" i="1" dirty="0"/>
              <a:t>I</a:t>
            </a:r>
            <a:r>
              <a:rPr lang="ru-RU" sz="2400" i="1" dirty="0"/>
              <a:t>N</a:t>
            </a:r>
            <a:r>
              <a:rPr lang="ru-RU" sz="2400" dirty="0" smtClean="0"/>
              <a:t>:</a:t>
            </a:r>
          </a:p>
          <a:p>
            <a:pPr marL="731520" lvl="2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731520" lvl="2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731520" lvl="2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short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sin_family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31520" lvl="2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u_short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sin_port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31520" lvl="2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sin_addr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31520" lvl="2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sin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zero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[8];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731520" lvl="2" indent="0"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IP-</a:t>
            </a:r>
            <a:r>
              <a:rPr lang="ru-RU" b="1" dirty="0" smtClean="0">
                <a:effectLst/>
              </a:rPr>
              <a:t>адресация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2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sin</a:t>
            </a:r>
            <a:r>
              <a:rPr lang="ru-RU" i="1" dirty="0"/>
              <a:t>_</a:t>
            </a:r>
            <a:r>
              <a:rPr lang="en-US" i="1" dirty="0"/>
              <a:t>family</a:t>
            </a:r>
            <a:r>
              <a:rPr lang="ru-RU" dirty="0"/>
              <a:t> должно быть равно</a:t>
            </a:r>
            <a:r>
              <a:rPr lang="ru-RU" i="1" dirty="0"/>
              <a:t> </a:t>
            </a:r>
            <a:r>
              <a:rPr lang="en-US" i="1" dirty="0"/>
              <a:t>AF</a:t>
            </a:r>
            <a:r>
              <a:rPr lang="ru-RU" i="1" dirty="0"/>
              <a:t>_</a:t>
            </a:r>
            <a:r>
              <a:rPr lang="en-US" i="1" dirty="0" smtClean="0"/>
              <a:t>INET</a:t>
            </a:r>
            <a:endParaRPr lang="ru-RU" i="1" dirty="0" smtClean="0"/>
          </a:p>
          <a:p>
            <a:r>
              <a:rPr lang="ru-RU" i="1" dirty="0" err="1"/>
              <a:t>sin_port</a:t>
            </a:r>
            <a:r>
              <a:rPr lang="ru-RU" dirty="0"/>
              <a:t> задает, какой коммуникационный порт TCP или UDP будет использован для идентификации службы </a:t>
            </a:r>
            <a:r>
              <a:rPr lang="ru-RU" dirty="0" smtClean="0"/>
              <a:t>сервера. </a:t>
            </a:r>
            <a:r>
              <a:rPr lang="ru-RU" dirty="0"/>
              <a:t>Диапазоны портов:</a:t>
            </a:r>
            <a:endParaRPr lang="en-US" dirty="0"/>
          </a:p>
          <a:p>
            <a:pPr lvl="3"/>
            <a:r>
              <a:rPr lang="ru-RU" b="1" dirty="0"/>
              <a:t>0-1023</a:t>
            </a:r>
            <a:r>
              <a:rPr lang="ru-RU" dirty="0"/>
              <a:t> — управляются IANA и зарезервированы для стандартных служб;</a:t>
            </a:r>
            <a:endParaRPr lang="en-US" dirty="0"/>
          </a:p>
          <a:p>
            <a:pPr lvl="3"/>
            <a:r>
              <a:rPr lang="ru-RU" b="1" dirty="0"/>
              <a:t>1024-49151</a:t>
            </a:r>
            <a:r>
              <a:rPr lang="ru-RU" dirty="0"/>
              <a:t> — зарегистрированы IANA и могут использоваться процессами и программами;</a:t>
            </a:r>
            <a:endParaRPr lang="en-US" dirty="0"/>
          </a:p>
          <a:p>
            <a:pPr lvl="3"/>
            <a:r>
              <a:rPr lang="ru-RU" b="1" dirty="0"/>
              <a:t>49152-65535</a:t>
            </a:r>
            <a:r>
              <a:rPr lang="ru-RU" dirty="0"/>
              <a:t> — являются динамическими и (или) частными.</a:t>
            </a:r>
            <a:endParaRPr lang="en-US" dirty="0"/>
          </a:p>
          <a:p>
            <a:r>
              <a:rPr lang="ru-RU" i="1" dirty="0" err="1"/>
              <a:t>sin_addr</a:t>
            </a:r>
            <a:r>
              <a:rPr lang="ru-RU" dirty="0"/>
              <a:t> </a:t>
            </a:r>
            <a:r>
              <a:rPr lang="ru-RU" dirty="0" smtClean="0"/>
              <a:t>хранит </a:t>
            </a:r>
            <a:r>
              <a:rPr lang="ru-RU" dirty="0"/>
              <a:t>IP-адрес в 4-байтном виде с типом </a:t>
            </a:r>
            <a:r>
              <a:rPr lang="ru-RU" dirty="0" err="1"/>
              <a:t>unsigned</a:t>
            </a:r>
            <a:r>
              <a:rPr lang="ru-RU" dirty="0"/>
              <a:t> 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 smtClean="0"/>
              <a:t>int</a:t>
            </a:r>
            <a:endParaRPr lang="ru-RU" dirty="0" smtClean="0"/>
          </a:p>
          <a:p>
            <a:r>
              <a:rPr lang="ru-RU" i="1" dirty="0" err="1"/>
              <a:t>sin_zero</a:t>
            </a:r>
            <a:r>
              <a:rPr lang="ru-RU" dirty="0"/>
              <a:t> играет роль простого заполнителя, чтобы структура</a:t>
            </a:r>
            <a:r>
              <a:rPr lang="ru-RU" i="1" dirty="0"/>
              <a:t> SOCKADDR_</a:t>
            </a:r>
            <a:r>
              <a:rPr lang="en-US" i="1" dirty="0"/>
              <a:t>I</a:t>
            </a:r>
            <a:r>
              <a:rPr lang="ru-RU" i="1" dirty="0"/>
              <a:t>N</a:t>
            </a:r>
            <a:r>
              <a:rPr lang="ru-RU" dirty="0"/>
              <a:t> по размеру равнялась структуре SOCKADDR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структуры </a:t>
            </a:r>
            <a:r>
              <a:rPr lang="ru-RU" i="1" dirty="0"/>
              <a:t>SOCKADDR_</a:t>
            </a:r>
            <a:r>
              <a:rPr lang="en-US" i="1" dirty="0"/>
              <a:t>I</a:t>
            </a:r>
            <a:r>
              <a:rPr lang="ru-RU" i="1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Полезная вспомогательная функция</a:t>
            </a:r>
            <a:r>
              <a:rPr lang="ru-RU" i="1" dirty="0"/>
              <a:t> </a:t>
            </a:r>
            <a:r>
              <a:rPr lang="ru-RU" i="1" dirty="0" err="1"/>
              <a:t>inet_add</a:t>
            </a:r>
            <a:r>
              <a:rPr lang="en-US" i="1" dirty="0"/>
              <a:t>r </a:t>
            </a:r>
            <a:r>
              <a:rPr lang="ru-RU" dirty="0"/>
              <a:t> преобразует IP-адрес из точечной нотации в 32-битное длинное целое без знака:</a:t>
            </a:r>
            <a:endParaRPr lang="en-US" dirty="0"/>
          </a:p>
          <a:p>
            <a:pPr marL="731520" lvl="2" indent="0">
              <a:buNone/>
            </a:pPr>
            <a:r>
              <a:rPr lang="en-US" dirty="0"/>
              <a:t>unsigned long </a:t>
            </a:r>
            <a:r>
              <a:rPr lang="en-US" dirty="0" err="1"/>
              <a:t>inet_addr</a:t>
            </a:r>
            <a:r>
              <a:rPr lang="en-US" dirty="0"/>
              <a:t>(</a:t>
            </a:r>
          </a:p>
          <a:p>
            <a:pPr marL="731520" lvl="2" indent="0">
              <a:buNone/>
            </a:pPr>
            <a:r>
              <a:rPr lang="en-US" dirty="0" err="1"/>
              <a:t>const</a:t>
            </a:r>
            <a:r>
              <a:rPr lang="en-US" dirty="0"/>
              <a:t> char FAR *</a:t>
            </a:r>
            <a:r>
              <a:rPr lang="en-US" dirty="0" err="1"/>
              <a:t>cp</a:t>
            </a:r>
            <a:endParaRPr lang="en-US" dirty="0"/>
          </a:p>
          <a:p>
            <a:pPr marL="731520" lvl="2" indent="0">
              <a:buNone/>
            </a:pPr>
            <a:r>
              <a:rPr lang="ru-RU" dirty="0"/>
              <a:t>);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Поле</a:t>
            </a:r>
            <a:r>
              <a:rPr lang="ru-RU" i="1" dirty="0"/>
              <a:t> ср</a:t>
            </a:r>
            <a:r>
              <a:rPr lang="ru-RU" dirty="0"/>
              <a:t> является строкой, заканчивающейся нулевым символом, здесь задается IP-адрес в точечной нотации.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качестве </a:t>
            </a:r>
            <a:r>
              <a:rPr lang="ru-RU" dirty="0"/>
              <a:t>результата </a:t>
            </a:r>
            <a:r>
              <a:rPr lang="ru-RU" dirty="0" smtClean="0"/>
              <a:t>возвращается </a:t>
            </a:r>
            <a:r>
              <a:rPr lang="ru-RU" dirty="0"/>
              <a:t>IP-адрес, представленный </a:t>
            </a:r>
            <a:r>
              <a:rPr lang="ru-RU" dirty="0" smtClean="0"/>
              <a:t>32-битным числом </a:t>
            </a:r>
            <a:r>
              <a:rPr lang="ru-RU" dirty="0"/>
              <a:t>с сетевым порядком следования байт (</a:t>
            </a:r>
            <a:r>
              <a:rPr lang="ru-RU" dirty="0" err="1"/>
              <a:t>network</a:t>
            </a:r>
            <a:r>
              <a:rPr lang="ru-RU" dirty="0"/>
              <a:t>-</a:t>
            </a:r>
            <a:r>
              <a:rPr lang="en-US" dirty="0"/>
              <a:t>byte order</a:t>
            </a:r>
            <a:r>
              <a:rPr lang="ru-RU" dirty="0"/>
              <a:t>).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Функция</a:t>
            </a:r>
            <a:r>
              <a:rPr lang="ru-RU" i="1" dirty="0" smtClean="0">
                <a:effectLst/>
              </a:rPr>
              <a:t> </a:t>
            </a:r>
            <a:r>
              <a:rPr lang="ru-RU" i="1" dirty="0" err="1" smtClean="0">
                <a:effectLst/>
              </a:rPr>
              <a:t>inet_add</a:t>
            </a:r>
            <a:r>
              <a:rPr lang="en-US" i="1" dirty="0" smtClean="0">
                <a:effectLst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2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реализации сокетов выделяют два специальных </a:t>
            </a:r>
            <a:r>
              <a:rPr lang="en-US" dirty="0"/>
              <a:t>IP</a:t>
            </a:r>
            <a:r>
              <a:rPr lang="ru-RU" dirty="0" smtClean="0"/>
              <a:t>-адреса:</a:t>
            </a:r>
          </a:p>
          <a:p>
            <a:pPr marL="0" indent="0">
              <a:buNone/>
            </a:pPr>
            <a:endParaRPr lang="en-US" dirty="0" smtClean="0"/>
          </a:p>
          <a:p>
            <a:pPr lvl="2"/>
            <a:r>
              <a:rPr lang="ru-RU" sz="2400" i="1" dirty="0" smtClean="0"/>
              <a:t>INADDR_ANY</a:t>
            </a:r>
            <a:r>
              <a:rPr lang="ru-RU" sz="2400" dirty="0" smtClean="0"/>
              <a:t> </a:t>
            </a:r>
            <a:r>
              <a:rPr lang="ru-RU" sz="2400" dirty="0"/>
              <a:t>позволяет серверному приложению слушать клиента через любой сетевой интерфейс на несущем компьютере</a:t>
            </a:r>
            <a:r>
              <a:rPr lang="ru-RU" sz="2400" dirty="0" smtClean="0"/>
              <a:t>.</a:t>
            </a:r>
          </a:p>
          <a:p>
            <a:pPr lvl="2"/>
            <a:endParaRPr lang="en-US" sz="2400" dirty="0" smtClean="0"/>
          </a:p>
          <a:p>
            <a:pPr lvl="2"/>
            <a:r>
              <a:rPr lang="ru-RU" sz="2400" i="1" dirty="0" smtClean="0"/>
              <a:t>INADDR_BROADCAST </a:t>
            </a:r>
            <a:r>
              <a:rPr lang="ru-RU" sz="2400" dirty="0"/>
              <a:t>позволяет </a:t>
            </a:r>
            <a:r>
              <a:rPr lang="ru-RU" sz="2400" dirty="0" smtClean="0"/>
              <a:t>широковещательно </a:t>
            </a:r>
            <a:r>
              <a:rPr lang="ru-RU" sz="2400" dirty="0"/>
              <a:t>рассылать UDP-дейтаграммы по </a:t>
            </a:r>
            <a:r>
              <a:rPr lang="en-US" sz="2400" dirty="0"/>
              <a:t>IP</a:t>
            </a:r>
            <a:r>
              <a:rPr lang="ru-RU" sz="2400" dirty="0"/>
              <a:t>-сети.</a:t>
            </a:r>
            <a:endParaRPr lang="en-US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Специальные адреса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Процессоры </a:t>
            </a:r>
            <a:r>
              <a:rPr lang="ru-RU" dirty="0" err="1"/>
              <a:t>Intel</a:t>
            </a:r>
            <a:r>
              <a:rPr lang="ru-RU" dirty="0"/>
              <a:t> х86 представляют многобайтные числа, следуя от менее значимого к более значимому байту (</a:t>
            </a:r>
            <a:r>
              <a:rPr lang="ru-RU" dirty="0" err="1"/>
              <a:t>little</a:t>
            </a:r>
            <a:r>
              <a:rPr lang="ru-RU" dirty="0"/>
              <a:t>-</a:t>
            </a:r>
            <a:r>
              <a:rPr lang="en-US" dirty="0"/>
              <a:t>endian</a:t>
            </a:r>
            <a:r>
              <a:rPr lang="ru-RU" dirty="0" smtClean="0"/>
              <a:t>).</a:t>
            </a:r>
            <a:r>
              <a:rPr lang="ru-RU" dirty="0"/>
              <a:t> </a:t>
            </a:r>
            <a:r>
              <a:rPr lang="ru-RU" dirty="0" smtClean="0"/>
              <a:t>Номер порта </a:t>
            </a:r>
            <a:r>
              <a:rPr lang="ru-RU" dirty="0"/>
              <a:t>и </a:t>
            </a:r>
            <a:r>
              <a:rPr lang="en-US" dirty="0"/>
              <a:t>IP</a:t>
            </a:r>
            <a:r>
              <a:rPr lang="ru-RU" dirty="0"/>
              <a:t>-адрес </a:t>
            </a:r>
            <a:r>
              <a:rPr lang="ru-RU" dirty="0" smtClean="0"/>
              <a:t>в </a:t>
            </a:r>
            <a:r>
              <a:rPr lang="ru-RU" dirty="0"/>
              <a:t>памяти компьютера </a:t>
            </a:r>
            <a:r>
              <a:rPr lang="ru-RU" dirty="0" smtClean="0"/>
              <a:t>представляются </a:t>
            </a:r>
            <a:r>
              <a:rPr lang="ru-RU" dirty="0"/>
              <a:t>в системном порядке (</a:t>
            </a:r>
            <a:r>
              <a:rPr lang="en-US" dirty="0"/>
              <a:t>host</a:t>
            </a:r>
            <a:r>
              <a:rPr lang="ru-RU" dirty="0"/>
              <a:t>-</a:t>
            </a:r>
            <a:r>
              <a:rPr lang="en-US" dirty="0"/>
              <a:t>byte</a:t>
            </a:r>
            <a:r>
              <a:rPr lang="ru-RU" dirty="0"/>
              <a:t>-</a:t>
            </a:r>
            <a:r>
              <a:rPr lang="en-US" dirty="0"/>
              <a:t>order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При передаче </a:t>
            </a:r>
            <a:r>
              <a:rPr lang="en-US" dirty="0" smtClean="0"/>
              <a:t>IP</a:t>
            </a:r>
            <a:r>
              <a:rPr lang="ru-RU" dirty="0" smtClean="0"/>
              <a:t>-адреса </a:t>
            </a:r>
            <a:r>
              <a:rPr lang="ru-RU" dirty="0"/>
              <a:t>или номер порта </a:t>
            </a:r>
            <a:r>
              <a:rPr lang="ru-RU" dirty="0" smtClean="0"/>
              <a:t>по сети </a:t>
            </a:r>
            <a:r>
              <a:rPr lang="ru-RU" dirty="0"/>
              <a:t>стандарты Интернета требуют, чтобы многобайтные значения представлялись от старшего байта к младшему (в порядке </a:t>
            </a:r>
            <a:r>
              <a:rPr lang="ru-RU" dirty="0" err="1"/>
              <a:t>big</a:t>
            </a:r>
            <a:r>
              <a:rPr lang="ru-RU" dirty="0"/>
              <a:t>-</a:t>
            </a:r>
            <a:r>
              <a:rPr lang="en-US" dirty="0"/>
              <a:t>endian</a:t>
            </a:r>
            <a:r>
              <a:rPr lang="ru-RU" dirty="0"/>
              <a:t>), что обычно называется</a:t>
            </a:r>
            <a:r>
              <a:rPr lang="ru-RU" i="1" dirty="0"/>
              <a:t> сетевым порядком</a:t>
            </a:r>
            <a:r>
              <a:rPr lang="ru-RU" dirty="0"/>
              <a:t> (</a:t>
            </a:r>
            <a:r>
              <a:rPr lang="ru-RU" dirty="0" err="1"/>
              <a:t>network</a:t>
            </a:r>
            <a:r>
              <a:rPr lang="ru-RU" dirty="0"/>
              <a:t>-</a:t>
            </a:r>
            <a:r>
              <a:rPr lang="en-US" dirty="0"/>
              <a:t>byte</a:t>
            </a:r>
            <a:r>
              <a:rPr lang="ru-RU" dirty="0"/>
              <a:t>-</a:t>
            </a:r>
            <a:r>
              <a:rPr lang="en-US" dirty="0"/>
              <a:t>order</a:t>
            </a:r>
            <a:r>
              <a:rPr lang="ru-RU" dirty="0"/>
              <a:t>).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Порядок </a:t>
            </a:r>
            <a:r>
              <a:rPr lang="ru-RU" dirty="0" smtClean="0">
                <a:effectLst/>
              </a:rPr>
              <a:t>байт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big-</a:t>
            </a:r>
            <a:r>
              <a:rPr lang="en-US" dirty="0">
                <a:effectLst/>
              </a:rPr>
              <a:t>endian</a:t>
            </a:r>
            <a:r>
              <a:rPr lang="ru-RU" dirty="0">
                <a:effectLst/>
              </a:rPr>
              <a:t> или </a:t>
            </a:r>
            <a:r>
              <a:rPr lang="en-US" dirty="0">
                <a:effectLst/>
              </a:rPr>
              <a:t>litle</a:t>
            </a:r>
            <a:r>
              <a:rPr lang="ru-RU" dirty="0">
                <a:effectLst/>
              </a:rPr>
              <a:t>-</a:t>
            </a:r>
            <a:r>
              <a:rPr lang="en-US" dirty="0">
                <a:effectLst/>
              </a:rPr>
              <a:t>endian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u_long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htonl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u_long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hostlong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WSAHtonl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65760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SOCKET s,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u_long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hostlong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u_long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 *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lpnetlong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u_short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u_short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hostshort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WSAHtons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65760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SOCKET s,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u_short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hostshort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u_short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 *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lpnetshort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ru-RU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Функции для </a:t>
            </a:r>
            <a:r>
              <a:rPr lang="ru-RU" dirty="0">
                <a:effectLst/>
              </a:rPr>
              <a:t>преобразования многобайтных </a:t>
            </a:r>
            <a:r>
              <a:rPr lang="ru-RU" dirty="0" smtClean="0">
                <a:effectLst/>
              </a:rPr>
              <a:t>чисел </a:t>
            </a:r>
            <a:r>
              <a:rPr lang="en-US" dirty="0" smtClean="0">
                <a:effectLst/>
              </a:rPr>
              <a:t>HBO </a:t>
            </a:r>
            <a:r>
              <a:rPr lang="ru-RU" dirty="0" smtClean="0">
                <a:effectLst/>
              </a:rPr>
              <a:t>в </a:t>
            </a:r>
            <a:r>
              <a:rPr lang="en-US" dirty="0" smtClean="0">
                <a:effectLst/>
              </a:rPr>
              <a:t>NBO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u_long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ntohl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u_long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netlong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WSANtohl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65760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SOCKET s,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u_long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netlong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u_long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 *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lphostlong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u_short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ntohs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u_short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netshort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WSANtohs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65760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SOCKET s,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u_short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netshort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u_short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 *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lphostshort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ru-RU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Функции для преобразования многобайтных чисел </a:t>
            </a:r>
            <a:r>
              <a:rPr lang="en-US" dirty="0" smtClean="0">
                <a:effectLst/>
              </a:rPr>
              <a:t>NBO </a:t>
            </a:r>
            <a:r>
              <a:rPr lang="ru-RU" dirty="0" smtClean="0">
                <a:effectLst/>
              </a:rPr>
              <a:t>в </a:t>
            </a:r>
            <a:r>
              <a:rPr lang="en-US" dirty="0" smtClean="0">
                <a:effectLst/>
              </a:rPr>
              <a:t>HBO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572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SOCKADDR_IN </a:t>
            </a:r>
            <a:r>
              <a:rPr lang="en-US" dirty="0" err="1">
                <a:latin typeface="Courier New" pitchFamily="49" charset="0"/>
              </a:rPr>
              <a:t>InternetAddr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INT </a:t>
            </a:r>
            <a:r>
              <a:rPr lang="en-US" dirty="0" err="1">
                <a:latin typeface="Courier New" pitchFamily="49" charset="0"/>
              </a:rPr>
              <a:t>nPortId</a:t>
            </a:r>
            <a:r>
              <a:rPr lang="en-US" dirty="0">
                <a:latin typeface="Courier New" pitchFamily="49" charset="0"/>
              </a:rPr>
              <a:t> = 5150;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</a:rPr>
              <a:t>InternetAddr.sin_family</a:t>
            </a:r>
            <a:r>
              <a:rPr lang="en-US" dirty="0">
                <a:latin typeface="Courier New" pitchFamily="49" charset="0"/>
              </a:rPr>
              <a:t> = AF_INET;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</a:rPr>
              <a:t>// Преобразование адреса 136.149.3.29 из десятично-точечной </a:t>
            </a:r>
            <a:r>
              <a:rPr lang="ru-RU" dirty="0" smtClean="0">
                <a:latin typeface="Courier New" pitchFamily="49" charset="0"/>
              </a:rPr>
              <a:t>нотации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</a:rPr>
              <a:t>// </a:t>
            </a:r>
            <a:r>
              <a:rPr lang="ru-RU" dirty="0" smtClean="0">
                <a:latin typeface="Courier New" pitchFamily="49" charset="0"/>
              </a:rPr>
              <a:t>в 4-байтное </a:t>
            </a:r>
            <a:r>
              <a:rPr lang="ru-RU" dirty="0">
                <a:latin typeface="Courier New" pitchFamily="49" charset="0"/>
              </a:rPr>
              <a:t>целое число и присвоение результата </a:t>
            </a:r>
            <a:r>
              <a:rPr lang="en-US" dirty="0">
                <a:latin typeface="Courier New" pitchFamily="49" charset="0"/>
              </a:rPr>
              <a:t>sin</a:t>
            </a:r>
            <a:r>
              <a:rPr lang="ru-RU" dirty="0">
                <a:latin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</a:rPr>
              <a:t>addr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</a:rPr>
              <a:t> 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</a:rPr>
              <a:t>InternetAddr.sin_addr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inet_addr</a:t>
            </a:r>
            <a:r>
              <a:rPr lang="en-US" dirty="0">
                <a:latin typeface="Courier New" pitchFamily="49" charset="0"/>
              </a:rPr>
              <a:t>("</a:t>
            </a:r>
            <a:r>
              <a:rPr lang="en-US" dirty="0" smtClean="0">
                <a:latin typeface="Courier New" pitchFamily="49" charset="0"/>
              </a:rPr>
              <a:t>136.149.3</a:t>
            </a:r>
            <a:r>
              <a:rPr lang="ru-RU" dirty="0" smtClean="0">
                <a:latin typeface="Courier New" pitchFamily="49" charset="0"/>
              </a:rPr>
              <a:t>.</a:t>
            </a:r>
            <a:r>
              <a:rPr lang="en-US" dirty="0" smtClean="0">
                <a:latin typeface="Courier New" pitchFamily="49" charset="0"/>
              </a:rPr>
              <a:t>29</a:t>
            </a:r>
            <a:r>
              <a:rPr lang="en-US" dirty="0">
                <a:latin typeface="Courier New" pitchFamily="49" charset="0"/>
              </a:rPr>
              <a:t>"),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</a:rPr>
              <a:t>// Переменная </a:t>
            </a:r>
            <a:r>
              <a:rPr lang="en-US" dirty="0" err="1">
                <a:latin typeface="Courier New" pitchFamily="49" charset="0"/>
              </a:rPr>
              <a:t>nPortId</a:t>
            </a:r>
            <a:r>
              <a:rPr lang="ru-RU" dirty="0">
                <a:latin typeface="Courier New" pitchFamily="49" charset="0"/>
              </a:rPr>
              <a:t> хранится в системном порядке. Преобразование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</a:rPr>
              <a:t>nPortId</a:t>
            </a:r>
            <a:r>
              <a:rPr lang="ru-RU" dirty="0">
                <a:latin typeface="Courier New" pitchFamily="49" charset="0"/>
              </a:rPr>
              <a:t> к сетевому порядку и присвоение результата </a:t>
            </a:r>
            <a:r>
              <a:rPr lang="en-US" dirty="0">
                <a:latin typeface="Courier New" pitchFamily="49" charset="0"/>
              </a:rPr>
              <a:t>sin</a:t>
            </a:r>
            <a:r>
              <a:rPr lang="ru-RU" dirty="0">
                <a:latin typeface="Courier New" pitchFamily="49" charset="0"/>
              </a:rPr>
              <a:t>_</a:t>
            </a:r>
            <a:r>
              <a:rPr lang="en-US" dirty="0">
                <a:latin typeface="Courier New" pitchFamily="49" charset="0"/>
              </a:rPr>
              <a:t>port</a:t>
            </a:r>
            <a:r>
              <a:rPr lang="ru-RU" dirty="0">
                <a:latin typeface="Courier New" pitchFamily="49" charset="0"/>
              </a:rPr>
              <a:t>.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</a:rPr>
              <a:t> 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</a:rPr>
              <a:t>InternetAddr.sin_port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htons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nPortId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Пример создания структуры</a:t>
            </a:r>
            <a:r>
              <a:rPr lang="ru-RU" i="1" dirty="0" smtClean="0">
                <a:effectLst/>
              </a:rPr>
              <a:t> </a:t>
            </a:r>
            <a:r>
              <a:rPr lang="en-US" i="1" dirty="0">
                <a:effectLst/>
              </a:rPr>
              <a:t>SOCKADDR</a:t>
            </a:r>
            <a:r>
              <a:rPr lang="ru-RU" i="1" dirty="0">
                <a:effectLst/>
              </a:rPr>
              <a:t>_</a:t>
            </a:r>
            <a:r>
              <a:rPr lang="en-US" i="1" dirty="0">
                <a:effectLst/>
              </a:rPr>
              <a:t>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 = socket(AF_INET, SOCK_DGRAM</a:t>
            </a:r>
            <a:r>
              <a:rPr lang="en-US" sz="2400" dirty="0" smtClean="0"/>
              <a:t>, Ø);</a:t>
            </a:r>
            <a:r>
              <a:rPr lang="ru-RU" sz="2400" dirty="0" smtClean="0"/>
              <a:t> //</a:t>
            </a:r>
            <a:r>
              <a:rPr lang="en-US" sz="2400" dirty="0" smtClean="0"/>
              <a:t>UDP</a:t>
            </a:r>
            <a:endParaRPr lang="ru-RU" sz="2400" dirty="0" smtClean="0"/>
          </a:p>
          <a:p>
            <a:endParaRPr lang="ru-RU" sz="2400" dirty="0"/>
          </a:p>
          <a:p>
            <a:r>
              <a:rPr lang="en-US" sz="2400" dirty="0"/>
              <a:t>s = socket(AF_INET, </a:t>
            </a:r>
            <a:r>
              <a:rPr lang="en-US" sz="2400" dirty="0" smtClean="0"/>
              <a:t>SOCK_</a:t>
            </a:r>
            <a:r>
              <a:rPr lang="ru-RU" sz="2400" dirty="0" smtClean="0"/>
              <a:t>RAW</a:t>
            </a:r>
            <a:r>
              <a:rPr lang="en-US" sz="2400" dirty="0" smtClean="0"/>
              <a:t>, </a:t>
            </a:r>
            <a:r>
              <a:rPr lang="en-US" sz="2400" dirty="0"/>
              <a:t>Ø</a:t>
            </a:r>
            <a:r>
              <a:rPr lang="en-US" sz="2400" dirty="0" smtClean="0"/>
              <a:t>);       //IP</a:t>
            </a:r>
            <a:endParaRPr lang="ru-RU" sz="2400" dirty="0" smtClean="0"/>
          </a:p>
          <a:p>
            <a:endParaRPr lang="ru-RU" sz="2400" dirty="0"/>
          </a:p>
          <a:p>
            <a:r>
              <a:rPr lang="en-US" sz="2400" dirty="0" smtClean="0"/>
              <a:t>s </a:t>
            </a:r>
            <a:r>
              <a:rPr lang="en-US" sz="2400" dirty="0"/>
              <a:t>= </a:t>
            </a:r>
            <a:r>
              <a:rPr lang="en-US" sz="2400" dirty="0" err="1"/>
              <a:t>WSASocket</a:t>
            </a:r>
            <a:r>
              <a:rPr lang="en-US" sz="2400" dirty="0"/>
              <a:t>(AF_INET, SOCK_STREAM, Ø</a:t>
            </a:r>
            <a:r>
              <a:rPr lang="en-US" sz="2400" dirty="0" smtClean="0"/>
              <a:t>, </a:t>
            </a:r>
            <a:r>
              <a:rPr lang="en-US" sz="2400" dirty="0"/>
              <a:t>NULL, Ø</a:t>
            </a:r>
            <a:r>
              <a:rPr lang="en-US" sz="2400" dirty="0" smtClean="0"/>
              <a:t>, </a:t>
            </a:r>
            <a:r>
              <a:rPr lang="en-US" sz="2400" dirty="0"/>
              <a:t>WSA_FLAG_OVERLAPPED</a:t>
            </a:r>
            <a:r>
              <a:rPr lang="en-US" sz="2400" dirty="0" smtClean="0"/>
              <a:t>);               //TCP</a:t>
            </a:r>
            <a:endParaRPr lang="en-US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Создание IP-сокета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hostent</a:t>
            </a:r>
            <a:r>
              <a:rPr lang="en-US" dirty="0"/>
              <a:t> FAR * </a:t>
            </a:r>
            <a:r>
              <a:rPr lang="en-US" dirty="0" err="1"/>
              <a:t>gethostbyname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 FAR * name</a:t>
            </a:r>
          </a:p>
          <a:p>
            <a:pPr marL="0" indent="0">
              <a:buNone/>
            </a:pPr>
            <a:r>
              <a:rPr lang="ru-RU" dirty="0"/>
              <a:t>);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Параметр</a:t>
            </a:r>
            <a:r>
              <a:rPr lang="ru-RU" i="1" dirty="0"/>
              <a:t> </a:t>
            </a:r>
            <a:r>
              <a:rPr lang="ru-RU" i="1" dirty="0" err="1"/>
              <a:t>name</a:t>
            </a:r>
            <a:r>
              <a:rPr lang="ru-RU" dirty="0"/>
              <a:t> представляет дружественное имя искомого </a:t>
            </a:r>
            <a:r>
              <a:rPr lang="ru-RU" dirty="0" smtClean="0"/>
              <a:t>узла.</a:t>
            </a:r>
          </a:p>
          <a:p>
            <a:pPr marL="0" indent="0">
              <a:buNone/>
            </a:pPr>
            <a:r>
              <a:rPr lang="ru-RU" dirty="0"/>
              <a:t>При успешном выполнении функции возвращается указатель на структуру</a:t>
            </a:r>
            <a:r>
              <a:rPr lang="ru-RU" i="1" dirty="0"/>
              <a:t> HOSTENT,</a:t>
            </a:r>
            <a:r>
              <a:rPr lang="ru-RU" dirty="0"/>
              <a:t> которая хранится в системной памяти. Приложение не должно полагать, что эти сведения непременно статичны. Поскольку эта память обслуживается системой, оно не должно освобождать возвращенную структуру.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Функция </a:t>
            </a:r>
            <a:r>
              <a:rPr lang="ru-RU" i="1" dirty="0" err="1" smtClean="0">
                <a:effectLst/>
              </a:rPr>
              <a:t>gethostbyname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/>
              <a:t>Winsock — </a:t>
            </a:r>
            <a:r>
              <a:rPr lang="ru-RU" sz="2900" dirty="0"/>
              <a:t>это сетевой интерфейс прикладного программирования, а не протокол, основной интерфейс доступа к разным базовым сетевым протоколам. </a:t>
            </a:r>
          </a:p>
          <a:p>
            <a:pPr marL="0" indent="0">
              <a:buNone/>
            </a:pPr>
            <a:r>
              <a:rPr lang="ru-RU" sz="2900" dirty="0"/>
              <a:t>Функция инициализации </a:t>
            </a:r>
            <a:r>
              <a:rPr lang="en-US" sz="2900" dirty="0"/>
              <a:t>Winsock — </a:t>
            </a:r>
            <a:r>
              <a:rPr lang="en-US" sz="2900" dirty="0" err="1"/>
              <a:t>WSAStartup</a:t>
            </a:r>
            <a:r>
              <a:rPr lang="en-US" sz="2900" dirty="0" smtClean="0"/>
              <a:t>:</a:t>
            </a:r>
            <a:endParaRPr lang="ru-RU" sz="2900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</a:t>
            </a:r>
            <a:r>
              <a:rPr lang="en-US" sz="2500" dirty="0" err="1">
                <a:latin typeface="Arial Rounded MT Bold" pitchFamily="34" charset="0"/>
              </a:rPr>
              <a:t>WSAStartup</a:t>
            </a:r>
            <a:r>
              <a:rPr lang="en-US" sz="2500" dirty="0">
                <a:latin typeface="Arial Rounded MT Bold" pitchFamily="34" charset="0"/>
              </a:rPr>
              <a:t>(WORD </a:t>
            </a:r>
            <a:r>
              <a:rPr lang="en-US" sz="2500" dirty="0" err="1">
                <a:latin typeface="Arial Rounded MT Bold" pitchFamily="34" charset="0"/>
              </a:rPr>
              <a:t>wVersionRequested</a:t>
            </a:r>
            <a:r>
              <a:rPr lang="en-US" sz="2500" dirty="0">
                <a:latin typeface="Arial Rounded MT Bold" pitchFamily="34" charset="0"/>
              </a:rPr>
              <a:t>, LPWSADATA </a:t>
            </a:r>
            <a:r>
              <a:rPr lang="en-US" sz="2500" dirty="0" err="1">
                <a:latin typeface="Arial Rounded MT Bold" pitchFamily="34" charset="0"/>
              </a:rPr>
              <a:t>lpWSAData</a:t>
            </a:r>
            <a:r>
              <a:rPr lang="en-US" sz="2500" dirty="0" smtClean="0">
                <a:latin typeface="Arial Rounded MT Bold" pitchFamily="34" charset="0"/>
              </a:rPr>
              <a:t>);</a:t>
            </a:r>
            <a:endParaRPr lang="ru-RU" sz="2500" dirty="0" smtClean="0">
              <a:latin typeface="Arial Rounded MT Bold" pitchFamily="34" charset="0"/>
            </a:endParaRPr>
          </a:p>
          <a:p>
            <a:pPr marL="0" indent="0" algn="ctr">
              <a:buNone/>
            </a:pPr>
            <a:endParaRPr lang="en-US" sz="2500" dirty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ru-RU" sz="2900" b="1" dirty="0"/>
              <a:t>Первый параметр </a:t>
            </a:r>
            <a:r>
              <a:rPr lang="en-US" sz="2900" b="1" dirty="0" err="1"/>
              <a:t>wVersionRequested</a:t>
            </a:r>
            <a:r>
              <a:rPr lang="en-US" sz="2900" b="1" dirty="0"/>
              <a:t> </a:t>
            </a:r>
            <a:r>
              <a:rPr lang="en-US" sz="2900" dirty="0"/>
              <a:t>— </a:t>
            </a:r>
            <a:r>
              <a:rPr lang="ru-RU" sz="2900" dirty="0"/>
              <a:t>версия библиотеки </a:t>
            </a:r>
            <a:r>
              <a:rPr lang="en-US" sz="2900" dirty="0"/>
              <a:t>Winsock, </a:t>
            </a:r>
            <a:r>
              <a:rPr lang="ru-RU" sz="2900" dirty="0"/>
              <a:t>которую необходимо загрузить. На </a:t>
            </a:r>
            <a:r>
              <a:rPr lang="ru-RU" sz="2900" dirty="0" smtClean="0"/>
              <a:t>платформах </a:t>
            </a:r>
            <a:r>
              <a:rPr lang="en-US" sz="2900" dirty="0"/>
              <a:t>Win32 </a:t>
            </a:r>
            <a:r>
              <a:rPr lang="ru-RU" sz="2900" dirty="0"/>
              <a:t>используется версия 2.2. Значение 0х0202, либо </a:t>
            </a:r>
            <a:r>
              <a:rPr lang="ru-RU" sz="2900" dirty="0" smtClean="0"/>
              <a:t>макрос</a:t>
            </a:r>
            <a:r>
              <a:rPr lang="en-US" sz="2900" dirty="0" smtClean="0"/>
              <a:t> </a:t>
            </a:r>
            <a:r>
              <a:rPr lang="en-US" sz="2900" i="1" dirty="0" smtClean="0"/>
              <a:t>MAKEWORD(2</a:t>
            </a:r>
            <a:r>
              <a:rPr lang="en-US" sz="2900" i="1" dirty="0"/>
              <a:t>, 2)</a:t>
            </a:r>
            <a:endParaRPr lang="en-US" sz="2900" dirty="0"/>
          </a:p>
          <a:p>
            <a:pPr marL="0" indent="0">
              <a:buNone/>
            </a:pPr>
            <a:r>
              <a:rPr lang="ru-RU" sz="2900" b="1" dirty="0"/>
              <a:t>Второй параметр </a:t>
            </a:r>
            <a:r>
              <a:rPr lang="en-US" sz="2900" b="1" dirty="0" err="1"/>
              <a:t>lpWSAData</a:t>
            </a:r>
            <a:r>
              <a:rPr lang="en-US" sz="2900" b="1" dirty="0"/>
              <a:t> </a:t>
            </a:r>
            <a:r>
              <a:rPr lang="en-US" sz="2900" dirty="0"/>
              <a:t>— </a:t>
            </a:r>
            <a:r>
              <a:rPr lang="ru-RU" sz="2900" dirty="0"/>
              <a:t>структура</a:t>
            </a:r>
            <a:r>
              <a:rPr lang="ru-RU" sz="2900" i="1" dirty="0"/>
              <a:t>	</a:t>
            </a:r>
            <a:r>
              <a:rPr lang="en-US" sz="2900" i="1" dirty="0"/>
              <a:t>WSADATA,</a:t>
            </a:r>
            <a:r>
              <a:rPr lang="en-US" sz="2900" dirty="0"/>
              <a:t> </a:t>
            </a:r>
            <a:r>
              <a:rPr lang="ru-RU" sz="2900" dirty="0"/>
              <a:t>которая возвращается по завершении вызова. Она содержит информацию о версии </a:t>
            </a:r>
            <a:r>
              <a:rPr lang="en-US" sz="2900" dirty="0"/>
              <a:t>Winsock, </a:t>
            </a:r>
            <a:r>
              <a:rPr lang="ru-RU" sz="2900" dirty="0"/>
              <a:t>загруженной функцией </a:t>
            </a:r>
            <a:r>
              <a:rPr lang="en-US" sz="2900" dirty="0" err="1"/>
              <a:t>WSAStartup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>
                <a:latin typeface="Arial Rounded MT Bold" pitchFamily="34" charset="0"/>
              </a:rPr>
              <a:t>typedef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struct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WSAData</a:t>
            </a:r>
            <a:r>
              <a:rPr lang="en-US" dirty="0">
                <a:latin typeface="Arial Rounded MT Bold" pitchFamily="34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Arial Rounded MT Bold" pitchFamily="34" charset="0"/>
              </a:rPr>
              <a:t>WORD	</a:t>
            </a:r>
            <a:r>
              <a:rPr lang="en-US" dirty="0" err="1">
                <a:latin typeface="Arial Rounded MT Bold" pitchFamily="34" charset="0"/>
              </a:rPr>
              <a:t>wVersion</a:t>
            </a:r>
            <a:r>
              <a:rPr lang="en-US" dirty="0">
                <a:latin typeface="Arial Rounded MT Bold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 Rounded MT Bold" pitchFamily="34" charset="0"/>
              </a:rPr>
              <a:t>WORD	</a:t>
            </a:r>
            <a:r>
              <a:rPr lang="en-US" dirty="0" err="1">
                <a:latin typeface="Arial Rounded MT Bold" pitchFamily="34" charset="0"/>
              </a:rPr>
              <a:t>wHighVersion</a:t>
            </a:r>
            <a:r>
              <a:rPr lang="en-US" dirty="0">
                <a:latin typeface="Arial Rounded MT Bold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 Rounded MT Bold" pitchFamily="34" charset="0"/>
              </a:rPr>
              <a:t>Char	</a:t>
            </a:r>
            <a:r>
              <a:rPr lang="en-US" dirty="0" err="1">
                <a:latin typeface="Arial Rounded MT Bold" pitchFamily="34" charset="0"/>
              </a:rPr>
              <a:t>szDescription</a:t>
            </a:r>
            <a:r>
              <a:rPr lang="en-US" dirty="0">
                <a:latin typeface="Arial Rounded MT Bold" pitchFamily="34" charset="0"/>
              </a:rPr>
              <a:t>[WSADESCRIPTION_LEN+1];</a:t>
            </a:r>
          </a:p>
          <a:p>
            <a:pPr marL="0" indent="0">
              <a:buNone/>
            </a:pPr>
            <a:r>
              <a:rPr lang="en-US" dirty="0">
                <a:latin typeface="Arial Rounded MT Bold" pitchFamily="34" charset="0"/>
              </a:rPr>
              <a:t>Char	</a:t>
            </a:r>
            <a:r>
              <a:rPr lang="en-US" dirty="0" err="1">
                <a:latin typeface="Arial Rounded MT Bold" pitchFamily="34" charset="0"/>
              </a:rPr>
              <a:t>szSystemStatus</a:t>
            </a:r>
            <a:r>
              <a:rPr lang="en-US" dirty="0">
                <a:latin typeface="Arial Rounded MT Bold" pitchFamily="34" charset="0"/>
              </a:rPr>
              <a:t>[WSASYS_STATUS_LEN+1];</a:t>
            </a:r>
          </a:p>
          <a:p>
            <a:pPr marL="0" indent="0">
              <a:buNone/>
            </a:pPr>
            <a:r>
              <a:rPr lang="en-US" dirty="0">
                <a:latin typeface="Arial Rounded MT Bold" pitchFamily="34" charset="0"/>
              </a:rPr>
              <a:t>unsigned short	</a:t>
            </a:r>
            <a:r>
              <a:rPr lang="en-US" dirty="0" err="1">
                <a:latin typeface="Arial Rounded MT Bold" pitchFamily="34" charset="0"/>
              </a:rPr>
              <a:t>iMaxSockets</a:t>
            </a:r>
            <a:r>
              <a:rPr lang="en-US" dirty="0">
                <a:latin typeface="Arial Rounded MT Bold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 Rounded MT Bold" pitchFamily="34" charset="0"/>
              </a:rPr>
              <a:t>unsigned short	</a:t>
            </a:r>
            <a:r>
              <a:rPr lang="en-US" dirty="0" err="1">
                <a:latin typeface="Arial Rounded MT Bold" pitchFamily="34" charset="0"/>
              </a:rPr>
              <a:t>iMaxUdpDg</a:t>
            </a:r>
            <a:r>
              <a:rPr lang="en-US" dirty="0">
                <a:latin typeface="Arial Rounded MT Bold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 Rounded MT Bold" pitchFamily="34" charset="0"/>
              </a:rPr>
              <a:t>char FAR *	</a:t>
            </a:r>
            <a:r>
              <a:rPr lang="en-US" dirty="0" err="1">
                <a:latin typeface="Arial Rounded MT Bold" pitchFamily="34" charset="0"/>
              </a:rPr>
              <a:t>lpVendorlnfo</a:t>
            </a:r>
            <a:r>
              <a:rPr lang="en-US" dirty="0">
                <a:latin typeface="Arial Rounded MT Bold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 Rounded MT Bold" pitchFamily="34" charset="0"/>
              </a:rPr>
              <a:t>} WSADATA, FAR * LPWSADATA;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ru-RU" b="1" dirty="0">
                <a:effectLst/>
              </a:rPr>
              <a:t>Инициализация </a:t>
            </a:r>
            <a:r>
              <a:rPr lang="en-US" b="1" dirty="0">
                <a:effectLst/>
              </a:rPr>
              <a:t>Winsock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hostent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char FAR *	</a:t>
            </a:r>
            <a:r>
              <a:rPr lang="ru-RU" dirty="0" smtClean="0"/>
              <a:t>	</a:t>
            </a:r>
            <a:r>
              <a:rPr lang="en-US" dirty="0" err="1" smtClean="0"/>
              <a:t>h_name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char FAR * FAR *	</a:t>
            </a:r>
            <a:r>
              <a:rPr lang="en-US" dirty="0" err="1"/>
              <a:t>h_aliases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short	</a:t>
            </a:r>
            <a:r>
              <a:rPr lang="ru-RU" dirty="0" smtClean="0"/>
              <a:t>		</a:t>
            </a:r>
            <a:r>
              <a:rPr lang="en-US" dirty="0" err="1" smtClean="0"/>
              <a:t>h_addrtype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short	</a:t>
            </a:r>
            <a:r>
              <a:rPr lang="ru-RU" dirty="0" smtClean="0"/>
              <a:t>		</a:t>
            </a:r>
            <a:r>
              <a:rPr lang="en-US" dirty="0" err="1" smtClean="0"/>
              <a:t>h_length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char FAR * FAR *	</a:t>
            </a:r>
            <a:r>
              <a:rPr lang="en-US" dirty="0" err="1"/>
              <a:t>h_addr_ist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/>
              <a:t>};</a:t>
            </a:r>
            <a:endParaRPr lang="en-US" dirty="0"/>
          </a:p>
          <a:p>
            <a:r>
              <a:rPr lang="ru-RU" i="1" dirty="0" err="1" smtClean="0"/>
              <a:t>h_name</a:t>
            </a:r>
            <a:r>
              <a:rPr lang="ru-RU" dirty="0" smtClean="0"/>
              <a:t> </a:t>
            </a:r>
            <a:r>
              <a:rPr lang="ru-RU" dirty="0"/>
              <a:t>является официальным именем </a:t>
            </a:r>
            <a:r>
              <a:rPr lang="ru-RU" dirty="0" smtClean="0"/>
              <a:t>узла</a:t>
            </a:r>
          </a:p>
          <a:p>
            <a:r>
              <a:rPr lang="ru-RU" i="1" dirty="0" err="1"/>
              <a:t>h_a</a:t>
            </a:r>
            <a:r>
              <a:rPr lang="en-US" i="1" dirty="0"/>
              <a:t>li</a:t>
            </a:r>
            <a:r>
              <a:rPr lang="ru-RU" i="1" dirty="0" err="1"/>
              <a:t>ases</a:t>
            </a:r>
            <a:r>
              <a:rPr lang="ru-RU" i="1" dirty="0"/>
              <a:t> —</a:t>
            </a:r>
            <a:r>
              <a:rPr lang="ru-RU" dirty="0"/>
              <a:t> массив, завершающийся нулем (</a:t>
            </a:r>
            <a:r>
              <a:rPr lang="en-US" dirty="0"/>
              <a:t>null</a:t>
            </a:r>
            <a:r>
              <a:rPr lang="ru-RU" dirty="0"/>
              <a:t>-</a:t>
            </a:r>
            <a:r>
              <a:rPr lang="en-US" dirty="0"/>
              <a:t>terminated array</a:t>
            </a:r>
            <a:r>
              <a:rPr lang="ru-RU" dirty="0"/>
              <a:t>) дополнительных имен </a:t>
            </a:r>
            <a:r>
              <a:rPr lang="ru-RU" dirty="0" smtClean="0"/>
              <a:t>узла</a:t>
            </a:r>
          </a:p>
          <a:p>
            <a:r>
              <a:rPr lang="ru-RU" i="1" dirty="0"/>
              <a:t>h_</a:t>
            </a:r>
            <a:r>
              <a:rPr lang="en-US" i="1" dirty="0"/>
              <a:t>l</a:t>
            </a:r>
            <a:r>
              <a:rPr lang="ru-RU" i="1" dirty="0" err="1"/>
              <a:t>ength</a:t>
            </a:r>
            <a:r>
              <a:rPr lang="ru-RU" i="1" dirty="0"/>
              <a:t> </a:t>
            </a:r>
            <a:r>
              <a:rPr lang="ru-RU" dirty="0"/>
              <a:t>определяет длину в байтах каждого адреса из поля</a:t>
            </a:r>
            <a:r>
              <a:rPr lang="ru-RU" i="1" dirty="0"/>
              <a:t> </a:t>
            </a:r>
            <a:r>
              <a:rPr lang="ru-RU" i="1" dirty="0" err="1"/>
              <a:t>h_addr</a:t>
            </a:r>
            <a:r>
              <a:rPr lang="ru-RU" i="1" dirty="0"/>
              <a:t>_</a:t>
            </a:r>
            <a:r>
              <a:rPr lang="en-US" i="1" dirty="0"/>
              <a:t>l</a:t>
            </a:r>
            <a:r>
              <a:rPr lang="ru-RU" i="1" dirty="0" err="1" smtClean="0"/>
              <a:t>ist</a:t>
            </a:r>
            <a:endParaRPr lang="ru-RU" i="1" dirty="0" smtClean="0"/>
          </a:p>
          <a:p>
            <a:r>
              <a:rPr lang="ru-RU" i="1" dirty="0" err="1"/>
              <a:t>h_addr</a:t>
            </a:r>
            <a:r>
              <a:rPr lang="ru-RU" i="1" dirty="0"/>
              <a:t>_</a:t>
            </a:r>
            <a:r>
              <a:rPr lang="en-US" i="1" dirty="0"/>
              <a:t>l</a:t>
            </a:r>
            <a:r>
              <a:rPr lang="ru-RU" i="1" dirty="0" err="1"/>
              <a:t>ist</a:t>
            </a:r>
            <a:r>
              <a:rPr lang="ru-RU" i="1" dirty="0"/>
              <a:t> —</a:t>
            </a:r>
            <a:r>
              <a:rPr lang="ru-RU" dirty="0"/>
              <a:t> массив, завершающийся </a:t>
            </a:r>
            <a:r>
              <a:rPr lang="en-US" dirty="0" smtClean="0"/>
              <a:t>Ø</a:t>
            </a:r>
            <a:r>
              <a:rPr lang="ru-RU" dirty="0" smtClean="0"/>
              <a:t> </a:t>
            </a:r>
            <a:r>
              <a:rPr lang="ru-RU" dirty="0"/>
              <a:t>и содержащий IP-адреса узла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Структура </a:t>
            </a:r>
            <a:r>
              <a:rPr lang="en-US" i="1" dirty="0" smtClean="0">
                <a:effectLst/>
              </a:rPr>
              <a:t>HOSTENT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HANDLE </a:t>
            </a:r>
            <a:r>
              <a:rPr lang="en-US" dirty="0" err="1"/>
              <a:t>WSAAsyncGetHostByName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HWND </a:t>
            </a:r>
            <a:r>
              <a:rPr lang="en-US" dirty="0" err="1"/>
              <a:t>hWnd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wMsg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 FAR * name,</a:t>
            </a:r>
          </a:p>
          <a:p>
            <a:pPr marL="0" indent="0">
              <a:buNone/>
            </a:pPr>
            <a:r>
              <a:rPr lang="en-US" dirty="0"/>
              <a:t>char FAR * </a:t>
            </a:r>
            <a:r>
              <a:rPr lang="en-US" dirty="0" err="1"/>
              <a:t>buf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buflen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);</a:t>
            </a:r>
            <a:endParaRPr lang="ru-RU" dirty="0" smtClean="0"/>
          </a:p>
          <a:p>
            <a:r>
              <a:rPr lang="ru-RU" i="1" dirty="0" err="1"/>
              <a:t>hWnd</a:t>
            </a:r>
            <a:r>
              <a:rPr lang="ru-RU" dirty="0"/>
              <a:t> — дескриптор </a:t>
            </a:r>
            <a:r>
              <a:rPr lang="ru-RU" dirty="0" smtClean="0"/>
              <a:t>окна</a:t>
            </a:r>
          </a:p>
          <a:p>
            <a:r>
              <a:rPr lang="ru-RU" i="1" dirty="0" err="1"/>
              <a:t>wMsg</a:t>
            </a:r>
            <a:r>
              <a:rPr lang="ru-RU" dirty="0"/>
              <a:t> —</a:t>
            </a:r>
            <a:r>
              <a:rPr lang="ru-RU" b="1" dirty="0"/>
              <a:t> </a:t>
            </a:r>
            <a:r>
              <a:rPr lang="ru-RU" dirty="0"/>
              <a:t>Windows</a:t>
            </a:r>
            <a:r>
              <a:rPr lang="ru-RU" b="1" dirty="0"/>
              <a:t>-</a:t>
            </a:r>
            <a:r>
              <a:rPr lang="ru-RU" dirty="0"/>
              <a:t>сообщение, которое будет возвращено по завершении выполнения асинхронного </a:t>
            </a:r>
            <a:r>
              <a:rPr lang="ru-RU" dirty="0" smtClean="0"/>
              <a:t>запроса</a:t>
            </a:r>
          </a:p>
          <a:p>
            <a:r>
              <a:rPr lang="ru-RU" i="1" dirty="0" err="1"/>
              <a:t>buf</a:t>
            </a:r>
            <a:r>
              <a:rPr lang="ru-RU" i="1" dirty="0"/>
              <a:t> </a:t>
            </a:r>
            <a:r>
              <a:rPr lang="ru-RU" dirty="0"/>
              <a:t>— указатель на область данных, куда помещается</a:t>
            </a:r>
            <a:r>
              <a:rPr lang="ru-RU" i="1" dirty="0"/>
              <a:t> </a:t>
            </a:r>
            <a:r>
              <a:rPr lang="ru-RU" i="1" dirty="0" smtClean="0"/>
              <a:t>HOSTENT</a:t>
            </a:r>
          </a:p>
          <a:p>
            <a:r>
              <a:rPr lang="ru-RU" i="1" dirty="0" err="1"/>
              <a:t>buflen</a:t>
            </a:r>
            <a:r>
              <a:rPr lang="ru-RU" i="1" dirty="0"/>
              <a:t> – </a:t>
            </a:r>
            <a:r>
              <a:rPr lang="ru-RU" dirty="0"/>
              <a:t>длина возвращенного буфера</a:t>
            </a:r>
            <a:endParaRPr lang="en-US" dirty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Функция </a:t>
            </a:r>
            <a:r>
              <a:rPr lang="ru-RU" i="1" dirty="0">
                <a:effectLst/>
              </a:rPr>
              <a:t>WSAAsyncGetHostByName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HOSTENT FAR * </a:t>
            </a:r>
            <a:r>
              <a:rPr lang="en-US" sz="2400" dirty="0" err="1"/>
              <a:t>gethostbyaddr</a:t>
            </a: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 err="1"/>
              <a:t>const</a:t>
            </a:r>
            <a:r>
              <a:rPr lang="en-US" sz="2400" dirty="0"/>
              <a:t> char FAR * </a:t>
            </a:r>
            <a:r>
              <a:rPr lang="en-US" sz="2400" dirty="0" err="1"/>
              <a:t>addr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len</a:t>
            </a:r>
            <a:r>
              <a:rPr lang="ru-RU" sz="2400" dirty="0"/>
              <a:t>,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type</a:t>
            </a:r>
          </a:p>
          <a:p>
            <a:pPr marL="0" indent="0">
              <a:buNone/>
            </a:pPr>
            <a:r>
              <a:rPr lang="ru-RU" sz="2400" dirty="0"/>
              <a:t>);</a:t>
            </a:r>
            <a:endParaRPr lang="en-US" sz="2400" dirty="0"/>
          </a:p>
          <a:p>
            <a:r>
              <a:rPr lang="en-US" sz="2400" i="1" dirty="0" err="1"/>
              <a:t>addr</a:t>
            </a:r>
            <a:r>
              <a:rPr lang="ru-RU" sz="2400" dirty="0"/>
              <a:t> — указатель на </a:t>
            </a:r>
            <a:r>
              <a:rPr lang="en-US" sz="2400" dirty="0" smtClean="0"/>
              <a:t>IP</a:t>
            </a:r>
            <a:r>
              <a:rPr lang="ru-RU" sz="2400" dirty="0" smtClean="0"/>
              <a:t>-адрес </a:t>
            </a:r>
            <a:r>
              <a:rPr lang="ru-RU" sz="2400" dirty="0"/>
              <a:t>в сетевом </a:t>
            </a:r>
            <a:r>
              <a:rPr lang="ru-RU" sz="2400" dirty="0" smtClean="0"/>
              <a:t>порядке</a:t>
            </a:r>
          </a:p>
          <a:p>
            <a:r>
              <a:rPr lang="en-US" sz="2400" i="1" dirty="0" err="1"/>
              <a:t>len</a:t>
            </a:r>
            <a:r>
              <a:rPr lang="ru-RU" sz="2400" dirty="0"/>
              <a:t> задает длину параметра</a:t>
            </a:r>
            <a:r>
              <a:rPr lang="ru-RU" sz="2400" i="1" dirty="0"/>
              <a:t> </a:t>
            </a:r>
            <a:r>
              <a:rPr lang="ru-RU" sz="2400" i="1" dirty="0" err="1"/>
              <a:t>addr</a:t>
            </a:r>
            <a:r>
              <a:rPr lang="ru-RU" sz="2400" dirty="0"/>
              <a:t> в </a:t>
            </a:r>
            <a:r>
              <a:rPr lang="ru-RU" sz="2400" dirty="0" smtClean="0"/>
              <a:t>байтах</a:t>
            </a:r>
          </a:p>
          <a:p>
            <a:r>
              <a:rPr lang="ru-RU" sz="2400" i="1" dirty="0" err="1"/>
              <a:t>type</a:t>
            </a:r>
            <a:r>
              <a:rPr lang="ru-RU" sz="2400" dirty="0"/>
              <a:t> должен иметь значение</a:t>
            </a:r>
            <a:r>
              <a:rPr lang="ru-RU" sz="2400" i="1" dirty="0"/>
              <a:t> AF_</a:t>
            </a:r>
            <a:r>
              <a:rPr lang="en-US" sz="2400" i="1" dirty="0"/>
              <a:t>I</a:t>
            </a:r>
            <a:r>
              <a:rPr lang="ru-RU" sz="2400" i="1" dirty="0" smtClean="0"/>
              <a:t>NET</a:t>
            </a:r>
            <a:r>
              <a:rPr lang="ru-RU" sz="2400" dirty="0"/>
              <a:t> (IP-адрес)</a:t>
            </a:r>
            <a:endParaRPr lang="en-US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Функция </a:t>
            </a:r>
            <a:r>
              <a:rPr lang="ru-RU" i="1" dirty="0" err="1" smtClean="0">
                <a:effectLst/>
              </a:rPr>
              <a:t>gethostbyaddr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Узнать номера </a:t>
            </a:r>
            <a:r>
              <a:rPr lang="ru-RU" dirty="0"/>
              <a:t>портов, используемых стандартными службами, вызвав функцию </a:t>
            </a:r>
            <a:r>
              <a:rPr lang="ru-RU" i="1" dirty="0" err="1"/>
              <a:t>getservbyname</a:t>
            </a:r>
            <a:r>
              <a:rPr lang="ru-RU" dirty="0"/>
              <a:t> или </a:t>
            </a:r>
            <a:r>
              <a:rPr lang="ru-RU" i="1" dirty="0" err="1" smtClean="0"/>
              <a:t>WSAAsyncGetServByName</a:t>
            </a:r>
            <a:endParaRPr lang="ru-RU" i="1" dirty="0" smtClean="0"/>
          </a:p>
          <a:p>
            <a:pPr marL="731520" lvl="2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servent</a:t>
            </a:r>
            <a:r>
              <a:rPr lang="en-US" dirty="0"/>
              <a:t> FAR * </a:t>
            </a:r>
            <a:r>
              <a:rPr lang="en-US" dirty="0" err="1"/>
              <a:t>getservbyname</a:t>
            </a:r>
            <a:r>
              <a:rPr lang="en-US" dirty="0"/>
              <a:t>(</a:t>
            </a:r>
          </a:p>
          <a:p>
            <a:pPr marL="731520" lvl="2" indent="0">
              <a:buNone/>
            </a:pPr>
            <a:r>
              <a:rPr lang="en-US" dirty="0" err="1"/>
              <a:t>const</a:t>
            </a:r>
            <a:r>
              <a:rPr lang="en-US" dirty="0"/>
              <a:t> char FAR * name,</a:t>
            </a:r>
          </a:p>
          <a:p>
            <a:pPr marL="731520" lvl="2" indent="0">
              <a:buNone/>
            </a:pPr>
            <a:r>
              <a:rPr lang="en-US" dirty="0" err="1"/>
              <a:t>const</a:t>
            </a:r>
            <a:r>
              <a:rPr lang="en-US" dirty="0"/>
              <a:t> char FAR</a:t>
            </a:r>
            <a:r>
              <a:rPr lang="ru-RU" dirty="0"/>
              <a:t> * </a:t>
            </a:r>
            <a:r>
              <a:rPr lang="en-US" dirty="0"/>
              <a:t>proto</a:t>
            </a:r>
          </a:p>
          <a:p>
            <a:pPr marL="731520" lvl="2" indent="0">
              <a:buNone/>
            </a:pPr>
            <a:r>
              <a:rPr lang="ru-RU" dirty="0"/>
              <a:t>);</a:t>
            </a:r>
            <a:endParaRPr lang="en-US" dirty="0"/>
          </a:p>
          <a:p>
            <a:r>
              <a:rPr lang="ru-RU" i="1" dirty="0" err="1"/>
              <a:t>name</a:t>
            </a:r>
            <a:r>
              <a:rPr lang="ru-RU" dirty="0"/>
              <a:t> представляет имя искомой </a:t>
            </a:r>
            <a:r>
              <a:rPr lang="ru-RU" dirty="0" smtClean="0"/>
              <a:t>службы</a:t>
            </a:r>
          </a:p>
          <a:p>
            <a:r>
              <a:rPr lang="ru-RU" i="1" dirty="0" err="1"/>
              <a:t>proto</a:t>
            </a:r>
            <a:r>
              <a:rPr lang="ru-RU" dirty="0"/>
              <a:t> иногда ссылается на строку, указывающую протокол, под которым зарегистрирована служба из параметра</a:t>
            </a:r>
            <a:r>
              <a:rPr lang="ru-RU" i="1" dirty="0"/>
              <a:t> пате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</a:t>
            </a:r>
            <a:r>
              <a:rPr lang="en-US" i="1" dirty="0">
                <a:effectLst/>
              </a:rPr>
              <a:t> getservbyname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WSAAddressToString</a:t>
            </a:r>
            <a:r>
              <a:rPr lang="ru-RU" dirty="0"/>
              <a:t>(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LPSOCKADDR </a:t>
            </a:r>
            <a:r>
              <a:rPr lang="en-US" dirty="0" err="1"/>
              <a:t>lpsaAddress</a:t>
            </a:r>
            <a:r>
              <a:rPr lang="ru-RU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DWORD </a:t>
            </a:r>
            <a:r>
              <a:rPr lang="en-US" dirty="0" err="1"/>
              <a:t>dwAddressLength</a:t>
            </a:r>
            <a:r>
              <a:rPr lang="ru-RU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LPWSAPROTOCOL_INFO </a:t>
            </a:r>
            <a:r>
              <a:rPr lang="en-US" dirty="0" err="1"/>
              <a:t>lpProtocolInfo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OUT LPTSTR </a:t>
            </a:r>
            <a:r>
              <a:rPr lang="en-US" dirty="0" err="1"/>
              <a:t>lpszAddressString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IN OUT LPDWORD </a:t>
            </a:r>
            <a:r>
              <a:rPr lang="en-US" dirty="0" err="1"/>
              <a:t>lpdwAddressStringLength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);</a:t>
            </a:r>
          </a:p>
          <a:p>
            <a:r>
              <a:rPr lang="ru-RU" i="1" dirty="0" err="1"/>
              <a:t>lpsaAddress</a:t>
            </a:r>
            <a:r>
              <a:rPr lang="ru-RU" dirty="0"/>
              <a:t> соответствует структуре</a:t>
            </a:r>
            <a:r>
              <a:rPr lang="ru-RU" i="1" dirty="0"/>
              <a:t> </a:t>
            </a:r>
            <a:r>
              <a:rPr lang="ru-RU" i="1" dirty="0" smtClean="0"/>
              <a:t>SOCKADDR</a:t>
            </a:r>
            <a:r>
              <a:rPr lang="ru-RU" dirty="0" smtClean="0"/>
              <a:t>, </a:t>
            </a:r>
            <a:r>
              <a:rPr lang="ru-RU" dirty="0"/>
              <a:t>содержащей адрес, который надо преобразовать в </a:t>
            </a:r>
            <a:r>
              <a:rPr lang="ru-RU" dirty="0" smtClean="0"/>
              <a:t>строку</a:t>
            </a:r>
          </a:p>
          <a:p>
            <a:r>
              <a:rPr lang="ru-RU" i="1" dirty="0" err="1"/>
              <a:t>dwAddressLength</a:t>
            </a:r>
            <a:r>
              <a:rPr lang="ru-RU" dirty="0"/>
              <a:t> задает размер </a:t>
            </a:r>
            <a:r>
              <a:rPr lang="ru-RU" dirty="0" smtClean="0"/>
              <a:t>структуры</a:t>
            </a:r>
          </a:p>
          <a:p>
            <a:r>
              <a:rPr lang="ru-RU" dirty="0"/>
              <a:t>параметр</a:t>
            </a:r>
            <a:r>
              <a:rPr lang="ru-RU" i="1" dirty="0"/>
              <a:t> </a:t>
            </a:r>
            <a:r>
              <a:rPr lang="ru-RU" i="1" dirty="0" err="1"/>
              <a:t>lpProtocolInfo</a:t>
            </a:r>
            <a:r>
              <a:rPr lang="ru-RU" dirty="0"/>
              <a:t> представляет </a:t>
            </a:r>
            <a:r>
              <a:rPr lang="ru-RU" dirty="0" smtClean="0"/>
              <a:t>поставщика протокола</a:t>
            </a:r>
          </a:p>
          <a:p>
            <a:r>
              <a:rPr lang="ru-RU" i="1" dirty="0" err="1"/>
              <a:t>lpszAddressString</a:t>
            </a:r>
            <a:r>
              <a:rPr lang="ru-RU" dirty="0"/>
              <a:t> — буфер, где сохраняется удобная для чтения адресная </a:t>
            </a:r>
            <a:r>
              <a:rPr lang="ru-RU" dirty="0" smtClean="0"/>
              <a:t>строка</a:t>
            </a:r>
          </a:p>
          <a:p>
            <a:r>
              <a:rPr lang="ru-RU" i="1" dirty="0" err="1"/>
              <a:t>lpdwAddressStringLength</a:t>
            </a:r>
            <a:r>
              <a:rPr lang="ru-RU" dirty="0"/>
              <a:t> — это </a:t>
            </a:r>
            <a:r>
              <a:rPr lang="ru-RU" dirty="0" smtClean="0"/>
              <a:t>размер адресной строки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Функция </a:t>
            </a:r>
            <a:r>
              <a:rPr lang="en-US" i="1" dirty="0">
                <a:effectLst/>
              </a:rPr>
              <a:t>WSAAddressToString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WSAStringToAddress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LPTSTR </a:t>
            </a:r>
            <a:r>
              <a:rPr lang="en-US" dirty="0" err="1"/>
              <a:t>AddressString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AddressFamily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LPWSAPROTOCOL_INFO </a:t>
            </a:r>
            <a:r>
              <a:rPr lang="en-US" dirty="0" err="1"/>
              <a:t>lpProtocolInfo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LPSOCKADDR </a:t>
            </a:r>
            <a:r>
              <a:rPr lang="en-US" dirty="0" err="1"/>
              <a:t>lpAddress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LPINT </a:t>
            </a:r>
            <a:r>
              <a:rPr lang="en-US" dirty="0" err="1"/>
              <a:t>lpAddressLength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);</a:t>
            </a:r>
          </a:p>
          <a:p>
            <a:r>
              <a:rPr lang="ru-RU" i="1" dirty="0" err="1"/>
              <a:t>AddressString</a:t>
            </a:r>
            <a:r>
              <a:rPr lang="ru-RU" dirty="0"/>
              <a:t> передается адресная </a:t>
            </a:r>
            <a:r>
              <a:rPr lang="ru-RU" dirty="0" smtClean="0"/>
              <a:t>строка, </a:t>
            </a:r>
            <a:r>
              <a:rPr lang="ru-RU" dirty="0"/>
              <a:t>для IP —</a:t>
            </a:r>
            <a:r>
              <a:rPr lang="ru-RU" i="1" dirty="0"/>
              <a:t> </a:t>
            </a:r>
            <a:r>
              <a:rPr lang="ru-RU" i="1" dirty="0" smtClean="0"/>
              <a:t>XXX.XXX.XXX.XXX:Y</a:t>
            </a:r>
          </a:p>
          <a:p>
            <a:r>
              <a:rPr lang="ru-RU" i="1" dirty="0" err="1"/>
              <a:t>AddressFamily</a:t>
            </a:r>
            <a:r>
              <a:rPr lang="ru-RU" dirty="0"/>
              <a:t> представляет тип семейства адресов для параметра</a:t>
            </a:r>
            <a:r>
              <a:rPr lang="ru-RU" i="1" dirty="0"/>
              <a:t> </a:t>
            </a:r>
            <a:r>
              <a:rPr lang="ru-RU" i="1" dirty="0" err="1" smtClean="0"/>
              <a:t>AddressString</a:t>
            </a:r>
            <a:endParaRPr lang="ru-RU" i="1" dirty="0" smtClean="0"/>
          </a:p>
          <a:p>
            <a:r>
              <a:rPr lang="ru-RU" i="1" dirty="0" err="1"/>
              <a:t>lpProtocolInfo</a:t>
            </a:r>
            <a:r>
              <a:rPr lang="ru-RU" dirty="0"/>
              <a:t> представляет поставщика </a:t>
            </a:r>
            <a:r>
              <a:rPr lang="ru-RU" dirty="0" smtClean="0"/>
              <a:t>протокола</a:t>
            </a:r>
          </a:p>
          <a:p>
            <a:r>
              <a:rPr lang="ru-RU" i="1" dirty="0" err="1"/>
              <a:t>lpAddress</a:t>
            </a:r>
            <a:r>
              <a:rPr lang="ru-RU" dirty="0"/>
              <a:t> хранится структура</a:t>
            </a:r>
            <a:r>
              <a:rPr lang="ru-RU" i="1" dirty="0"/>
              <a:t> </a:t>
            </a:r>
            <a:r>
              <a:rPr lang="ru-RU" i="1" dirty="0" smtClean="0"/>
              <a:t>SOCKADDR</a:t>
            </a:r>
          </a:p>
          <a:p>
            <a:r>
              <a:rPr lang="ru-RU" i="1" dirty="0" err="1"/>
              <a:t>lpAddressLength</a:t>
            </a:r>
            <a:r>
              <a:rPr lang="ru-RU" dirty="0"/>
              <a:t> представляет размер результирующей структуры</a:t>
            </a:r>
            <a:r>
              <a:rPr lang="ru-RU" i="1" dirty="0"/>
              <a:t> SOCKADDR</a:t>
            </a:r>
            <a:endParaRPr lang="en-US" dirty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</a:t>
            </a:r>
            <a:r>
              <a:rPr lang="ru-RU" i="1" dirty="0">
                <a:effectLst/>
              </a:rPr>
              <a:t> WSAStringToAddress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0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Поля структуры WSADATA таковы: 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 err="1"/>
              <a:t>wVersion</a:t>
            </a:r>
            <a:r>
              <a:rPr lang="ru-RU" dirty="0"/>
              <a:t> — версия </a:t>
            </a:r>
            <a:r>
              <a:rPr lang="ru-RU" dirty="0" err="1"/>
              <a:t>Winsock</a:t>
            </a:r>
            <a:r>
              <a:rPr lang="ru-RU" dirty="0"/>
              <a:t>, которую предполагается использовать;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 err="1"/>
              <a:t>wHighVersion</a:t>
            </a:r>
            <a:r>
              <a:rPr lang="ru-RU" dirty="0"/>
              <a:t> — высшая версия </a:t>
            </a:r>
            <a:r>
              <a:rPr lang="ru-RU" dirty="0" err="1"/>
              <a:t>Winsock</a:t>
            </a:r>
            <a:r>
              <a:rPr lang="ru-RU" dirty="0"/>
              <a:t>, поддерживаемая загруженной библиотекой (как правило, то же значение, что и </a:t>
            </a:r>
            <a:r>
              <a:rPr lang="ru-RU" dirty="0" err="1"/>
              <a:t>wVersion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 err="1"/>
              <a:t>szDescription</a:t>
            </a:r>
            <a:r>
              <a:rPr lang="ru-RU" dirty="0"/>
              <a:t> — текстовое описание загруженной библиотеки;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 err="1"/>
              <a:t>szSystemStattis</a:t>
            </a:r>
            <a:r>
              <a:rPr lang="ru-RU" dirty="0"/>
              <a:t> — текстовая строка с соответствующей информацией о состоянии или конфигурации;</a:t>
            </a:r>
          </a:p>
          <a:p>
            <a:pPr marL="0" indent="0">
              <a:buNone/>
            </a:pPr>
            <a:r>
              <a:rPr lang="ru-RU" dirty="0"/>
              <a:t>•</a:t>
            </a:r>
            <a:r>
              <a:rPr lang="ru-RU" b="1" dirty="0"/>
              <a:t> </a:t>
            </a:r>
            <a:r>
              <a:rPr lang="ru-RU" b="1" dirty="0" err="1"/>
              <a:t>iMaxSockets</a:t>
            </a:r>
            <a:r>
              <a:rPr lang="ru-RU" b="1" dirty="0"/>
              <a:t> </a:t>
            </a:r>
            <a:r>
              <a:rPr lang="ru-RU" dirty="0"/>
              <a:t>— максимальное количество сокетов </a:t>
            </a:r>
            <a:r>
              <a:rPr lang="ru-RU" dirty="0" smtClean="0"/>
              <a:t>(это </a:t>
            </a:r>
            <a:r>
              <a:rPr lang="ru-RU" dirty="0"/>
              <a:t>поле </a:t>
            </a:r>
            <a:r>
              <a:rPr lang="ru-RU" dirty="0" err="1" smtClean="0"/>
              <a:t>неопределено</a:t>
            </a:r>
            <a:r>
              <a:rPr lang="ru-RU" dirty="0" smtClean="0"/>
              <a:t> </a:t>
            </a:r>
            <a:r>
              <a:rPr lang="ru-RU" dirty="0" smtClean="0"/>
              <a:t>для </a:t>
            </a:r>
            <a:r>
              <a:rPr lang="ru-RU" dirty="0" err="1"/>
              <a:t>Winsock</a:t>
            </a:r>
            <a:r>
              <a:rPr lang="ru-RU" dirty="0"/>
              <a:t> 2 и более поздних версий);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 err="1"/>
              <a:t>iMaxUdpDg</a:t>
            </a:r>
            <a:r>
              <a:rPr lang="ru-RU" dirty="0"/>
              <a:t> — максимальный размер дейтаграммы UDP;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i</a:t>
            </a:r>
            <a:r>
              <a:rPr lang="ru-RU" b="1" dirty="0" err="1"/>
              <a:t>pVendorlnfo</a:t>
            </a:r>
            <a:r>
              <a:rPr lang="ru-RU" dirty="0"/>
              <a:t> — информация об изготовителе </a:t>
            </a:r>
            <a:r>
              <a:rPr lang="ru-RU" dirty="0"/>
              <a:t>(это поле </a:t>
            </a:r>
            <a:r>
              <a:rPr lang="ru-RU" dirty="0" err="1"/>
              <a:t>неопределено</a:t>
            </a:r>
            <a:r>
              <a:rPr lang="ru-RU" dirty="0"/>
              <a:t> для </a:t>
            </a:r>
            <a:r>
              <a:rPr lang="ru-RU" dirty="0" err="1"/>
              <a:t>Winsock</a:t>
            </a:r>
            <a:r>
              <a:rPr lang="ru-RU" dirty="0"/>
              <a:t> 2 и более поздних версий). 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Инициализация </a:t>
            </a:r>
            <a:r>
              <a:rPr lang="en-US" b="1" dirty="0">
                <a:effectLst/>
              </a:rPr>
              <a:t>Winsock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завершении работы с библиотекой </a:t>
            </a:r>
            <a:r>
              <a:rPr lang="en-US" dirty="0"/>
              <a:t>Winsock </a:t>
            </a:r>
            <a:r>
              <a:rPr lang="ru-RU" dirty="0"/>
              <a:t>вызовите функцию </a:t>
            </a:r>
            <a:r>
              <a:rPr lang="en-US" dirty="0" err="1"/>
              <a:t>WSACleanup</a:t>
            </a:r>
            <a:r>
              <a:rPr lang="en-US" dirty="0"/>
              <a:t> </a:t>
            </a:r>
            <a:r>
              <a:rPr lang="ru-RU" dirty="0"/>
              <a:t>для выгрузки библиотеки и освобождения ресурсов:</a:t>
            </a:r>
          </a:p>
          <a:p>
            <a:pPr marL="0" indent="0" algn="ctr">
              <a:buNone/>
            </a:pPr>
            <a:r>
              <a:rPr lang="ru-RU" dirty="0"/>
              <a:t> </a:t>
            </a:r>
            <a:r>
              <a:rPr lang="en-US" dirty="0" err="1">
                <a:latin typeface="Arial Rounded MT Bold" pitchFamily="34" charset="0"/>
              </a:rPr>
              <a:t>int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WSACleanup</a:t>
            </a:r>
            <a:r>
              <a:rPr lang="en-US" dirty="0">
                <a:latin typeface="Arial Rounded MT Bold" pitchFamily="34" charset="0"/>
              </a:rPr>
              <a:t> (void); </a:t>
            </a:r>
          </a:p>
          <a:p>
            <a:pPr marL="0" indent="0">
              <a:buNone/>
            </a:pPr>
            <a:r>
              <a:rPr lang="ru-RU" dirty="0"/>
              <a:t>Для каждого вызова</a:t>
            </a:r>
            <a:r>
              <a:rPr lang="ru-RU" i="1" dirty="0"/>
              <a:t> </a:t>
            </a:r>
            <a:r>
              <a:rPr lang="en-US" i="1" dirty="0" err="1"/>
              <a:t>WSAStartup</a:t>
            </a:r>
            <a:r>
              <a:rPr lang="en-US" dirty="0"/>
              <a:t> </a:t>
            </a:r>
            <a:r>
              <a:rPr lang="ru-RU" dirty="0"/>
              <a:t>необходимо согласованно вызывать</a:t>
            </a:r>
            <a:r>
              <a:rPr lang="ru-RU" i="1" dirty="0"/>
              <a:t> </a:t>
            </a:r>
            <a:r>
              <a:rPr lang="en-US" i="1" dirty="0" err="1"/>
              <a:t>WSACleanup</a:t>
            </a:r>
            <a:endParaRPr lang="en-US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Завершение </a:t>
            </a:r>
            <a:r>
              <a:rPr lang="en-US" b="1" dirty="0"/>
              <a:t>Winsock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Сокет </a:t>
            </a:r>
            <a:r>
              <a:rPr lang="ru-RU" dirty="0"/>
              <a:t>создается одной из двух функций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WSASocket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type,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protocol,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LPWSAPROTOCOL_INFO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lpProtocolInfo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GROUP g,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dwFlags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type,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protocol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Сокеты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Первый параметр —</a:t>
            </a:r>
            <a:r>
              <a:rPr lang="ru-RU" i="1" dirty="0"/>
              <a:t> </a:t>
            </a:r>
            <a:r>
              <a:rPr lang="ru-RU" i="1" dirty="0" err="1"/>
              <a:t>af</a:t>
            </a:r>
            <a:r>
              <a:rPr lang="ru-RU" i="1" dirty="0"/>
              <a:t>,</a:t>
            </a:r>
            <a:r>
              <a:rPr lang="ru-RU" dirty="0"/>
              <a:t> определяет семейство адресов </a:t>
            </a:r>
            <a:r>
              <a:rPr lang="ru-RU" dirty="0" smtClean="0"/>
              <a:t>протокола (</a:t>
            </a:r>
            <a:r>
              <a:rPr lang="ru-RU" i="1" dirty="0"/>
              <a:t>AF_INET,</a:t>
            </a:r>
            <a:r>
              <a:rPr lang="ru-RU" dirty="0"/>
              <a:t> чтобы сослаться на протокол </a:t>
            </a:r>
            <a:r>
              <a:rPr lang="ru-RU" dirty="0" smtClean="0"/>
              <a:t>IP).</a:t>
            </a:r>
          </a:p>
          <a:p>
            <a:pPr marL="0" indent="0">
              <a:buNone/>
            </a:pPr>
            <a:r>
              <a:rPr lang="ru-RU" dirty="0"/>
              <a:t>Второй параметр —</a:t>
            </a:r>
            <a:r>
              <a:rPr lang="ru-RU" i="1" dirty="0"/>
              <a:t> </a:t>
            </a:r>
            <a:r>
              <a:rPr lang="ru-RU" i="1" dirty="0" err="1"/>
              <a:t>type</a:t>
            </a:r>
            <a:r>
              <a:rPr lang="ru-RU" dirty="0"/>
              <a:t>, это тип сокета для данного </a:t>
            </a:r>
            <a:r>
              <a:rPr lang="ru-RU" dirty="0" smtClean="0"/>
              <a:t>протокола (</a:t>
            </a:r>
            <a:r>
              <a:rPr lang="en-US" i="1" dirty="0"/>
              <a:t>SOCK</a:t>
            </a:r>
            <a:r>
              <a:rPr lang="ru-RU" i="1" dirty="0"/>
              <a:t>_</a:t>
            </a:r>
            <a:r>
              <a:rPr lang="en-US" i="1" dirty="0"/>
              <a:t>STREAM</a:t>
            </a:r>
            <a:r>
              <a:rPr lang="ru-RU" dirty="0"/>
              <a:t>, </a:t>
            </a:r>
            <a:r>
              <a:rPr lang="en-US" i="1" dirty="0"/>
              <a:t>SOCK</a:t>
            </a:r>
            <a:r>
              <a:rPr lang="ru-RU" i="1" dirty="0"/>
              <a:t>_</a:t>
            </a:r>
            <a:r>
              <a:rPr lang="en-US" i="1" dirty="0"/>
              <a:t>DGRAM</a:t>
            </a:r>
            <a:r>
              <a:rPr lang="ru-RU" dirty="0"/>
              <a:t>, </a:t>
            </a:r>
            <a:r>
              <a:rPr lang="en-US" i="1" dirty="0"/>
              <a:t>SOCK</a:t>
            </a:r>
            <a:r>
              <a:rPr lang="ru-RU" i="1" dirty="0"/>
              <a:t>_</a:t>
            </a:r>
            <a:r>
              <a:rPr lang="en-US" i="1" dirty="0"/>
              <a:t>SEQPACKET</a:t>
            </a:r>
            <a:r>
              <a:rPr lang="ru-RU" dirty="0"/>
              <a:t>, </a:t>
            </a:r>
            <a:r>
              <a:rPr lang="en-US" i="1" dirty="0"/>
              <a:t>SOCK</a:t>
            </a:r>
            <a:r>
              <a:rPr lang="ru-RU" i="1" dirty="0"/>
              <a:t>_</a:t>
            </a:r>
            <a:r>
              <a:rPr lang="en-US" i="1" dirty="0"/>
              <a:t>RAW</a:t>
            </a:r>
            <a:r>
              <a:rPr lang="ru-RU" dirty="0"/>
              <a:t> и </a:t>
            </a:r>
            <a:r>
              <a:rPr lang="en-US" i="1" dirty="0"/>
              <a:t>SOCK</a:t>
            </a:r>
            <a:r>
              <a:rPr lang="ru-RU" i="1" dirty="0"/>
              <a:t>_</a:t>
            </a:r>
            <a:r>
              <a:rPr lang="en-US" i="1" dirty="0" smtClean="0"/>
              <a:t>RDM</a:t>
            </a:r>
            <a:r>
              <a:rPr lang="ru-RU" dirty="0" smtClean="0"/>
              <a:t>)</a:t>
            </a:r>
            <a:r>
              <a:rPr lang="ru-RU" i="1" dirty="0" smtClean="0"/>
              <a:t>.</a:t>
            </a:r>
          </a:p>
          <a:p>
            <a:pPr marL="0" indent="0">
              <a:buNone/>
            </a:pPr>
            <a:r>
              <a:rPr lang="ru-RU" dirty="0"/>
              <a:t>Третий параметр —</a:t>
            </a:r>
            <a:r>
              <a:rPr lang="ru-RU" i="1" dirty="0"/>
              <a:t> </a:t>
            </a:r>
            <a:r>
              <a:rPr lang="ru-RU" i="1" dirty="0" err="1"/>
              <a:t>protocol</a:t>
            </a:r>
            <a:r>
              <a:rPr lang="ru-RU" i="1" dirty="0"/>
              <a:t>,</a:t>
            </a:r>
            <a:r>
              <a:rPr lang="ru-RU" dirty="0"/>
              <a:t> указывает конкретный транспорт, если для данного семейства адресов и типа сокета существует несколько </a:t>
            </a:r>
            <a:r>
              <a:rPr lang="ru-RU" dirty="0" smtClean="0"/>
              <a:t>записей.</a:t>
            </a:r>
            <a:r>
              <a:rPr lang="ru-RU" dirty="0"/>
              <a:t> </a:t>
            </a:r>
            <a:r>
              <a:rPr lang="ru-RU" dirty="0" smtClean="0"/>
              <a:t>При </a:t>
            </a:r>
            <a:r>
              <a:rPr lang="ru-RU" dirty="0"/>
              <a:t>параметре</a:t>
            </a:r>
            <a:r>
              <a:rPr lang="ru-RU" i="1" dirty="0"/>
              <a:t> </a:t>
            </a:r>
            <a:r>
              <a:rPr lang="ru-RU" i="1" dirty="0" err="1"/>
              <a:t>protocol</a:t>
            </a:r>
            <a:r>
              <a:rPr lang="ru-RU" dirty="0"/>
              <a:t> </a:t>
            </a:r>
            <a:r>
              <a:rPr lang="ru-RU" dirty="0" smtClean="0"/>
              <a:t>равным </a:t>
            </a:r>
            <a:r>
              <a:rPr lang="ru-RU" sz="2400" dirty="0" smtClean="0"/>
              <a:t>0</a:t>
            </a:r>
            <a:r>
              <a:rPr lang="ru-RU" dirty="0" smtClean="0"/>
              <a:t> </a:t>
            </a:r>
            <a:r>
              <a:rPr lang="ru-RU" dirty="0"/>
              <a:t>система выбирает поставщика транспорта, исходя из других двух параметров </a:t>
            </a:r>
            <a:r>
              <a:rPr lang="ru-RU" dirty="0" smtClean="0"/>
              <a:t>—</a:t>
            </a:r>
            <a:r>
              <a:rPr lang="ru-RU" i="1" dirty="0" smtClean="0"/>
              <a:t> </a:t>
            </a:r>
            <a:r>
              <a:rPr lang="en-US" i="1" dirty="0"/>
              <a:t>a</a:t>
            </a:r>
            <a:r>
              <a:rPr lang="ru-RU" i="1" dirty="0"/>
              <a:t>f</a:t>
            </a:r>
            <a:r>
              <a:rPr lang="ru-RU" dirty="0"/>
              <a:t> и</a:t>
            </a:r>
            <a:r>
              <a:rPr lang="ru-RU" i="1" dirty="0"/>
              <a:t> </a:t>
            </a:r>
            <a:r>
              <a:rPr lang="ru-RU" i="1" dirty="0" err="1"/>
              <a:t>type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Общие параметры функций</a:t>
            </a:r>
            <a:br>
              <a:rPr lang="ru-RU" dirty="0" smtClean="0"/>
            </a:br>
            <a:r>
              <a:rPr lang="en-US" dirty="0" err="1" smtClean="0">
                <a:latin typeface="Arial Rounded MT Bold" pitchFamily="34" charset="0"/>
              </a:rPr>
              <a:t>WSASocket</a:t>
            </a:r>
            <a:r>
              <a:rPr lang="ru-RU" dirty="0" smtClean="0">
                <a:latin typeface="Arial Rounded MT Bold" pitchFamily="34" charset="0"/>
              </a:rPr>
              <a:t> </a:t>
            </a:r>
            <a:r>
              <a:rPr lang="ru-RU" dirty="0">
                <a:latin typeface="Arial Rounded MT Bold" pitchFamily="34" charset="0"/>
              </a:rPr>
              <a:t>и </a:t>
            </a:r>
            <a:r>
              <a:rPr lang="en-US" dirty="0">
                <a:latin typeface="Arial Rounded MT Bold" pitchFamily="34" charset="0"/>
              </a:rPr>
              <a:t>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631294"/>
              </p:ext>
            </p:extLst>
          </p:nvPr>
        </p:nvGraphicFramePr>
        <p:xfrm>
          <a:off x="533400" y="1524000"/>
          <a:ext cx="7924800" cy="4985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/>
                <a:gridCol w="1219200"/>
                <a:gridCol w="1752600"/>
                <a:gridCol w="1752600"/>
                <a:gridCol w="2209800"/>
              </a:tblGrid>
              <a:tr h="365760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Протокол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Семейство адресов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Тип сокета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Параметр типа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Параметр протокола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635" marR="59635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Protocol (IP)</a:t>
                      </a: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AF_INET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TCP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UDP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Простые сокеты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indent="2159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SOCK_STREAM</a:t>
                      </a:r>
                    </a:p>
                    <a:p>
                      <a:pPr marL="0" indent="2159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SOCK_DGRAM</a:t>
                      </a:r>
                    </a:p>
                    <a:p>
                      <a:pPr marL="0" indent="2159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SOCK_RAW</a:t>
                      </a: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IPPROTO_IP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IPPROTO_UDP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IPPROTO_RAW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IPPROTO_ICMP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635" marR="59635" marT="0" marB="0"/>
                </a:tc>
              </a:tr>
              <a:tr h="813816"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NetBIOS</a:t>
                      </a: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AF_NETBIOS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Последовательные </a:t>
                      </a:r>
                      <a:r>
                        <a:rPr lang="ru-RU" sz="1400" dirty="0" smtClean="0">
                          <a:effectLst/>
                        </a:rPr>
                        <a:t>пакеты</a:t>
                      </a:r>
                      <a:endParaRPr lang="en-US" sz="1400" dirty="0">
                        <a:effectLst/>
                      </a:endParaRP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Дейтаграммы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indent="2159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</a:t>
                      </a:r>
                      <a:r>
                        <a:rPr kumimoji="0"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SEQPACKET</a:t>
                      </a:r>
                    </a:p>
                    <a:p>
                      <a:pPr marL="0" indent="2159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2159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</a:t>
                      </a:r>
                      <a:r>
                        <a:rPr kumimoji="0"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DGRAM</a:t>
                      </a: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Номер </a:t>
                      </a:r>
                      <a:r>
                        <a:rPr lang="en-US" sz="1400">
                          <a:effectLst/>
                        </a:rPr>
                        <a:t>LAN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Номер </a:t>
                      </a:r>
                      <a:r>
                        <a:rPr lang="en-US" sz="1400">
                          <a:effectLst/>
                        </a:rPr>
                        <a:t>LAN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635" marR="59635" marT="0" marB="0"/>
                </a:tc>
              </a:tr>
              <a:tr h="1920240"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AppleTalk</a:t>
                      </a: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AF_APPLE-TALK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MSAFD AppleTalk</a:t>
                      </a:r>
                      <a:r>
                        <a:rPr lang="ru-RU" sz="1400" dirty="0">
                          <a:effectLst/>
                        </a:rPr>
                        <a:t> (</a:t>
                      </a:r>
                      <a:r>
                        <a:rPr lang="en-US" sz="1400" dirty="0">
                          <a:effectLst/>
                        </a:rPr>
                        <a:t>ADSP</a:t>
                      </a:r>
                      <a:r>
                        <a:rPr lang="ru-RU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MSAFD AppleTalk</a:t>
                      </a:r>
                      <a:r>
                        <a:rPr lang="ru-RU" sz="1400" dirty="0">
                          <a:effectLst/>
                        </a:rPr>
                        <a:t> (</a:t>
                      </a:r>
                      <a:r>
                        <a:rPr lang="en-US" sz="1400" dirty="0">
                          <a:effectLst/>
                        </a:rPr>
                        <a:t>ADSP</a:t>
                      </a:r>
                      <a:r>
                        <a:rPr lang="ru-RU" sz="1400" dirty="0">
                          <a:effectLst/>
                        </a:rPr>
                        <a:t>) (</a:t>
                      </a:r>
                      <a:r>
                        <a:rPr lang="ru-RU" sz="1400" dirty="0" err="1">
                          <a:effectLst/>
                        </a:rPr>
                        <a:t>псевдопоток</a:t>
                      </a:r>
                      <a:r>
                        <a:rPr lang="ru-RU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MSAFD AppleTalk (PAP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MSAFD AppleTalk (RTMP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MSAFD AppleTalk (ZIP)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indent="2159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SOCK_RDM</a:t>
                      </a:r>
                    </a:p>
                    <a:p>
                      <a:pPr marL="0" indent="2159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indent="2159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SOCK_STREAM</a:t>
                      </a:r>
                    </a:p>
                    <a:p>
                      <a:pPr marL="0" indent="2159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indent="2159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indent="2159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SOCK_RDM</a:t>
                      </a:r>
                    </a:p>
                    <a:p>
                      <a:pPr marL="0" indent="2159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indent="2159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</a:t>
                      </a:r>
                      <a:r>
                        <a:rPr kumimoji="0"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DGRAM</a:t>
                      </a:r>
                    </a:p>
                    <a:p>
                      <a:pPr marL="0" indent="2159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indent="21590" algn="just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</a:t>
                      </a:r>
                      <a:r>
                        <a:rPr kumimoji="0"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DGRAM</a:t>
                      </a: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ATPROTO_ADSP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ATPROTO_ADSP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ATPROTO_PAP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DDPPROTO_RTMP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DDPPROTO_ZIP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635" marR="59635" marT="0" marB="0"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Соответствие параметров для некоторых типов сокетов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Параметр группы GROUP </a:t>
            </a:r>
            <a:r>
              <a:rPr lang="ru-RU" dirty="0" smtClean="0"/>
              <a:t>g всегда </a:t>
            </a:r>
            <a:r>
              <a:rPr lang="ru-RU" dirty="0"/>
              <a:t>равен </a:t>
            </a:r>
            <a:r>
              <a:rPr lang="en-US" dirty="0" smtClean="0"/>
              <a:t>0</a:t>
            </a:r>
            <a:r>
              <a:rPr lang="ru-RU" dirty="0" smtClean="0"/>
              <a:t>, </a:t>
            </a:r>
            <a:r>
              <a:rPr lang="ru-RU" dirty="0"/>
              <a:t>так как ни одна из версий </a:t>
            </a:r>
            <a:r>
              <a:rPr lang="ru-RU" dirty="0" err="1"/>
              <a:t>Winsock</a:t>
            </a:r>
            <a:r>
              <a:rPr lang="ru-RU" dirty="0"/>
              <a:t> не поддерживает группы </a:t>
            </a:r>
            <a:r>
              <a:rPr lang="ru-RU" dirty="0" smtClean="0"/>
              <a:t>сокетов.</a:t>
            </a:r>
          </a:p>
          <a:p>
            <a:pPr marL="0" indent="0">
              <a:buNone/>
            </a:pPr>
            <a:r>
              <a:rPr lang="ru-RU" dirty="0" smtClean="0"/>
              <a:t>Параметр</a:t>
            </a:r>
            <a:r>
              <a:rPr lang="ru-RU" i="1" dirty="0" smtClean="0"/>
              <a:t> </a:t>
            </a:r>
            <a:r>
              <a:rPr lang="ru-RU" i="1" dirty="0" err="1" smtClean="0"/>
              <a:t>dwFlags</a:t>
            </a:r>
            <a:r>
              <a:rPr lang="ru-RU" dirty="0" smtClean="0"/>
              <a:t> содержит </a:t>
            </a:r>
            <a:r>
              <a:rPr lang="ru-RU" dirty="0"/>
              <a:t>один или </a:t>
            </a:r>
            <a:r>
              <a:rPr lang="ru-RU" dirty="0" smtClean="0"/>
              <a:t>комбинацию </a:t>
            </a:r>
            <a:r>
              <a:rPr lang="ru-RU" dirty="0"/>
              <a:t>следующих флагов:</a:t>
            </a:r>
            <a:endParaRPr lang="en-US" dirty="0"/>
          </a:p>
          <a:p>
            <a:r>
              <a:rPr lang="ru-RU" sz="2000" dirty="0"/>
              <a:t>WSA_FLAG_OVERLAPPED,</a:t>
            </a:r>
            <a:endParaRPr lang="en-US" sz="2000" dirty="0"/>
          </a:p>
          <a:p>
            <a:r>
              <a:rPr lang="en-US" sz="2000" dirty="0"/>
              <a:t>WSA_FLAG_MULTIPOINT_C_ROOT,</a:t>
            </a:r>
          </a:p>
          <a:p>
            <a:r>
              <a:rPr lang="en-US" sz="2000" dirty="0"/>
              <a:t>WSA_FLAG_MULT1POINT_C_LEAF,</a:t>
            </a:r>
          </a:p>
          <a:p>
            <a:r>
              <a:rPr lang="en-US" sz="2000" dirty="0"/>
              <a:t>WSA_FLAG_MULTIPOINT_D_ROOT,</a:t>
            </a:r>
          </a:p>
          <a:p>
            <a:r>
              <a:rPr lang="en-US" sz="2000" dirty="0"/>
              <a:t>WSA_FLAG_MULTIPOINT_D_LEAF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функции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>
                <a:latin typeface="Arial Rounded MT Bold" pitchFamily="34" charset="0"/>
              </a:rPr>
              <a:t>WSASocket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(IP) широко используется в Интернете, поддерживается большинством ОС и применяется как в</a:t>
            </a:r>
            <a:r>
              <a:rPr lang="ru-RU" i="1" dirty="0"/>
              <a:t> </a:t>
            </a:r>
            <a:r>
              <a:rPr lang="ru-RU" dirty="0" smtClean="0"/>
              <a:t>LAN, </a:t>
            </a:r>
            <a:r>
              <a:rPr lang="ru-RU" dirty="0"/>
              <a:t>так и в</a:t>
            </a:r>
            <a:r>
              <a:rPr lang="ru-RU" i="1" dirty="0"/>
              <a:t> </a:t>
            </a:r>
            <a:r>
              <a:rPr lang="ru-RU" dirty="0" smtClean="0"/>
              <a:t>WAN.</a:t>
            </a:r>
          </a:p>
          <a:p>
            <a:r>
              <a:rPr lang="ru-RU" dirty="0" err="1"/>
              <a:t>Transrmssion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(TCP) реализует связь с установлением </a:t>
            </a:r>
            <a:r>
              <a:rPr lang="ru-RU" dirty="0" smtClean="0"/>
              <a:t>соединения</a:t>
            </a:r>
            <a:r>
              <a:rPr lang="ru-RU" dirty="0"/>
              <a:t> </a:t>
            </a:r>
            <a:r>
              <a:rPr lang="ru-RU" dirty="0" smtClean="0"/>
              <a:t>и обеспечивает </a:t>
            </a:r>
            <a:r>
              <a:rPr lang="ru-RU" dirty="0"/>
              <a:t>надежную безошибочную передачу данных между двумя компьютерами</a:t>
            </a:r>
            <a:r>
              <a:rPr lang="ru-RU" dirty="0" smtClean="0"/>
              <a:t>.</a:t>
            </a:r>
          </a:p>
          <a:p>
            <a:r>
              <a:rPr lang="ru-RU" dirty="0"/>
              <a:t>User </a:t>
            </a:r>
            <a:r>
              <a:rPr lang="ru-RU" dirty="0" err="1"/>
              <a:t>Datagram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(</a:t>
            </a:r>
            <a:r>
              <a:rPr lang="ru-RU" dirty="0" smtClean="0"/>
              <a:t>UDP) выполняет передачу данных </a:t>
            </a:r>
            <a:r>
              <a:rPr lang="ru-RU" dirty="0"/>
              <a:t>без установления </a:t>
            </a:r>
            <a:r>
              <a:rPr lang="ru-RU" dirty="0" smtClean="0"/>
              <a:t>соединения,</a:t>
            </a:r>
            <a:r>
              <a:rPr lang="ru-RU" dirty="0"/>
              <a:t> </a:t>
            </a:r>
            <a:r>
              <a:rPr lang="ru-RU" dirty="0" smtClean="0"/>
              <a:t>не гарантируя надежности доставки.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TCP/IP или UDP/IP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лекции">
      <a:dk1>
        <a:sysClr val="windowText" lastClr="000000"/>
      </a:dk1>
      <a:lt1>
        <a:srgbClr val="FFFF00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4617B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9415</TotalTime>
  <Words>1214</Words>
  <Application>Microsoft Office PowerPoint</Application>
  <PresentationFormat>Экран (4:3)</PresentationFormat>
  <Paragraphs>279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Arial Rounded MT Bold</vt:lpstr>
      <vt:lpstr>Courier New</vt:lpstr>
      <vt:lpstr>Times New Roman</vt:lpstr>
      <vt:lpstr>Wingdings 2</vt:lpstr>
      <vt:lpstr>Бумажная</vt:lpstr>
      <vt:lpstr>Программирование сетевых приложений</vt:lpstr>
      <vt:lpstr>Инициализация Winsock</vt:lpstr>
      <vt:lpstr>Инициализация Winsock</vt:lpstr>
      <vt:lpstr>Завершение Winsock </vt:lpstr>
      <vt:lpstr>Сокеты Windows</vt:lpstr>
      <vt:lpstr>  Общие параметры функций WSASocket и socket</vt:lpstr>
      <vt:lpstr>Соответствие параметров для некоторых типов сокетов</vt:lpstr>
      <vt:lpstr>Параметры функции WSASocket</vt:lpstr>
      <vt:lpstr>TCP/IP или UDP/IP</vt:lpstr>
      <vt:lpstr>IP-адресация</vt:lpstr>
      <vt:lpstr>Параметры структуры SOCKADDR_IN</vt:lpstr>
      <vt:lpstr>Функция inet_addr</vt:lpstr>
      <vt:lpstr>Специальные адреса</vt:lpstr>
      <vt:lpstr>Порядок байт  big-endian или litle-endian</vt:lpstr>
      <vt:lpstr>Функции для преобразования многобайтных чисел HBO в NBO</vt:lpstr>
      <vt:lpstr>Функции для преобразования многобайтных чисел NBO в HBO</vt:lpstr>
      <vt:lpstr>Пример создания структуры SOCKADDR_IN</vt:lpstr>
      <vt:lpstr>Создание IP-сокета </vt:lpstr>
      <vt:lpstr>Функция gethostbyname</vt:lpstr>
      <vt:lpstr>Структура HOSTENT</vt:lpstr>
      <vt:lpstr>Функция WSAAsyncGetHostByName</vt:lpstr>
      <vt:lpstr>Функция gethostbyaddr</vt:lpstr>
      <vt:lpstr>Функция getservbyname</vt:lpstr>
      <vt:lpstr>Функция WSAAddressToString</vt:lpstr>
      <vt:lpstr>Функция WSAStringToAddress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сетевых приложений</dc:title>
  <dc:creator>Windows User</dc:creator>
  <cp:lastModifiedBy>Константин Попов</cp:lastModifiedBy>
  <cp:revision>83</cp:revision>
  <dcterms:created xsi:type="dcterms:W3CDTF">2015-07-15T11:21:39Z</dcterms:created>
  <dcterms:modified xsi:type="dcterms:W3CDTF">2020-09-02T14:13:35Z</dcterms:modified>
</cp:coreProperties>
</file>