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EF8EB5-213B-4DB4-A4B0-C10DD8782BE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05D050D-4476-42A0-A472-F01CF1EC7E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Серверные API</a:t>
            </a:r>
            <a:endParaRPr lang="en-US" dirty="0"/>
          </a:p>
          <a:p>
            <a:r>
              <a:rPr lang="en-US" i="1" dirty="0"/>
              <a:t>socket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создание сокета</a:t>
            </a:r>
            <a:endParaRPr lang="ru-RU" i="1" dirty="0"/>
          </a:p>
          <a:p>
            <a:r>
              <a:rPr lang="en-US" i="1" dirty="0"/>
              <a:t>b</a:t>
            </a:r>
            <a:r>
              <a:rPr lang="ru-RU" i="1" dirty="0" err="1"/>
              <a:t>ind</a:t>
            </a:r>
            <a:r>
              <a:rPr lang="ru-RU" i="1" dirty="0"/>
              <a:t> </a:t>
            </a:r>
            <a:r>
              <a:rPr lang="ru-RU" dirty="0"/>
              <a:t>—</a:t>
            </a:r>
            <a:r>
              <a:rPr lang="ru-RU" i="1" dirty="0"/>
              <a:t> </a:t>
            </a:r>
            <a:r>
              <a:rPr lang="ru-RU" dirty="0"/>
              <a:t>привязка сокета данного протокола к его стандартному имени</a:t>
            </a:r>
          </a:p>
          <a:p>
            <a:r>
              <a:rPr lang="en-US" i="1" dirty="0"/>
              <a:t>l</a:t>
            </a:r>
            <a:r>
              <a:rPr lang="ru-RU" i="1" dirty="0" err="1"/>
              <a:t>isten</a:t>
            </a:r>
            <a:r>
              <a:rPr lang="ru-RU" i="1" dirty="0"/>
              <a:t> </a:t>
            </a:r>
            <a:r>
              <a:rPr lang="ru-RU" dirty="0"/>
              <a:t>— перевод сокета в режим прослушивания</a:t>
            </a:r>
          </a:p>
          <a:p>
            <a:r>
              <a:rPr lang="ru-RU" i="1" dirty="0" err="1"/>
              <a:t>accept</a:t>
            </a:r>
            <a:r>
              <a:rPr lang="ru-RU" dirty="0"/>
              <a:t> или </a:t>
            </a:r>
            <a:r>
              <a:rPr lang="ru-RU" i="1" dirty="0" err="1"/>
              <a:t>WSAAccept</a:t>
            </a:r>
            <a:r>
              <a:rPr lang="ru-RU" i="1" dirty="0"/>
              <a:t> </a:t>
            </a:r>
            <a:r>
              <a:rPr lang="ru-RU" dirty="0"/>
              <a:t>— прием сервером соединение клиента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Протоколы с установлением соединения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WSAConnect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(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SOCKET s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FAR * name,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namelen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lpCallerData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lpCalleeData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LPQOS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lpSQOS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LPQOS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lpGQOS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9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900" i="1" dirty="0" err="1"/>
              <a:t>lpCallerData</a:t>
            </a:r>
            <a:r>
              <a:rPr lang="ru-RU" sz="2900" dirty="0"/>
              <a:t> указывает на буфер, содержащий данные, отправляемые клиентом серверу вместе с запросом на соединение</a:t>
            </a:r>
            <a:endParaRPr lang="en-US" sz="2900" dirty="0"/>
          </a:p>
          <a:p>
            <a:r>
              <a:rPr lang="ru-RU" sz="2900" i="1" dirty="0" err="1"/>
              <a:t>lpCalle</a:t>
            </a:r>
            <a:r>
              <a:rPr lang="en-US" sz="2900" i="1" dirty="0"/>
              <a:t>e</a:t>
            </a:r>
            <a:r>
              <a:rPr lang="ru-RU" sz="2900" i="1" dirty="0" err="1"/>
              <a:t>Data</a:t>
            </a:r>
            <a:r>
              <a:rPr lang="ru-RU" sz="2900" dirty="0"/>
              <a:t> — на буфер с данными, возвращаемыми сервером в ходе установления соединения</a:t>
            </a:r>
            <a:endParaRPr lang="en-US" sz="2900" dirty="0"/>
          </a:p>
          <a:p>
            <a:r>
              <a:rPr lang="ru-RU" sz="2900" i="1" dirty="0" err="1"/>
              <a:t>lpSQOS</a:t>
            </a:r>
            <a:r>
              <a:rPr lang="ru-RU" sz="2900" dirty="0"/>
              <a:t> и </a:t>
            </a:r>
            <a:r>
              <a:rPr lang="ru-RU" sz="2900" i="1" dirty="0" err="1"/>
              <a:t>lpGQOS</a:t>
            </a:r>
            <a:r>
              <a:rPr lang="ru-RU" sz="2900" dirty="0"/>
              <a:t>, — ссылаются на структуры </a:t>
            </a:r>
            <a:r>
              <a:rPr lang="ru-RU" sz="2900" dirty="0" err="1"/>
              <a:t>QoS</a:t>
            </a:r>
            <a:r>
              <a:rPr lang="ru-RU" sz="2900" dirty="0"/>
              <a:t>, определяющие требования пропускной способности отправки и приема данных устанавливаемого соединения</a:t>
            </a:r>
            <a:endParaRPr lang="en-US" sz="2900" dirty="0"/>
          </a:p>
          <a:p>
            <a:pPr marL="0" indent="0">
              <a:buNone/>
            </a:pPr>
            <a:r>
              <a:rPr lang="ru-RU" sz="2900" dirty="0"/>
              <a:t>Если на компьютере, к которому вы подключаетесь, не запущен процесс, прослушивающий данный порт, функция </a:t>
            </a:r>
            <a:r>
              <a:rPr lang="ru-RU" sz="2900" i="1" dirty="0" err="1"/>
              <a:t>connect</a:t>
            </a:r>
            <a:r>
              <a:rPr lang="ru-RU" sz="2900" dirty="0"/>
              <a:t> вернет ошибку </a:t>
            </a:r>
            <a:r>
              <a:rPr lang="ru-RU" sz="2900" i="1" dirty="0"/>
              <a:t>WSAECONNREFUSED</a:t>
            </a:r>
            <a:endParaRPr lang="en-US" sz="2900" i="1" dirty="0"/>
          </a:p>
          <a:p>
            <a:pPr marL="0" indent="0">
              <a:buNone/>
            </a:pPr>
            <a:r>
              <a:rPr lang="ru-RU" sz="2900" dirty="0"/>
              <a:t>Ошибка — </a:t>
            </a:r>
            <a:r>
              <a:rPr lang="ru-RU" sz="2900" i="1" dirty="0"/>
              <a:t>WSAETIMEDOUT</a:t>
            </a:r>
            <a:r>
              <a:rPr lang="ru-RU" sz="2900" dirty="0"/>
              <a:t>, возникает, когда вызываемый адресат недоступен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Функция </a:t>
            </a:r>
            <a:r>
              <a:rPr lang="ru-RU" dirty="0" err="1">
                <a:effectLst/>
              </a:rPr>
              <a:t>WSAConnect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1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пересылки данных по сокету используются функции </a:t>
            </a:r>
            <a:r>
              <a:rPr lang="ru-RU" i="1" dirty="0" err="1"/>
              <a:t>send</a:t>
            </a:r>
            <a:r>
              <a:rPr lang="ru-RU" dirty="0"/>
              <a:t> и</a:t>
            </a:r>
            <a:r>
              <a:rPr lang="ru-RU" i="1" dirty="0"/>
              <a:t> </a:t>
            </a:r>
            <a:r>
              <a:rPr lang="ru-RU" i="1" dirty="0" err="1"/>
              <a:t>WSASend</a:t>
            </a:r>
            <a:endParaRPr lang="ru-RU" i="1" dirty="0"/>
          </a:p>
          <a:p>
            <a:r>
              <a:rPr lang="ru-RU" dirty="0"/>
              <a:t>Для приема данных существуют функции</a:t>
            </a:r>
            <a:r>
              <a:rPr lang="ru-RU" i="1" dirty="0"/>
              <a:t> </a:t>
            </a:r>
            <a:r>
              <a:rPr lang="ru-RU" i="1" dirty="0" err="1"/>
              <a:t>recv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i="1" dirty="0" err="1"/>
              <a:t>WSARecv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Все буферы, используемые при отправке и приеме данных, состоят из элементов типа</a:t>
            </a:r>
            <a:r>
              <a:rPr lang="ru-RU" i="1" dirty="0"/>
              <a:t> </a:t>
            </a:r>
            <a:r>
              <a:rPr lang="ru-RU" i="1" dirty="0" err="1"/>
              <a:t>char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Отправить строку символов UNICODE можно двумя способами: в исходном виде или привести к типу</a:t>
            </a:r>
            <a:r>
              <a:rPr lang="ru-RU" i="1" dirty="0"/>
              <a:t> </a:t>
            </a:r>
            <a:r>
              <a:rPr lang="ru-RU" i="1" dirty="0" err="1"/>
              <a:t>char</a:t>
            </a:r>
            <a:r>
              <a:rPr lang="ru-RU" i="1" dirty="0"/>
              <a:t> *</a:t>
            </a:r>
          </a:p>
          <a:p>
            <a:pPr marL="0" indent="0">
              <a:buNone/>
            </a:pPr>
            <a:r>
              <a:rPr lang="ru-RU" dirty="0"/>
              <a:t>при возникновении ошибки возвращается код</a:t>
            </a:r>
            <a:r>
              <a:rPr lang="ru-RU" i="1" dirty="0"/>
              <a:t> SOCKET_ERROR</a:t>
            </a:r>
          </a:p>
          <a:p>
            <a:pPr marL="0" indent="0">
              <a:buNone/>
            </a:pPr>
            <a:r>
              <a:rPr lang="ru-RU" dirty="0"/>
              <a:t>Для получения подробной информации об ошибке используется функцию</a:t>
            </a:r>
            <a:r>
              <a:rPr lang="ru-RU" i="1" dirty="0"/>
              <a:t> </a:t>
            </a:r>
            <a:r>
              <a:rPr lang="ru-RU" i="1" dirty="0" err="1"/>
              <a:t>WSAGetLastError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Передача данных по сокету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send(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char FAR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flags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i="1" dirty="0"/>
              <a:t>s </a:t>
            </a:r>
            <a:r>
              <a:rPr lang="ru-RU" dirty="0"/>
              <a:t>определяет сокет для отправки данных</a:t>
            </a:r>
          </a:p>
          <a:p>
            <a:r>
              <a:rPr lang="ru-RU" i="1" dirty="0" err="1"/>
              <a:t>buf</a:t>
            </a:r>
            <a:r>
              <a:rPr lang="ru-RU" dirty="0"/>
              <a:t> указывает на символьный буфер, содержащий данные для отправки</a:t>
            </a:r>
          </a:p>
          <a:p>
            <a:r>
              <a:rPr lang="ru-RU" i="1" dirty="0" err="1"/>
              <a:t>len</a:t>
            </a:r>
            <a:r>
              <a:rPr lang="ru-RU" dirty="0"/>
              <a:t> задает число отправляемых из буфера символов</a:t>
            </a:r>
          </a:p>
          <a:p>
            <a:r>
              <a:rPr lang="ru-RU" i="1" dirty="0" err="1"/>
              <a:t>flags</a:t>
            </a:r>
            <a:r>
              <a:rPr lang="ru-RU" i="1" dirty="0"/>
              <a:t>,</a:t>
            </a:r>
            <a:r>
              <a:rPr lang="ru-RU" dirty="0"/>
              <a:t> может принимать значения 0,</a:t>
            </a:r>
            <a:r>
              <a:rPr lang="ru-RU" i="1" dirty="0"/>
              <a:t> MSG_DONTROUTE, MSG_OOB, </a:t>
            </a:r>
            <a:r>
              <a:rPr lang="ru-RU" dirty="0"/>
              <a:t>или результат логического ИЛИ над любыми из этих значений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4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WSASend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lpBuffers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dwBufferCount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LPDWORD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lpNumberOfBytesSent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dwFlags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LPWSAOVERLAPPED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lpOverlapped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LPWSAOVERLAPPED_COMPLETION_ROUTINE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lpCompletionROUTINE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WSASend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1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cs typeface="Courier New" pitchFamily="49" charset="0"/>
              </a:rPr>
              <a:t>s</a:t>
            </a:r>
            <a:r>
              <a:rPr lang="ru-RU" dirty="0"/>
              <a:t> определяет сокет для отправки данных</a:t>
            </a:r>
          </a:p>
          <a:p>
            <a:r>
              <a:rPr lang="en-US" i="1" dirty="0" err="1">
                <a:cs typeface="Courier New" pitchFamily="49" charset="0"/>
              </a:rPr>
              <a:t>lpBuffers</a:t>
            </a:r>
            <a:r>
              <a:rPr lang="ru-RU" dirty="0"/>
              <a:t> указывает на структуру</a:t>
            </a:r>
            <a:r>
              <a:rPr lang="ru-RU" i="1" dirty="0"/>
              <a:t> WSABUF</a:t>
            </a:r>
            <a:r>
              <a:rPr lang="ru-RU" dirty="0"/>
              <a:t> или на массив этих структур</a:t>
            </a:r>
          </a:p>
          <a:p>
            <a:r>
              <a:rPr lang="ru-RU" i="1" dirty="0" err="1"/>
              <a:t>dwBufferCount</a:t>
            </a:r>
            <a:r>
              <a:rPr lang="ru-RU" dirty="0"/>
              <a:t> определяет число передаваемых структур</a:t>
            </a:r>
            <a:r>
              <a:rPr lang="ru-RU" i="1" dirty="0"/>
              <a:t> WSABUF</a:t>
            </a:r>
            <a:endParaRPr lang="ru-RU" dirty="0"/>
          </a:p>
          <a:p>
            <a:r>
              <a:rPr lang="ru-RU" i="1" dirty="0" err="1"/>
              <a:t>lpNumberOfBytesSent</a:t>
            </a:r>
            <a:r>
              <a:rPr lang="ru-RU" i="1" dirty="0"/>
              <a:t> —</a:t>
            </a:r>
            <a:r>
              <a:rPr lang="ru-RU" dirty="0"/>
              <a:t> указатель на тип</a:t>
            </a:r>
            <a:r>
              <a:rPr lang="ru-RU" i="1" dirty="0"/>
              <a:t> DWORD,</a:t>
            </a:r>
            <a:r>
              <a:rPr lang="ru-RU" dirty="0"/>
              <a:t> который после вызова</a:t>
            </a:r>
            <a:r>
              <a:rPr lang="ru-RU" i="1" dirty="0"/>
              <a:t> </a:t>
            </a:r>
            <a:r>
              <a:rPr lang="ru-RU" i="1" dirty="0" err="1"/>
              <a:t>WSASend</a:t>
            </a:r>
            <a:r>
              <a:rPr lang="ru-RU" dirty="0"/>
              <a:t> содержит общее число переданных байт</a:t>
            </a:r>
          </a:p>
          <a:p>
            <a:r>
              <a:rPr lang="ru-RU" i="1" dirty="0" err="1"/>
              <a:t>dwFlags</a:t>
            </a:r>
            <a:r>
              <a:rPr lang="ru-RU" dirty="0"/>
              <a:t> такой же, что и в функции</a:t>
            </a:r>
            <a:r>
              <a:rPr lang="ru-RU" i="1" dirty="0"/>
              <a:t> </a:t>
            </a:r>
            <a:r>
              <a:rPr lang="ru-RU" i="1" dirty="0" err="1"/>
              <a:t>send</a:t>
            </a:r>
            <a:endParaRPr lang="ru-RU" i="1" dirty="0"/>
          </a:p>
          <a:p>
            <a:r>
              <a:rPr lang="ru-RU" i="1" dirty="0" err="1"/>
              <a:t>lpOverlapped</a:t>
            </a:r>
            <a:r>
              <a:rPr lang="ru-RU" dirty="0"/>
              <a:t> и </a:t>
            </a:r>
            <a:r>
              <a:rPr lang="ru-RU" i="1" dirty="0" err="1"/>
              <a:t>lpCompletionROUTINE</a:t>
            </a:r>
            <a:r>
              <a:rPr lang="ru-RU" dirty="0"/>
              <a:t> используются для </a:t>
            </a:r>
            <a:r>
              <a:rPr lang="ru-RU" i="1" dirty="0"/>
              <a:t>перекрытого ввода-вывода</a:t>
            </a:r>
            <a:r>
              <a:rPr lang="ru-RU" dirty="0"/>
              <a:t> (</a:t>
            </a:r>
            <a:r>
              <a:rPr lang="ru-RU" dirty="0" err="1"/>
              <a:t>overlapped</a:t>
            </a:r>
            <a:r>
              <a:rPr lang="ru-RU" dirty="0"/>
              <a:t> I/O)</a:t>
            </a:r>
          </a:p>
          <a:p>
            <a:pPr marL="0" indent="0">
              <a:buNone/>
            </a:pPr>
            <a:r>
              <a:rPr lang="ru-RU" dirty="0"/>
              <a:t>При успешном выполнении функция возвращает 0, иначе —</a:t>
            </a:r>
            <a:r>
              <a:rPr lang="ru-RU" i="1" dirty="0"/>
              <a:t> SO</a:t>
            </a:r>
            <a:r>
              <a:rPr lang="en-US" i="1" dirty="0"/>
              <a:t>C</a:t>
            </a:r>
            <a:r>
              <a:rPr lang="ru-RU" i="1" dirty="0"/>
              <a:t>KET_ERROR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Параметры функции </a:t>
            </a:r>
            <a:r>
              <a:rPr lang="ru-RU" dirty="0" err="1">
                <a:effectLst/>
              </a:rPr>
              <a:t>WSASend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3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recv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FAR*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flags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/>
              <a:t>s</a:t>
            </a:r>
            <a:r>
              <a:rPr lang="ru-RU" dirty="0"/>
              <a:t> определяет сокет для приема данных</a:t>
            </a:r>
          </a:p>
          <a:p>
            <a:r>
              <a:rPr lang="ru-RU" i="1" dirty="0" err="1"/>
              <a:t>buf</a:t>
            </a:r>
            <a:r>
              <a:rPr lang="ru-RU" dirty="0"/>
              <a:t> является символьным буфером и предназначен для полученных данных</a:t>
            </a:r>
          </a:p>
          <a:p>
            <a:r>
              <a:rPr lang="ru-RU" i="1" dirty="0" err="1"/>
              <a:t>len</a:t>
            </a:r>
            <a:r>
              <a:rPr lang="ru-RU" dirty="0"/>
              <a:t> указывает число принимаемых байт или размер буфера</a:t>
            </a:r>
            <a:r>
              <a:rPr lang="ru-RU" i="1" dirty="0"/>
              <a:t> </a:t>
            </a:r>
            <a:r>
              <a:rPr lang="ru-RU" i="1" dirty="0" err="1"/>
              <a:t>buf</a:t>
            </a:r>
            <a:endParaRPr lang="ru-RU" i="1" dirty="0"/>
          </a:p>
          <a:p>
            <a:r>
              <a:rPr lang="ru-RU" i="1" dirty="0" err="1"/>
              <a:t>flags</a:t>
            </a:r>
            <a:r>
              <a:rPr lang="ru-RU" i="1" dirty="0"/>
              <a:t>,</a:t>
            </a:r>
            <a:r>
              <a:rPr lang="ru-RU" dirty="0"/>
              <a:t> может принимать значения 0,</a:t>
            </a:r>
            <a:r>
              <a:rPr lang="ru-RU" i="1" dirty="0"/>
              <a:t> MSG_РЕЕК, MSG_</a:t>
            </a:r>
            <a:r>
              <a:rPr lang="en-US" i="1" dirty="0"/>
              <a:t>O</a:t>
            </a:r>
            <a:r>
              <a:rPr lang="ru-RU" i="1" dirty="0"/>
              <a:t>OB</a:t>
            </a:r>
            <a:r>
              <a:rPr lang="ru-RU" dirty="0"/>
              <a:t> или результат логического ИЛИ над любыми из этих значений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recv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WSARecv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lpBuffers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dwBufferCount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lpNumberOfBytesRecvd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lpFlags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LPWSAOVERLAPPED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lpOverlapped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LPWSAOVERLAPPED_COMPLETION_ROUTINE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lpCompletionROUTINE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i="1" dirty="0"/>
              <a:t>s</a:t>
            </a:r>
            <a:r>
              <a:rPr lang="ru-RU" dirty="0"/>
              <a:t> — сокет соединения</a:t>
            </a:r>
          </a:p>
          <a:p>
            <a:r>
              <a:rPr lang="en-US" i="1" dirty="0"/>
              <a:t>l</a:t>
            </a:r>
            <a:r>
              <a:rPr lang="ru-RU" i="1" dirty="0" err="1"/>
              <a:t>pBuffers</a:t>
            </a:r>
            <a:r>
              <a:rPr lang="ru-RU" dirty="0"/>
              <a:t> ссылается на массив структур </a:t>
            </a:r>
            <a:r>
              <a:rPr lang="ru-RU" i="1" dirty="0"/>
              <a:t>WSABUF</a:t>
            </a:r>
          </a:p>
          <a:p>
            <a:r>
              <a:rPr lang="ru-RU" i="1" dirty="0" err="1"/>
              <a:t>dwBufferCount</a:t>
            </a:r>
            <a:r>
              <a:rPr lang="ru-RU" i="1" dirty="0"/>
              <a:t> </a:t>
            </a:r>
            <a:r>
              <a:rPr lang="ru-RU" dirty="0"/>
              <a:t>определяет количество таких структур в массиве</a:t>
            </a:r>
          </a:p>
          <a:p>
            <a:r>
              <a:rPr lang="en-US" i="1" dirty="0"/>
              <a:t>l</a:t>
            </a:r>
            <a:r>
              <a:rPr lang="ru-RU" i="1" dirty="0" err="1"/>
              <a:t>pNumberOfBytesReceived</a:t>
            </a:r>
            <a:r>
              <a:rPr lang="ru-RU" dirty="0"/>
              <a:t> в случае немедленного завершения операции получения данных указывает на количество принятых этим вызовом байт</a:t>
            </a:r>
          </a:p>
          <a:p>
            <a:r>
              <a:rPr lang="en-US" i="1" dirty="0"/>
              <a:t>l</a:t>
            </a:r>
            <a:r>
              <a:rPr lang="ru-RU" i="1" dirty="0" err="1"/>
              <a:t>pFlags</a:t>
            </a:r>
            <a:r>
              <a:rPr lang="ru-RU" dirty="0"/>
              <a:t> может принимать значения </a:t>
            </a:r>
            <a:r>
              <a:rPr lang="ru-RU" i="1" dirty="0"/>
              <a:t>MSG_PEEK</a:t>
            </a:r>
            <a:r>
              <a:rPr lang="ru-RU" dirty="0"/>
              <a:t>, </a:t>
            </a:r>
            <a:r>
              <a:rPr lang="ru-RU" i="1" dirty="0"/>
              <a:t>MSG_</a:t>
            </a:r>
            <a:r>
              <a:rPr lang="en-US" i="1" dirty="0"/>
              <a:t>O</a:t>
            </a:r>
            <a:r>
              <a:rPr lang="ru-RU" i="1" dirty="0"/>
              <a:t>OB</a:t>
            </a:r>
            <a:r>
              <a:rPr lang="ru-RU" dirty="0"/>
              <a:t>, </a:t>
            </a:r>
            <a:r>
              <a:rPr lang="ru-RU" i="1" dirty="0"/>
              <a:t>MSG_PARTIAL</a:t>
            </a:r>
            <a:r>
              <a:rPr lang="ru-RU" dirty="0"/>
              <a:t> или результат логического ИЛИ над любыми из этих значений</a:t>
            </a:r>
          </a:p>
          <a:p>
            <a:r>
              <a:rPr lang="ru-RU" i="1" dirty="0" err="1"/>
              <a:t>lpOverlapped</a:t>
            </a:r>
            <a:r>
              <a:rPr lang="ru-RU" dirty="0"/>
              <a:t> и</a:t>
            </a:r>
            <a:r>
              <a:rPr lang="ru-RU" i="1" dirty="0"/>
              <a:t> </a:t>
            </a:r>
            <a:r>
              <a:rPr lang="ru-RU" i="1" dirty="0" err="1"/>
              <a:t>lpCompletionROUTINE</a:t>
            </a:r>
            <a:r>
              <a:rPr lang="ru-RU" dirty="0"/>
              <a:t> применяются в операциях перекрытого ввода-вывода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</a:t>
            </a:r>
            <a:r>
              <a:rPr lang="ru-RU" i="1" dirty="0">
                <a:effectLst/>
              </a:rPr>
              <a:t> WSARecv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8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</a:t>
            </a:r>
            <a:r>
              <a:rPr lang="ru-RU" i="1" dirty="0" err="1"/>
              <a:t>hutdown</a:t>
            </a:r>
            <a:endParaRPr lang="ru-RU" i="1" dirty="0"/>
          </a:p>
          <a:p>
            <a:r>
              <a:rPr lang="en-US" i="1" dirty="0"/>
              <a:t>cl</a:t>
            </a:r>
            <a:r>
              <a:rPr lang="ru-RU" i="1" dirty="0" err="1"/>
              <a:t>osesocket</a:t>
            </a:r>
            <a:endParaRPr lang="ru-RU" i="1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shutdown(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how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/>
              <a:t>how</a:t>
            </a:r>
            <a:r>
              <a:rPr lang="ru-RU" dirty="0"/>
              <a:t> может принимать значения</a:t>
            </a:r>
            <a:r>
              <a:rPr lang="ru-RU" i="1" dirty="0"/>
              <a:t> </a:t>
            </a:r>
            <a:r>
              <a:rPr lang="en-US" i="1" dirty="0"/>
              <a:t>SD</a:t>
            </a:r>
            <a:r>
              <a:rPr lang="ru-RU" i="1" dirty="0"/>
              <a:t>_</a:t>
            </a:r>
            <a:r>
              <a:rPr lang="en-US" i="1" dirty="0"/>
              <a:t>RECEIVE</a:t>
            </a:r>
            <a:r>
              <a:rPr lang="ru-RU" i="1" dirty="0"/>
              <a:t>, </a:t>
            </a:r>
            <a:r>
              <a:rPr lang="en-US" i="1" dirty="0"/>
              <a:t>SD</a:t>
            </a:r>
            <a:r>
              <a:rPr lang="ru-RU" i="1" dirty="0"/>
              <a:t>_</a:t>
            </a:r>
            <a:r>
              <a:rPr lang="en-US" i="1" dirty="0"/>
              <a:t>SEND</a:t>
            </a:r>
            <a:r>
              <a:rPr lang="ru-RU" dirty="0"/>
              <a:t> или</a:t>
            </a:r>
            <a:r>
              <a:rPr lang="ru-RU" i="1" dirty="0"/>
              <a:t> </a:t>
            </a:r>
            <a:r>
              <a:rPr lang="en-US" i="1" dirty="0"/>
              <a:t>SD</a:t>
            </a:r>
            <a:r>
              <a:rPr lang="ru-RU" i="1" dirty="0"/>
              <a:t>_BOTH</a:t>
            </a:r>
          </a:p>
          <a:p>
            <a:endParaRPr lang="ru-RU" i="1" dirty="0"/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closesocket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(SOCKET s);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Завершение сеанса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1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создают сокет функцией</a:t>
            </a:r>
            <a:r>
              <a:rPr lang="ru-RU" i="1" dirty="0"/>
              <a:t> </a:t>
            </a:r>
            <a:r>
              <a:rPr lang="ru-RU" i="1" dirty="0" err="1"/>
              <a:t>socket</a:t>
            </a:r>
            <a:r>
              <a:rPr lang="ru-RU" dirty="0"/>
              <a:t> или</a:t>
            </a:r>
            <a:r>
              <a:rPr lang="ru-RU" i="1" dirty="0"/>
              <a:t> </a:t>
            </a:r>
            <a:r>
              <a:rPr lang="ru-RU" i="1" dirty="0" err="1"/>
              <a:t>WSASocket</a:t>
            </a:r>
            <a:r>
              <a:rPr lang="ru-RU" i="1" dirty="0"/>
              <a:t>.</a:t>
            </a:r>
          </a:p>
          <a:p>
            <a:r>
              <a:rPr lang="ru-RU" dirty="0"/>
              <a:t>Затем выполняют привязку сокета к интерфейсу, на котором будут принимать данные, функцией</a:t>
            </a:r>
            <a:r>
              <a:rPr lang="ru-RU" i="1" dirty="0"/>
              <a:t> </a:t>
            </a:r>
            <a:r>
              <a:rPr lang="ru-RU" i="1" dirty="0" err="1"/>
              <a:t>bind</a:t>
            </a:r>
            <a:r>
              <a:rPr lang="ru-RU" dirty="0"/>
              <a:t> (как и в случае протоколов, ориентированных на сеансы). </a:t>
            </a:r>
          </a:p>
          <a:p>
            <a:pPr marL="0" indent="0">
              <a:buNone/>
            </a:pPr>
            <a:r>
              <a:rPr lang="ru-RU" dirty="0"/>
              <a:t>Разница в том, что нельзя вызвать</a:t>
            </a:r>
            <a:r>
              <a:rPr lang="ru-RU" i="1" dirty="0"/>
              <a:t> </a:t>
            </a:r>
            <a:r>
              <a:rPr lang="ru-RU" i="1" dirty="0" err="1"/>
              <a:t>listen</a:t>
            </a:r>
            <a:r>
              <a:rPr lang="ru-RU" dirty="0"/>
              <a:t> или</a:t>
            </a:r>
            <a:r>
              <a:rPr lang="ru-RU" i="1" dirty="0"/>
              <a:t> </a:t>
            </a:r>
            <a:r>
              <a:rPr lang="ru-RU" i="1" dirty="0" err="1"/>
              <a:t>accept</a:t>
            </a:r>
            <a:r>
              <a:rPr lang="ru-RU" dirty="0"/>
              <a:t> вместо этого нужно просто ожидать приема входящих данных. Поскольку, в этом случае, соединения нет, принимающий сокет может получать дейтаграммы от любой машины в сети.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Протоколы, не требующие соединения. Приемник.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recvfrom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FAR*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6576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6576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flags,</a:t>
            </a:r>
          </a:p>
          <a:p>
            <a:pPr marL="36576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FAR* from,</a:t>
            </a:r>
          </a:p>
          <a:p>
            <a:pPr marL="36576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fromlen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Первые четыре параметра такие же, как и для функции</a:t>
            </a:r>
            <a:r>
              <a:rPr lang="ru-RU" i="1" dirty="0"/>
              <a:t>	 </a:t>
            </a:r>
            <a:r>
              <a:rPr lang="ru-RU" i="1" dirty="0" err="1"/>
              <a:t>recv</a:t>
            </a:r>
            <a:r>
              <a:rPr lang="ru-RU" i="1" dirty="0"/>
              <a:t>,</a:t>
            </a:r>
            <a:r>
              <a:rPr lang="ru-RU" dirty="0"/>
              <a:t> включают допустимые значения</a:t>
            </a:r>
            <a:r>
              <a:rPr lang="ru-RU" i="1" dirty="0"/>
              <a:t> для </a:t>
            </a:r>
            <a:r>
              <a:rPr lang="ru-RU" i="1" dirty="0" err="1"/>
              <a:t>flags</a:t>
            </a:r>
            <a:r>
              <a:rPr lang="ru-RU" dirty="0"/>
              <a:t>:</a:t>
            </a:r>
            <a:r>
              <a:rPr lang="ru-RU" i="1" dirty="0"/>
              <a:t> MSG_PEEK.</a:t>
            </a:r>
            <a:r>
              <a:rPr lang="ru-RU" dirty="0"/>
              <a:t> Параметр</a:t>
            </a:r>
            <a:r>
              <a:rPr lang="ru-RU" i="1" dirty="0"/>
              <a:t> </a:t>
            </a:r>
            <a:r>
              <a:rPr lang="ru-RU" i="1" dirty="0" err="1"/>
              <a:t>from</a:t>
            </a:r>
            <a:r>
              <a:rPr lang="ru-RU" dirty="0"/>
              <a:t> — структура</a:t>
            </a:r>
            <a:r>
              <a:rPr lang="ru-RU" i="1" dirty="0"/>
              <a:t> SOCKADDR</a:t>
            </a:r>
            <a:r>
              <a:rPr lang="ru-RU" dirty="0"/>
              <a:t> для данного протокола слушающего сокета, на размер структуры адреса ссылается</a:t>
            </a:r>
            <a:r>
              <a:rPr lang="ru-RU" i="1" dirty="0"/>
              <a:t> </a:t>
            </a:r>
            <a:r>
              <a:rPr lang="ru-RU" i="1" dirty="0" err="1"/>
              <a:t>fromlen</a:t>
            </a:r>
            <a:r>
              <a:rPr lang="ru-RU" i="1" dirty="0"/>
              <a:t>.</a:t>
            </a:r>
            <a:r>
              <a:rPr lang="ru-RU" dirty="0"/>
              <a:t> После возврата вызова структура</a:t>
            </a:r>
            <a:r>
              <a:rPr lang="ru-RU" i="1" dirty="0"/>
              <a:t> SOCKADDR </a:t>
            </a:r>
            <a:r>
              <a:rPr lang="ru-RU" dirty="0"/>
              <a:t>будет содержать адрес рабочей станции, которая отправляет данные.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приема</a:t>
            </a:r>
            <a:r>
              <a:rPr lang="en-US" dirty="0">
                <a:effectLst/>
              </a:rPr>
              <a:t> —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recvfrom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bind(SOCKET s,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FAR* name,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namelen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i="1" dirty="0"/>
              <a:t>s</a:t>
            </a:r>
            <a:r>
              <a:rPr lang="ru-RU" dirty="0"/>
              <a:t> задает сокет, на котором вы ожидаете соединения клиентов</a:t>
            </a:r>
            <a:endParaRPr lang="en-US" dirty="0"/>
          </a:p>
          <a:p>
            <a:r>
              <a:rPr lang="ru-RU" i="1" dirty="0" err="1"/>
              <a:t>struct</a:t>
            </a:r>
            <a:r>
              <a:rPr lang="ru-RU" i="1" dirty="0"/>
              <a:t> </a:t>
            </a:r>
            <a:r>
              <a:rPr lang="ru-RU" i="1" dirty="0" err="1"/>
              <a:t>sockaddr</a:t>
            </a:r>
            <a:r>
              <a:rPr lang="ru-RU" dirty="0"/>
              <a:t> — просто универсальный буфер</a:t>
            </a:r>
          </a:p>
          <a:p>
            <a:r>
              <a:rPr lang="ru-RU" dirty="0" err="1"/>
              <a:t>namelen</a:t>
            </a:r>
            <a:r>
              <a:rPr lang="ru-RU" dirty="0"/>
              <a:t> задает размер переданной структуры адреса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WSARecvFrom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lpBuffers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dwBufferCount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LPDWORD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lpNumberOfBytesRecvd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LPDWORD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lpFlags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FAR *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lpFrom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LPINT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lpFromlen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LPWSAOVERLAPPED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lpOverlapped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LPWSAOVERLAPPED_COMPLETION_ROUTINE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lpCompletionROUTINE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Функция приема</a:t>
            </a:r>
            <a:r>
              <a:rPr lang="en-US" dirty="0">
                <a:effectLst/>
              </a:rPr>
              <a:t> —</a:t>
            </a:r>
            <a:r>
              <a:rPr lang="ru-RU" i="1" dirty="0" err="1">
                <a:effectLst/>
              </a:rPr>
              <a:t>WSARecvFrom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0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создают сокет функцией</a:t>
            </a:r>
            <a:r>
              <a:rPr lang="ru-RU" i="1" dirty="0"/>
              <a:t> </a:t>
            </a:r>
            <a:r>
              <a:rPr lang="ru-RU" i="1" dirty="0" err="1"/>
              <a:t>socket</a:t>
            </a:r>
            <a:r>
              <a:rPr lang="ru-RU" dirty="0"/>
              <a:t> или</a:t>
            </a:r>
            <a:r>
              <a:rPr lang="ru-RU" i="1" dirty="0"/>
              <a:t> </a:t>
            </a:r>
            <a:r>
              <a:rPr lang="ru-RU" i="1" dirty="0" err="1"/>
              <a:t>WSASocket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Затем выполняют привязку сокета к интерфейсу, через который будут передавать данные, функцией</a:t>
            </a:r>
            <a:r>
              <a:rPr lang="ru-RU" i="1" dirty="0"/>
              <a:t> </a:t>
            </a:r>
            <a:r>
              <a:rPr lang="ru-RU" i="1" dirty="0" err="1"/>
              <a:t>bind</a:t>
            </a:r>
            <a:r>
              <a:rPr lang="ru-RU" dirty="0"/>
              <a:t> (как и в случае протоколов, ориентированных на сеансы).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Протоколы, не требующие соединения. Отправитель.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char FAR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flags,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FAR * to,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tolen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ru-RU" sz="22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dirty="0"/>
              <a:t>Параметры этой функции такие же, как и у</a:t>
            </a:r>
            <a:r>
              <a:rPr lang="ru-RU" sz="2400" i="1" dirty="0"/>
              <a:t> </a:t>
            </a:r>
            <a:r>
              <a:rPr lang="ru-RU" sz="2400" i="1" dirty="0" err="1"/>
              <a:t>recvfrom</a:t>
            </a:r>
            <a:r>
              <a:rPr lang="ru-RU" sz="2400" i="1" dirty="0"/>
              <a:t>,</a:t>
            </a:r>
            <a:r>
              <a:rPr lang="ru-RU" sz="2400" dirty="0"/>
              <a:t> за исключением </a:t>
            </a:r>
            <a:r>
              <a:rPr lang="ru-RU" sz="2400" i="1" dirty="0" err="1"/>
              <a:t>buf</a:t>
            </a:r>
            <a:r>
              <a:rPr lang="ru-RU" sz="2400" i="1" dirty="0"/>
              <a:t> —</a:t>
            </a:r>
            <a:r>
              <a:rPr lang="ru-RU" sz="2400" dirty="0"/>
              <a:t> буфера данных для отправки и</a:t>
            </a:r>
            <a:r>
              <a:rPr lang="ru-RU" sz="2400" i="1" dirty="0"/>
              <a:t> </a:t>
            </a:r>
            <a:r>
              <a:rPr lang="ru-RU" sz="2400" i="1" dirty="0" err="1"/>
              <a:t>len</a:t>
            </a:r>
            <a:r>
              <a:rPr lang="ru-RU" sz="2400" i="1" dirty="0"/>
              <a:t> —</a:t>
            </a:r>
            <a:r>
              <a:rPr lang="ru-RU" sz="2400" dirty="0"/>
              <a:t> показывающего сколько байт отправлять. Параметр</a:t>
            </a:r>
            <a:r>
              <a:rPr lang="ru-RU" sz="2400" i="1" dirty="0"/>
              <a:t> </a:t>
            </a:r>
            <a:r>
              <a:rPr lang="ru-RU" sz="2400" i="1" dirty="0" err="1"/>
              <a:t>to</a:t>
            </a:r>
            <a:r>
              <a:rPr lang="ru-RU" sz="2400" i="1" dirty="0"/>
              <a:t> —</a:t>
            </a:r>
            <a:r>
              <a:rPr lang="ru-RU" sz="2400" dirty="0"/>
              <a:t> указатель на структуру</a:t>
            </a:r>
            <a:r>
              <a:rPr lang="ru-RU" sz="2400" i="1" dirty="0"/>
              <a:t> SOCKADDR</a:t>
            </a:r>
            <a:r>
              <a:rPr lang="ru-RU" sz="2400" dirty="0"/>
              <a:t> с адресом принимающей рабочей станции.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</a:t>
            </a:r>
            <a:r>
              <a:rPr lang="ru-RU" i="1" dirty="0">
                <a:effectLst/>
              </a:rPr>
              <a:t> </a:t>
            </a:r>
            <a:r>
              <a:rPr lang="en-US" i="1" dirty="0" err="1">
                <a:effectLst/>
              </a:rPr>
              <a:t>sendto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0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WSASendTo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lpBuffers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dwBufferCount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lpNumberOfBytesSent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dwFlags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iToLen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LPWSAOVERLAPPED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lpOverlapped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LPWSAOVERLAPPED_COMPLETION_ROUTINE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lpCompletionROUTINE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</a:t>
            </a:r>
            <a:r>
              <a:rPr lang="ru-RU" i="1" dirty="0">
                <a:effectLst/>
              </a:rPr>
              <a:t> </a:t>
            </a:r>
            <a:r>
              <a:rPr lang="en-US" i="1" dirty="0" err="1">
                <a:effectLst/>
              </a:rPr>
              <a:t>WSASendTo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3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getpeername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FAR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FAR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namelen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ru-RU" sz="22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Первый параметр — сокет для соединения, два последних — указатель на структуру</a:t>
            </a:r>
            <a:r>
              <a:rPr lang="ru-RU" i="1" dirty="0"/>
              <a:t> SOCKADDR</a:t>
            </a:r>
            <a:r>
              <a:rPr lang="ru-RU" dirty="0"/>
              <a:t> базового протокола и ее длина. Для сокетов дейтаграмм данная функция возвращает адрес, переданный вызову соединения (за исключением адресов, переданных в вызов</a:t>
            </a:r>
            <a:r>
              <a:rPr lang="ru-RU" i="1" dirty="0"/>
              <a:t> </a:t>
            </a:r>
            <a:r>
              <a:rPr lang="ru-RU" i="1" dirty="0" err="1"/>
              <a:t>sendto</a:t>
            </a:r>
            <a:r>
              <a:rPr lang="ru-RU" dirty="0"/>
              <a:t> или</a:t>
            </a:r>
            <a:r>
              <a:rPr lang="ru-RU" i="1" dirty="0"/>
              <a:t> </a:t>
            </a:r>
            <a:r>
              <a:rPr lang="ru-RU" i="1" dirty="0" err="1"/>
              <a:t>WSASendT</a:t>
            </a:r>
            <a:r>
              <a:rPr lang="en-US" i="1" dirty="0"/>
              <a:t>o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getpeername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0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getsockname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FAR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FAR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namelen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ru-RU" sz="22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Используются те же параметры, что и для</a:t>
            </a:r>
            <a:r>
              <a:rPr lang="ru-RU" i="1" dirty="0"/>
              <a:t> </a:t>
            </a:r>
            <a:r>
              <a:rPr lang="ru-RU" i="1" dirty="0" err="1"/>
              <a:t>getpeername</a:t>
            </a:r>
            <a:r>
              <a:rPr lang="ru-RU" i="1" dirty="0"/>
              <a:t>,</a:t>
            </a:r>
            <a:r>
              <a:rPr lang="ru-RU" dirty="0"/>
              <a:t> однако возвращается информация о локальном адресе. В случае TCP адрес совпадает с сокетом сервера, слушающим на заданном порте и IP-интерфейсе.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getsockname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8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WSADuplicateSocket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dwProcessId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LPWSAPROTOCOL_INFO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lpProtocolInfo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ru-RU" sz="22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/>
              <a:t>s</a:t>
            </a:r>
            <a:r>
              <a:rPr lang="ru-RU" dirty="0"/>
              <a:t> — копируемый описатель сокета.</a:t>
            </a:r>
          </a:p>
          <a:p>
            <a:r>
              <a:rPr lang="ru-RU" i="1" dirty="0" err="1"/>
              <a:t>dwProcessId</a:t>
            </a:r>
            <a:r>
              <a:rPr lang="ru-RU" i="1" dirty="0"/>
              <a:t> </a:t>
            </a:r>
            <a:r>
              <a:rPr lang="ru-RU" dirty="0"/>
              <a:t> —</a:t>
            </a:r>
            <a:r>
              <a:rPr lang="ru-RU" i="1" dirty="0"/>
              <a:t>  </a:t>
            </a:r>
            <a:r>
              <a:rPr lang="ru-RU" dirty="0"/>
              <a:t>код процесса, который будет использовать скопированный сокет. </a:t>
            </a:r>
          </a:p>
          <a:p>
            <a:r>
              <a:rPr lang="ru-RU" i="1" dirty="0" err="1"/>
              <a:t>lpProtocolInfo</a:t>
            </a:r>
            <a:r>
              <a:rPr lang="ru-RU" dirty="0"/>
              <a:t>  —</a:t>
            </a:r>
            <a:r>
              <a:rPr lang="ru-RU" i="1" dirty="0"/>
              <a:t> </a:t>
            </a:r>
            <a:r>
              <a:rPr lang="ru-RU" dirty="0"/>
              <a:t> указатель на структуру</a:t>
            </a:r>
            <a:r>
              <a:rPr lang="ru-RU" i="1" dirty="0"/>
              <a:t> WSAPROTOCOL_</a:t>
            </a:r>
            <a:r>
              <a:rPr lang="en-US" i="1" dirty="0"/>
              <a:t>I</a:t>
            </a:r>
            <a:r>
              <a:rPr lang="ru-RU" i="1" dirty="0"/>
              <a:t>NFO,</a:t>
            </a:r>
            <a:r>
              <a:rPr lang="ru-RU" dirty="0"/>
              <a:t> которая содержит информацию, необходимую целевому процессу для открытия копии описателя. 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WSADuplicateSocket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18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TransmitFile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nNumberOfBytesToWrite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nNumberOfBytesPerSend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LPOVERLAPPED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lpOverlapped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LPTRANSMIT_FILE_BUFFERS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lpTransmitBuffers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dwFlags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ru-RU" sz="22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</a:t>
            </a:r>
            <a:r>
              <a:rPr lang="ru-RU" dirty="0" err="1">
                <a:effectLst/>
              </a:rPr>
              <a:t>TransmitFile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err="1"/>
              <a:t>hSocket</a:t>
            </a:r>
            <a:r>
              <a:rPr lang="ru-RU" dirty="0"/>
              <a:t> — подключенный сокет, по которому будет передан файл. </a:t>
            </a:r>
          </a:p>
          <a:p>
            <a:r>
              <a:rPr lang="ru-RU" i="1" dirty="0" err="1"/>
              <a:t>hFile</a:t>
            </a:r>
            <a:r>
              <a:rPr lang="ru-RU" i="1" dirty="0"/>
              <a:t> —</a:t>
            </a:r>
            <a:r>
              <a:rPr lang="ru-RU" dirty="0"/>
              <a:t> описатель открытого файла.</a:t>
            </a:r>
          </a:p>
          <a:p>
            <a:r>
              <a:rPr lang="ru-RU" i="1" dirty="0"/>
              <a:t> </a:t>
            </a:r>
            <a:r>
              <a:rPr lang="ru-RU" i="1" dirty="0" err="1"/>
              <a:t>nNumberO</a:t>
            </a:r>
            <a:r>
              <a:rPr lang="en-US" i="1" dirty="0"/>
              <a:t>f</a:t>
            </a:r>
            <a:r>
              <a:rPr lang="ru-RU" i="1" dirty="0" err="1"/>
              <a:t>BytesToWrite</a:t>
            </a:r>
            <a:r>
              <a:rPr lang="ru-RU" dirty="0"/>
              <a:t> задает количество записываемых из файла байт. Если он равен 0, файл отправляется целиком. </a:t>
            </a:r>
          </a:p>
          <a:p>
            <a:r>
              <a:rPr lang="ru-RU" i="1" dirty="0" err="1"/>
              <a:t>nNumberOfBytesPerSend</a:t>
            </a:r>
            <a:r>
              <a:rPr lang="ru-RU" dirty="0"/>
              <a:t> задает размер отправляемых блоков данных для операций записи. Например, если он равен 2048,</a:t>
            </a:r>
            <a:r>
              <a:rPr lang="ru-RU" i="1" dirty="0"/>
              <a:t> </a:t>
            </a:r>
            <a:r>
              <a:rPr lang="ru-RU" i="1" dirty="0" err="1"/>
              <a:t>TransmitFile</a:t>
            </a:r>
            <a:r>
              <a:rPr lang="ru-RU" dirty="0"/>
              <a:t> передаст файл порциями по 2 кб; если 0 — используется стандартный размер отправки. </a:t>
            </a:r>
          </a:p>
          <a:p>
            <a:r>
              <a:rPr lang="ru-RU" i="1" dirty="0" err="1"/>
              <a:t>lpOverlapped</a:t>
            </a:r>
            <a:r>
              <a:rPr lang="ru-RU" dirty="0"/>
              <a:t> определяет структуру </a:t>
            </a:r>
            <a:r>
              <a:rPr lang="ru-RU" i="1" dirty="0"/>
              <a:t>OVERLAPPED,</a:t>
            </a:r>
            <a:r>
              <a:rPr lang="ru-RU" dirty="0"/>
              <a:t> применяемую в перекрытом вводе-выводе.</a:t>
            </a:r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Параметры функции </a:t>
            </a:r>
            <a:r>
              <a:rPr lang="ru-RU" dirty="0" err="1">
                <a:effectLst/>
              </a:rPr>
              <a:t>TransmitFile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7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err="1"/>
              <a:t>lpTransmitBuffers</a:t>
            </a:r>
            <a:r>
              <a:rPr lang="ru-RU" i="1" dirty="0"/>
              <a:t>,</a:t>
            </a:r>
            <a:r>
              <a:rPr lang="ru-RU" dirty="0"/>
              <a:t> представляет собой структуру </a:t>
            </a:r>
            <a:r>
              <a:rPr lang="ru-RU" i="1" dirty="0"/>
              <a:t>TRANSMIT_FILE_BUFFERS,</a:t>
            </a:r>
            <a:r>
              <a:rPr lang="ru-RU" dirty="0"/>
              <a:t> содержащую данные, которые нужно отправить до и после передачи файла</a:t>
            </a:r>
          </a:p>
          <a:p>
            <a:pPr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_TRANSMIT_FILE_BUFFERS {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PVOID Head;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HeadLength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PVOID Tail;</a:t>
            </a:r>
          </a:p>
          <a:p>
            <a:pPr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TailLength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 TRANSMIT_FILE_BUFFERS;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  <a:p>
            <a:pPr marL="982980" lvl="1" indent="-342900"/>
            <a:r>
              <a:rPr lang="ru-RU" sz="2000" i="1" dirty="0" err="1"/>
              <a:t>Head</a:t>
            </a:r>
            <a:r>
              <a:rPr lang="ru-RU" sz="2000" dirty="0"/>
              <a:t> — указатель на данные, которые отправляются перед передачей файла </a:t>
            </a:r>
          </a:p>
          <a:p>
            <a:pPr marL="982980" lvl="1" indent="-342900"/>
            <a:r>
              <a:rPr lang="ru-RU" sz="2000" i="1" dirty="0" err="1"/>
              <a:t>HeadLength</a:t>
            </a:r>
            <a:r>
              <a:rPr lang="ru-RU" sz="2000" dirty="0"/>
              <a:t> задает количество заранее передаваемых данных</a:t>
            </a:r>
          </a:p>
          <a:p>
            <a:pPr marL="982980" lvl="1" indent="-342900"/>
            <a:r>
              <a:rPr lang="ru-RU" sz="2000" i="1" dirty="0" err="1"/>
              <a:t>Tail</a:t>
            </a:r>
            <a:r>
              <a:rPr lang="ru-RU" sz="2000" dirty="0"/>
              <a:t> ссылается на данные, отправляемые после передачи файла</a:t>
            </a:r>
          </a:p>
          <a:p>
            <a:pPr marL="982980" lvl="1" indent="-342900"/>
            <a:r>
              <a:rPr lang="ru-RU" sz="2000" i="1" dirty="0" err="1"/>
              <a:t>TailLength</a:t>
            </a:r>
            <a:r>
              <a:rPr lang="ru-RU" sz="2000" dirty="0"/>
              <a:t> указано количество передаваемых затем байт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Параметры функции </a:t>
            </a:r>
            <a:r>
              <a:rPr lang="ru-RU" dirty="0" err="1">
                <a:effectLst/>
              </a:rPr>
              <a:t>TransmitFile</a:t>
            </a:r>
            <a:br>
              <a:rPr lang="ru-RU" sz="2200" dirty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(продолжение)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SOCKET s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 port = 5150;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 = socket(AF_INET, SOCK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IPPROTO_TCP);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tcpaddr.sin_family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tcpaddr.sin_port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(port);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tcpaddr.sin_addr.s_addr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(INADDR_ANY);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bind(s, (SOCKADDR *)&amp;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При возникновении ошибки </a:t>
            </a:r>
            <a:r>
              <a:rPr lang="ru-RU" sz="1800" i="1" dirty="0" err="1"/>
              <a:t>bind</a:t>
            </a:r>
            <a:r>
              <a:rPr lang="ru-RU" sz="1800" dirty="0"/>
              <a:t> возвращает значение</a:t>
            </a:r>
            <a:r>
              <a:rPr lang="ru-RU" sz="1800" i="1" dirty="0"/>
              <a:t> SOCKET_ERROR.</a:t>
            </a:r>
            <a:r>
              <a:rPr lang="ru-RU" sz="1800" dirty="0"/>
              <a:t> Самая распространенная ошибка  —</a:t>
            </a:r>
            <a:r>
              <a:rPr lang="ru-RU" sz="1800" i="1" dirty="0"/>
              <a:t> WSAEADDRINUSE.</a:t>
            </a:r>
            <a:r>
              <a:rPr lang="ru-RU" sz="1800" dirty="0"/>
              <a:t> В случае TCP/IP это означает, что с локальным IP- интерфейсом и номером порта уже связан другой процесс, или они находятся в состоянии</a:t>
            </a:r>
            <a:r>
              <a:rPr lang="ru-RU" sz="1800" i="1" dirty="0"/>
              <a:t> TIME_</a:t>
            </a:r>
            <a:r>
              <a:rPr lang="en-US" sz="1800" i="1" dirty="0"/>
              <a:t>W</a:t>
            </a:r>
            <a:r>
              <a:rPr lang="ru-RU" sz="1800" i="1" dirty="0"/>
              <a:t>A</a:t>
            </a:r>
            <a:r>
              <a:rPr lang="en-US" sz="1800" i="1" dirty="0"/>
              <a:t>I</a:t>
            </a:r>
            <a:r>
              <a:rPr lang="ru-RU" sz="1800" i="1" dirty="0"/>
              <a:t>T</a:t>
            </a:r>
            <a:r>
              <a:rPr lang="ru-RU" sz="1800" dirty="0"/>
              <a:t>. При вызове</a:t>
            </a:r>
            <a:r>
              <a:rPr lang="ru-RU" sz="1800" i="1" dirty="0"/>
              <a:t> </a:t>
            </a:r>
            <a:r>
              <a:rPr lang="ru-RU" sz="1800" i="1" dirty="0" err="1"/>
              <a:t>bind</a:t>
            </a:r>
            <a:r>
              <a:rPr lang="ru-RU" sz="1800" i="1" dirty="0"/>
              <a:t> </a:t>
            </a:r>
            <a:r>
              <a:rPr lang="ru-RU" sz="1800" dirty="0"/>
              <a:t>для уже связанного сокета возвращается ошибка</a:t>
            </a:r>
            <a:r>
              <a:rPr lang="ru-RU" sz="1800" i="1" dirty="0"/>
              <a:t> WSAEFAULT.</a:t>
            </a:r>
            <a:endParaRPr lang="en-US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Пример использования функции </a:t>
            </a:r>
            <a:r>
              <a:rPr lang="en-US" dirty="0">
                <a:effectLst/>
              </a:rPr>
              <a:t>bind</a:t>
            </a:r>
            <a:r>
              <a:rPr lang="ru-RU" dirty="0">
                <a:effectLst/>
              </a:rPr>
              <a:t> при ТСР-соединении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0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err="1"/>
              <a:t>dwFlags</a:t>
            </a:r>
            <a:r>
              <a:rPr lang="ru-RU" dirty="0"/>
              <a:t> управляет режимами работы</a:t>
            </a:r>
            <a:r>
              <a:rPr lang="ru-RU" i="1" dirty="0"/>
              <a:t> </a:t>
            </a:r>
            <a:r>
              <a:rPr lang="ru-RU" i="1" dirty="0" err="1"/>
              <a:t>TransmitFtle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Значения флагов:</a:t>
            </a: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TF_DISCONNECT</a:t>
            </a:r>
            <a:r>
              <a:rPr lang="ru-RU" i="1" dirty="0">
                <a:solidFill>
                  <a:schemeClr val="tx1"/>
                </a:solidFill>
              </a:rPr>
              <a:t> —</a:t>
            </a:r>
            <a:r>
              <a:rPr lang="ru-RU" dirty="0">
                <a:solidFill>
                  <a:schemeClr val="tx1"/>
                </a:solidFill>
              </a:rPr>
              <a:t> инициирует закрытие сокета после передачи данных.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 TF_KEUSE_SOCKET</a:t>
            </a:r>
            <a:r>
              <a:rPr lang="ru-RU" dirty="0">
                <a:solidFill>
                  <a:schemeClr val="tx1"/>
                </a:solidFill>
              </a:rPr>
              <a:t> — позволяет повторно использовать в функции </a:t>
            </a:r>
            <a:r>
              <a:rPr lang="ru-RU" i="1" dirty="0" err="1">
                <a:solidFill>
                  <a:schemeClr val="tx1"/>
                </a:solidFill>
              </a:rPr>
              <a:t>АсceptEx</a:t>
            </a:r>
            <a:r>
              <a:rPr lang="ru-RU" dirty="0">
                <a:solidFill>
                  <a:schemeClr val="tx1"/>
                </a:solidFill>
              </a:rPr>
              <a:t> описатель сокета в качестве клиентского сокета.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TF</a:t>
            </a:r>
            <a:r>
              <a:rPr lang="ru-RU" b="1" i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tx1"/>
                </a:solidFill>
              </a:rPr>
              <a:t>USE</a:t>
            </a:r>
            <a:r>
              <a:rPr lang="ru-RU" b="1" i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tx1"/>
                </a:solidFill>
              </a:rPr>
              <a:t>DEFAULT</a:t>
            </a:r>
            <a:r>
              <a:rPr lang="ru-RU" b="1" i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tx1"/>
                </a:solidFill>
              </a:rPr>
              <a:t>WORKER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b="1" i="1" dirty="0">
                <a:solidFill>
                  <a:schemeClr val="tx1"/>
                </a:solidFill>
              </a:rPr>
              <a:t>TF</a:t>
            </a:r>
            <a:r>
              <a:rPr lang="ru-RU" b="1" i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tx1"/>
                </a:solidFill>
              </a:rPr>
              <a:t>USE</a:t>
            </a:r>
            <a:r>
              <a:rPr lang="ru-RU" b="1" i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tx1"/>
                </a:solidFill>
              </a:rPr>
              <a:t>SYSTEM</a:t>
            </a:r>
            <a:r>
              <a:rPr lang="ru-RU" b="1" i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tx1"/>
                </a:solidFill>
              </a:rPr>
              <a:t>THREAD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указывают, что передача должна идти в контексте стандартного системного процесса Этот флаги полезны при передаче больших файлов.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TF_USE_KERNEL_APC</a:t>
            </a:r>
            <a:r>
              <a:rPr lang="ru-RU" dirty="0">
                <a:solidFill>
                  <a:schemeClr val="tx1"/>
                </a:solidFill>
              </a:rPr>
              <a:t> — указывает, что передача должна выполняться ядром при помощи</a:t>
            </a:r>
            <a:r>
              <a:rPr lang="ru-RU" i="1" dirty="0">
                <a:solidFill>
                  <a:schemeClr val="tx1"/>
                </a:solidFill>
              </a:rPr>
              <a:t> асинхронных вызовов процедур</a:t>
            </a:r>
            <a:r>
              <a:rPr lang="ru-RU" dirty="0">
                <a:solidFill>
                  <a:schemeClr val="tx1"/>
                </a:solidFill>
              </a:rPr>
              <a:t>	 (</a:t>
            </a:r>
            <a:r>
              <a:rPr lang="ru-RU" dirty="0" err="1">
                <a:solidFill>
                  <a:schemeClr val="tx1"/>
                </a:solidFill>
              </a:rPr>
              <a:t>Asynchronous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Procedure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Call</a:t>
            </a:r>
            <a:r>
              <a:rPr lang="ru-RU" dirty="0">
                <a:solidFill>
                  <a:schemeClr val="tx1"/>
                </a:solidFill>
              </a:rPr>
              <a:t>, APC) Это существенно увеличивает производительность, если для считывания файла в кэш требуется лишь одна операция чтения.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b="1" i="1" dirty="0">
                <a:solidFill>
                  <a:schemeClr val="tx1"/>
                </a:solidFill>
              </a:rPr>
              <a:t>TF_WRITE_BEHIND</a:t>
            </a:r>
            <a:r>
              <a:rPr lang="ru-RU" i="1" dirty="0">
                <a:solidFill>
                  <a:schemeClr val="tx1"/>
                </a:solidFill>
              </a:rPr>
              <a:t> —</a:t>
            </a:r>
            <a:r>
              <a:rPr lang="ru-RU" dirty="0">
                <a:solidFill>
                  <a:schemeClr val="tx1"/>
                </a:solidFill>
              </a:rPr>
              <a:t> указывает, что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TransmitFile</a:t>
            </a:r>
            <a:r>
              <a:rPr lang="ru-RU" dirty="0">
                <a:solidFill>
                  <a:schemeClr val="tx1"/>
                </a:solidFill>
              </a:rPr>
              <a:t> может завершиться, не получив подтверждений о приеме данных от удаленной системы</a:t>
            </a:r>
            <a:endParaRPr lang="en-US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Параметры функции </a:t>
            </a:r>
            <a:r>
              <a:rPr lang="ru-RU" dirty="0" err="1">
                <a:effectLst/>
              </a:rPr>
              <a:t>TransmitFile</a:t>
            </a:r>
            <a:br>
              <a:rPr lang="ru-RU" sz="2200" dirty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(продолжение)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listen(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SOCKET s,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backlog</a:t>
            </a:r>
          </a:p>
          <a:p>
            <a:pPr marL="0" indent="0"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s </a:t>
            </a:r>
            <a:r>
              <a:rPr lang="ru-RU" sz="2400" dirty="0"/>
              <a:t>— связанный сокет</a:t>
            </a:r>
            <a:endParaRPr lang="en-US" sz="2400" dirty="0"/>
          </a:p>
          <a:p>
            <a:r>
              <a:rPr lang="ru-RU" sz="2400" i="1" dirty="0" err="1"/>
              <a:t>backlog</a:t>
            </a:r>
            <a:r>
              <a:rPr lang="ru-RU" sz="2400" dirty="0"/>
              <a:t> определяет максимальную длину очереди соединений, ожидающих обработки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/>
              <a:t>Ошибки, связанные с</a:t>
            </a:r>
            <a:r>
              <a:rPr lang="ru-RU" sz="2400" i="1" dirty="0"/>
              <a:t> </a:t>
            </a:r>
            <a:r>
              <a:rPr lang="ru-RU" sz="2400" i="1" dirty="0" err="1"/>
              <a:t>listen</a:t>
            </a:r>
            <a:r>
              <a:rPr lang="ru-RU" sz="2400" i="1" dirty="0"/>
              <a:t>,</a:t>
            </a:r>
            <a:r>
              <a:rPr lang="ru-RU" sz="2400" dirty="0"/>
              <a:t>  — </a:t>
            </a:r>
            <a:r>
              <a:rPr lang="ru-RU" sz="2400" i="1" dirty="0"/>
              <a:t>WSAEINVAL,</a:t>
            </a:r>
            <a:r>
              <a:rPr lang="ru-RU" sz="2400" dirty="0"/>
              <a:t> обычно означает, что перед</a:t>
            </a:r>
            <a:r>
              <a:rPr lang="ru-RU" sz="2400" i="1" dirty="0"/>
              <a:t>	 </a:t>
            </a:r>
            <a:r>
              <a:rPr lang="ru-RU" sz="2400" i="1" dirty="0" err="1"/>
              <a:t>listen</a:t>
            </a:r>
            <a:r>
              <a:rPr lang="ru-RU" sz="2400" dirty="0"/>
              <a:t> не была вызвана функция</a:t>
            </a:r>
            <a:r>
              <a:rPr lang="ru-RU" sz="2400" i="1" dirty="0"/>
              <a:t> </a:t>
            </a:r>
            <a:r>
              <a:rPr lang="ru-RU" sz="2400" i="1" dirty="0" err="1"/>
              <a:t>bind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listen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0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accept(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addrlen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/>
              <a:t>s</a:t>
            </a:r>
            <a:r>
              <a:rPr lang="ru-RU" dirty="0"/>
              <a:t> — связанный сокет в состоянии прослушивания</a:t>
            </a:r>
          </a:p>
          <a:p>
            <a:r>
              <a:rPr lang="en-US" i="1" dirty="0" err="1"/>
              <a:t>addr</a:t>
            </a:r>
            <a:r>
              <a:rPr lang="ru-RU" dirty="0"/>
              <a:t> — адрес действительной структуры</a:t>
            </a:r>
            <a:r>
              <a:rPr lang="ru-RU" i="1" dirty="0"/>
              <a:t> SOCKADDR_</a:t>
            </a:r>
            <a:r>
              <a:rPr lang="en-US" i="1" dirty="0"/>
              <a:t>I</a:t>
            </a:r>
            <a:r>
              <a:rPr lang="ru-RU" i="1" dirty="0"/>
              <a:t>N</a:t>
            </a:r>
          </a:p>
          <a:p>
            <a:r>
              <a:rPr lang="ru-RU" i="1" dirty="0" err="1"/>
              <a:t>addrlen</a:t>
            </a:r>
            <a:r>
              <a:rPr lang="ru-RU" i="1" dirty="0"/>
              <a:t> —</a:t>
            </a:r>
            <a:r>
              <a:rPr lang="ru-RU" dirty="0"/>
              <a:t> ссылка на длину структуры</a:t>
            </a:r>
            <a:r>
              <a:rPr lang="ru-RU" i="1" dirty="0"/>
              <a:t> SOCKADDR_</a:t>
            </a:r>
            <a:r>
              <a:rPr lang="en-US" i="1" dirty="0"/>
              <a:t>I</a:t>
            </a:r>
            <a:r>
              <a:rPr lang="ru-RU" i="1" dirty="0"/>
              <a:t>N</a:t>
            </a:r>
          </a:p>
          <a:p>
            <a:endParaRPr lang="ru-RU" i="1" dirty="0"/>
          </a:p>
          <a:p>
            <a:pPr marL="0" indent="0">
              <a:buNone/>
            </a:pPr>
            <a:r>
              <a:rPr lang="ru-RU" dirty="0"/>
              <a:t>После вызова структура</a:t>
            </a:r>
            <a:r>
              <a:rPr lang="ru-RU" i="1" dirty="0"/>
              <a:t> </a:t>
            </a:r>
            <a:r>
              <a:rPr lang="ru-RU" i="1" dirty="0" err="1"/>
              <a:t>addr</a:t>
            </a:r>
            <a:r>
              <a:rPr lang="ru-RU" dirty="0"/>
              <a:t> будет содержать сведения об IP-адресе клиента, отправившего запрос.</a:t>
            </a:r>
          </a:p>
          <a:p>
            <a:pPr marL="0" indent="0">
              <a:buNone/>
            </a:pPr>
            <a:r>
              <a:rPr lang="ru-RU" dirty="0"/>
              <a:t>Кроме того, </a:t>
            </a:r>
            <a:r>
              <a:rPr lang="ru-RU" i="1" dirty="0" err="1"/>
              <a:t>accept</a:t>
            </a:r>
            <a:r>
              <a:rPr lang="ru-RU" dirty="0"/>
              <a:t> возвращает новый дескриптор сокета, соответствующий принятому клиентскому соединению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WSAAccept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s,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FAR *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LPINT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LPCONDITIONPROC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lpfnCondition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dwCallbackData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i="1" dirty="0" err="1"/>
              <a:t>lpfnCondition</a:t>
            </a:r>
            <a:r>
              <a:rPr lang="ru-RU" sz="2400" dirty="0"/>
              <a:t> — указатель на функцию, вызываемую при запросе клиента</a:t>
            </a:r>
          </a:p>
          <a:p>
            <a:r>
              <a:rPr lang="ru-RU" sz="2400" i="1" dirty="0" err="1"/>
              <a:t>dwCallbackData</a:t>
            </a:r>
            <a:r>
              <a:rPr lang="ru-RU" sz="2400" dirty="0"/>
              <a:t> — не интерпретируется </a:t>
            </a:r>
            <a:r>
              <a:rPr lang="en-US" sz="2400" dirty="0"/>
              <a:t>WinSock</a:t>
            </a:r>
            <a:endParaRPr lang="en-US" sz="2400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</a:t>
            </a:r>
            <a:r>
              <a:rPr lang="ru-RU" dirty="0" err="1">
                <a:effectLst/>
              </a:rPr>
              <a:t>WSAAccept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CALLBACK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ConditionFunc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lpCallerId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lpCallerData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LPQOS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lpSQOS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LPQOS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lpGQOS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lpCalleeId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LPWSABUF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lpCalleeData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GROUP FAR 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dwCallbackData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err="1"/>
              <a:t>lpCaller</a:t>
            </a:r>
            <a:r>
              <a:rPr lang="en-US" i="1" dirty="0"/>
              <a:t>I</a:t>
            </a:r>
            <a:r>
              <a:rPr lang="ru-RU" i="1" dirty="0"/>
              <a:t>d</a:t>
            </a:r>
            <a:r>
              <a:rPr lang="ru-RU" dirty="0"/>
              <a:t>	 содержит адрес соединяющегося объекта</a:t>
            </a:r>
            <a:endParaRPr lang="en-US" dirty="0"/>
          </a:p>
          <a:p>
            <a:r>
              <a:rPr lang="ru-RU" i="1" dirty="0" err="1"/>
              <a:t>lpCallerData</a:t>
            </a:r>
            <a:r>
              <a:rPr lang="ru-RU" dirty="0"/>
              <a:t> содержит данные, отправленные клиентом в ходе запроса соединения</a:t>
            </a:r>
            <a:endParaRPr lang="en-US" dirty="0"/>
          </a:p>
          <a:p>
            <a:r>
              <a:rPr lang="ru-RU" i="1" dirty="0" err="1"/>
              <a:t>lpSQOS</a:t>
            </a:r>
            <a:r>
              <a:rPr lang="ru-RU" dirty="0"/>
              <a:t> и</a:t>
            </a:r>
            <a:r>
              <a:rPr lang="ru-RU" i="1" dirty="0"/>
              <a:t> </a:t>
            </a:r>
            <a:r>
              <a:rPr lang="ru-RU" i="1" dirty="0" err="1"/>
              <a:t>lpGQOS</a:t>
            </a:r>
            <a:r>
              <a:rPr lang="ru-RU" i="1" dirty="0"/>
              <a:t>,</a:t>
            </a:r>
            <a:r>
              <a:rPr lang="ru-RU" dirty="0"/>
              <a:t> задают уровень качества обслуживания</a:t>
            </a:r>
            <a:endParaRPr lang="en-US" dirty="0"/>
          </a:p>
          <a:p>
            <a:r>
              <a:rPr lang="ru-RU" i="1" dirty="0" err="1"/>
              <a:t>lpCallee</a:t>
            </a:r>
            <a:r>
              <a:rPr lang="en-US" i="1" dirty="0"/>
              <a:t>I</a:t>
            </a:r>
            <a:r>
              <a:rPr lang="ru-RU" i="1" dirty="0"/>
              <a:t>d</a:t>
            </a:r>
            <a:r>
              <a:rPr lang="ru-RU" dirty="0"/>
              <a:t> — другая структура</a:t>
            </a:r>
            <a:r>
              <a:rPr lang="ru-RU" i="1" dirty="0"/>
              <a:t>	 WSABUF,</a:t>
            </a:r>
            <a:r>
              <a:rPr lang="ru-RU" dirty="0"/>
              <a:t> содержащая локальный адрес, к которому подключен клиент</a:t>
            </a:r>
            <a:endParaRPr lang="en-US" dirty="0"/>
          </a:p>
          <a:p>
            <a:r>
              <a:rPr lang="ru-RU" i="1" dirty="0" err="1"/>
              <a:t>ipCalleeData</a:t>
            </a:r>
            <a:r>
              <a:rPr lang="ru-RU" dirty="0"/>
              <a:t> дополняет</a:t>
            </a:r>
            <a:r>
              <a:rPr lang="ru-RU" i="1" dirty="0"/>
              <a:t> </a:t>
            </a:r>
            <a:r>
              <a:rPr lang="ru-RU" i="1" dirty="0" err="1"/>
              <a:t>ipCallerData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ConditionFunc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4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API-функции клиента</a:t>
            </a:r>
          </a:p>
          <a:p>
            <a:r>
              <a:rPr lang="ru-RU" i="1" dirty="0" err="1"/>
              <a:t>socket</a:t>
            </a:r>
            <a:r>
              <a:rPr lang="ru-RU" i="1" dirty="0"/>
              <a:t> - </a:t>
            </a:r>
            <a:r>
              <a:rPr lang="ru-RU" dirty="0"/>
              <a:t>создание сокета</a:t>
            </a:r>
          </a:p>
          <a:p>
            <a:r>
              <a:rPr lang="ru-RU" dirty="0"/>
              <a:t>разрешение имени сервера (зависит от используемого протокола)</a:t>
            </a:r>
          </a:p>
          <a:p>
            <a:r>
              <a:rPr lang="ru-RU" i="1" dirty="0" err="1"/>
              <a:t>connect</a:t>
            </a:r>
            <a:r>
              <a:rPr lang="ru-RU" i="1" dirty="0"/>
              <a:t> - </a:t>
            </a:r>
            <a:r>
              <a:rPr lang="ru-RU" dirty="0"/>
              <a:t>инициирование соединения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Протоколы с установлением соединения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connect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SOCKET s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FAR* name,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namelen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dirty="0"/>
              <a:t>s — действительный ТСР-сокет для установления соединения</a:t>
            </a:r>
          </a:p>
          <a:p>
            <a:r>
              <a:rPr lang="en-US" sz="2400" dirty="0"/>
              <a:t>name</a:t>
            </a:r>
            <a:r>
              <a:rPr lang="ru-RU" sz="2400" dirty="0"/>
              <a:t> — структура адреса сокета (</a:t>
            </a:r>
            <a:r>
              <a:rPr lang="ru-RU" sz="2400" i="1" dirty="0"/>
              <a:t>SOCKADDR_IN</a:t>
            </a:r>
            <a:r>
              <a:rPr lang="ru-RU" sz="2400" dirty="0"/>
              <a:t>) для TCP, описывающая сервер к которому подключаются</a:t>
            </a:r>
          </a:p>
          <a:p>
            <a:r>
              <a:rPr lang="ru-RU" sz="2400" dirty="0" err="1"/>
              <a:t>namelen</a:t>
            </a:r>
            <a:r>
              <a:rPr lang="ru-RU" sz="2400" dirty="0"/>
              <a:t> — длина переменной </a:t>
            </a:r>
            <a:r>
              <a:rPr lang="en-US" sz="2400" dirty="0"/>
              <a:t>name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Функция </a:t>
            </a:r>
            <a:r>
              <a:rPr lang="ru-RU" dirty="0" err="1">
                <a:effectLst/>
              </a:rPr>
              <a:t>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лекции">
      <a:dk1>
        <a:sysClr val="windowText" lastClr="000000"/>
      </a:dk1>
      <a:lt1>
        <a:srgbClr val="FFFF00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4617B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10271</TotalTime>
  <Words>2179</Words>
  <Application>Microsoft Office PowerPoint</Application>
  <PresentationFormat>Экран (4:3)</PresentationFormat>
  <Paragraphs>285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Times New Roman</vt:lpstr>
      <vt:lpstr>Wingdings 2</vt:lpstr>
      <vt:lpstr>Бумажная</vt:lpstr>
      <vt:lpstr>Протоколы с установлением соединения</vt:lpstr>
      <vt:lpstr>Функция bind</vt:lpstr>
      <vt:lpstr>Пример использования функции bind при ТСР-соединении</vt:lpstr>
      <vt:lpstr>Функция listen</vt:lpstr>
      <vt:lpstr>Функция accept</vt:lpstr>
      <vt:lpstr>Функция WSAAccept</vt:lpstr>
      <vt:lpstr>ConditionFunc</vt:lpstr>
      <vt:lpstr>Протоколы с установлением соединения</vt:lpstr>
      <vt:lpstr>Функция connect</vt:lpstr>
      <vt:lpstr>Функция WSAConnect</vt:lpstr>
      <vt:lpstr>Передача данных по сокету</vt:lpstr>
      <vt:lpstr>Функция send</vt:lpstr>
      <vt:lpstr>Функция WSASend</vt:lpstr>
      <vt:lpstr>Параметры функции WSASend</vt:lpstr>
      <vt:lpstr>Функция recv </vt:lpstr>
      <vt:lpstr>Функция WSARecv</vt:lpstr>
      <vt:lpstr>Завершение сеанса</vt:lpstr>
      <vt:lpstr>Протоколы, не требующие соединения. Приемник.</vt:lpstr>
      <vt:lpstr>Функция приема — recvfrom</vt:lpstr>
      <vt:lpstr>Функция приема —WSARecvFrom</vt:lpstr>
      <vt:lpstr>Протоколы, не требующие соединения. Отправитель.</vt:lpstr>
      <vt:lpstr>Функция sendto</vt:lpstr>
      <vt:lpstr>Функция WSASendTo</vt:lpstr>
      <vt:lpstr>Функция getpeername</vt:lpstr>
      <vt:lpstr>Функция getsockname</vt:lpstr>
      <vt:lpstr>Функция WSADuplicateSocket</vt:lpstr>
      <vt:lpstr>Функция TransmitFile</vt:lpstr>
      <vt:lpstr>Параметры функции TransmitFile</vt:lpstr>
      <vt:lpstr>Параметры функции TransmitFile (продолжение)</vt:lpstr>
      <vt:lpstr>Параметры функции TransmitFile (продолжение)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сетевых приложений</dc:title>
  <dc:creator>Windows User</dc:creator>
  <cp:lastModifiedBy>Константин Попов</cp:lastModifiedBy>
  <cp:revision>92</cp:revision>
  <dcterms:created xsi:type="dcterms:W3CDTF">2015-07-15T11:21:39Z</dcterms:created>
  <dcterms:modified xsi:type="dcterms:W3CDTF">2021-09-25T07:33:17Z</dcterms:modified>
</cp:coreProperties>
</file>