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6B4C-72C7-664F-A288-A5A12A77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D5B5D-E0D2-064A-B637-C874C8AA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D8B5-960F-0E4C-BC00-F1BCD70A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0130-B6C5-634F-BF89-D206E082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988C-2495-0147-B9F3-8E8071CE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4563-B14E-C14B-A671-65E82AD6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1FFAF-CED7-5C4A-8FFF-8B674CD0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435B-C6A8-E742-8318-6B4FF900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4856-6D67-7E48-AAF1-414AB323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248E-F014-6B41-8F9F-33C7E638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D98EB-86C6-FF4D-BB97-C692A3CEB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C373-AE88-C54C-B854-85A7C414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0673-97E4-0340-BEE4-093099DD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BC61-91A8-2C48-95C4-48131722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3C15-CBB8-4A4B-8317-829DE93C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A57D-DB84-354A-9BAD-A586E8D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8882-1E68-6B43-A3F1-7F6148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ED0B-AC72-4647-A1EB-2C9591C0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12DD-2B84-354B-A9B4-13F1353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0F4F-6546-CC4A-A6AA-B136ECE8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A4A0-BE47-3D4F-B831-EFF39385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4C824-E545-B543-A085-1AACC898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3346-AA59-694C-8A7C-9E9DD2B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317B-6E94-204E-8AC1-9FDE5E41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95A4-BCE5-414C-B3F6-C69C7BB4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9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B155-CA68-B143-99A7-F0C94C60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0864-F872-0D4E-83AA-63DD95986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960E-4C57-214D-8958-11153871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AEC9-2C7C-FF40-ABE5-2310837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3D38-08ED-BD4D-BFCD-D102FF57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BB044-CC7C-C541-9A9E-6A02FEE5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84D-27AB-794B-B399-2A07A233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BE35-7ECE-4D41-B679-11BCE3CC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D758-6417-E742-A672-A7295D36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CFC14-411F-EE4B-BDB5-8BDCBE9A3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19B95-F592-D342-81C7-7FA895ACC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8B2E7-E884-604D-9B67-B787A25B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A8242-BB42-E84C-B288-BAD7829C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5ECC2-1AE7-2549-8B46-0673128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13DF-E3C8-7941-8EB7-D5DCEAB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DCB3B-3CA0-DA47-B814-78390DE4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98945-F40D-504D-B346-6E935D79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1827-CE7B-5B4F-8443-AF4846D2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79738-3C09-2949-A8F1-6614C51B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1A7D4-AC9B-B64E-ABFB-C1D4C77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4503-011D-0A47-9F8D-0428403A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C863-7D24-7E40-89F2-F1938934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A9CA-E32B-5A4B-BC07-8DC03B9D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CBEAE-3169-624A-BB1C-A9C4FBF3E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E058-2773-6A45-BD0B-262396F4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C0B92-AAD6-614A-A5EB-801E413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A11A-DB3A-E14A-98CF-475839A4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3F9F-06F6-7A41-9EE0-9D3E75D0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F10AA-EB39-9144-9593-2FB13076F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15DD-1A9E-E246-8F26-F9F1B0D9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6C9C2-BF91-7D4F-BA99-7D6C6FA5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6300-6001-3D4C-86C4-25BE7C5F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CA682-0D85-8149-9113-6DEE50E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81CFC-A444-1E49-B2E8-00572825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0D71-FD97-3244-8EA9-AEC287FF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BE2F-1F40-654F-8220-E8B2CF2D3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2939-3BD8-8E4E-830A-FF25CB949F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DA35-827D-F549-8B22-1BFBC83D5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858D-CCFE-CD4B-B6E4-47231DD34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DF0A-A71D-CC46-A7CB-0A9F15E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4DB1-16AB-D549-B9F6-BA941BF8C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C08A8-9B14-1544-8AF2-C50D235D0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Amandeep Rathee</a:t>
            </a:r>
          </a:p>
          <a:p>
            <a:r>
              <a:rPr lang="en-US" dirty="0"/>
              <a:t>11/26/2019</a:t>
            </a:r>
          </a:p>
        </p:txBody>
      </p:sp>
    </p:spTree>
    <p:extLst>
      <p:ext uri="{BB962C8B-B14F-4D97-AF65-F5344CB8AC3E}">
        <p14:creationId xmlns:p14="http://schemas.microsoft.com/office/powerpoint/2010/main" val="36301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98D3-38AB-EF4E-A303-7386D59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442"/>
            <a:ext cx="10515600" cy="6024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AAE1-3FEF-1049-9E7A-6DADF0ED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876815"/>
            <a:ext cx="10598888" cy="370772"/>
          </a:xfrm>
        </p:spPr>
        <p:txBody>
          <a:bodyPr>
            <a:normAutofit/>
          </a:bodyPr>
          <a:lstStyle/>
          <a:p>
            <a:r>
              <a:rPr lang="en-US" sz="1800" dirty="0"/>
              <a:t>Data about number of video games sold from 1985-2016. Source: Metacritic and Kaggle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4AD160-3F47-5249-8B0F-8912B2914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505"/>
              </p:ext>
            </p:extLst>
          </p:nvPr>
        </p:nvGraphicFramePr>
        <p:xfrm>
          <a:off x="1801185" y="1393266"/>
          <a:ext cx="850634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760">
                  <a:extLst>
                    <a:ext uri="{9D8B030D-6E8A-4147-A177-3AD203B41FA5}">
                      <a16:colId xmlns:a16="http://schemas.microsoft.com/office/drawing/2014/main" val="936392588"/>
                    </a:ext>
                  </a:extLst>
                </a:gridCol>
                <a:gridCol w="5741582">
                  <a:extLst>
                    <a:ext uri="{9D8B030D-6E8A-4147-A177-3AD203B41FA5}">
                      <a16:colId xmlns:a16="http://schemas.microsoft.com/office/drawing/2014/main" val="1695620103"/>
                    </a:ext>
                  </a:extLst>
                </a:gridCol>
              </a:tblGrid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9995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of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59415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PlayStation, Xbox, Nintendo,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72155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 from 1985 to 2016.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03589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Sports, Arcade, Action,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4565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EA, Activision, Ubisoft,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19318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rating given to the game by Metacritic staff.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90597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staff members who rated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7217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rating given by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77861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users who rated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5991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Company that developed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76041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Who is the game appropriate for – “teens”, “adults”, “children”,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74019"/>
                  </a:ext>
                </a:extLst>
              </a:tr>
              <a:tr h="326051">
                <a:tc>
                  <a:txBody>
                    <a:bodyPr/>
                    <a:lstStyle/>
                    <a:p>
                      <a:r>
                        <a:rPr lang="en-US" sz="160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units sold as of December 2016.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4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199FFD-CCD7-D749-8913-C5A1C84A094A}"/>
              </a:ext>
            </a:extLst>
          </p:cNvPr>
          <p:cNvSpPr txBox="1"/>
          <p:nvPr/>
        </p:nvSpPr>
        <p:spPr>
          <a:xfrm>
            <a:off x="754912" y="6052227"/>
            <a:ext cx="979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16000 observations but only 7000 complete cases. Got rid of rows with missing value(s).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4BF-8CC5-4048-B92D-9AA952E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4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7ABF-511C-CD49-AAE6-A8CF8C25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30"/>
            <a:ext cx="10515600" cy="522003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Which platform is the most successful in terms of video game sales?</a:t>
            </a:r>
          </a:p>
          <a:p>
            <a:r>
              <a:rPr lang="en-US" sz="2000" dirty="0"/>
              <a:t>Who determines the success of a game – users or critics?</a:t>
            </a:r>
          </a:p>
          <a:p>
            <a:r>
              <a:rPr lang="en-US" sz="2000" dirty="0"/>
              <a:t>Which genres (sports, racing, action, etc.) have positive impact on sales?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5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5BEC-32BD-CB4A-AF28-2D5E6C8B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57"/>
            <a:ext cx="10515600" cy="6024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5CB9-B453-9E41-9483-5371E93E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6710916" cy="602438"/>
          </a:xfrm>
        </p:spPr>
        <p:txBody>
          <a:bodyPr>
            <a:normAutofit/>
          </a:bodyPr>
          <a:lstStyle/>
          <a:p>
            <a:r>
              <a:rPr lang="en-US" sz="1800" dirty="0"/>
              <a:t>Response variable, global sales, is highly skewed.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6465E-9802-3E4C-9C64-5C476A7D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83" y="1500668"/>
            <a:ext cx="3588635" cy="21250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3079B1-4E58-DF47-A438-BEDD0A1D901E}"/>
              </a:ext>
            </a:extLst>
          </p:cNvPr>
          <p:cNvCxnSpPr/>
          <p:nvPr/>
        </p:nvCxnSpPr>
        <p:spPr>
          <a:xfrm>
            <a:off x="5454502" y="2563185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AFA20B-6790-5645-9362-7FAD9293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21" y="1500668"/>
            <a:ext cx="3238500" cy="191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20D26-B3E2-C34D-A94D-46059EC63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16" y="3749821"/>
            <a:ext cx="3910123" cy="2522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71ECB-0065-D94A-BC3D-97FF87EA12E5}"/>
              </a:ext>
            </a:extLst>
          </p:cNvPr>
          <p:cNvSpPr txBox="1"/>
          <p:nvPr/>
        </p:nvSpPr>
        <p:spPr>
          <a:xfrm>
            <a:off x="882392" y="4275224"/>
            <a:ext cx="595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extreme values (outliers).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and Publisher have more than 1000 levels – will ignore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has 8 levels but 4 of them have 99.92% data – “everyone”, “10+”, “13+” and “18+”.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88F-8506-DD49-A200-4EC04D45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6024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738751-1B32-DB4C-9831-3A0A115D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469"/>
            <a:ext cx="4605670" cy="447482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There seems to be an interaction between user count and genre.</a:t>
            </a:r>
          </a:p>
          <a:p>
            <a:r>
              <a:rPr lang="en-US" sz="1800" dirty="0"/>
              <a:t>Tried other such interactions in modeling.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00B3F-E646-5242-8A5E-FD436E1B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97" y="1561527"/>
            <a:ext cx="6251135" cy="41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C294-B777-2F42-A92C-628DD6DB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59"/>
            <a:ext cx="10515600" cy="62370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FA4D-40D8-0B49-8587-CC29436A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828"/>
            <a:ext cx="10515600" cy="560335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Model Equation: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Raw Coefficients:</a:t>
            </a:r>
          </a:p>
          <a:p>
            <a:pPr lvl="1"/>
            <a:r>
              <a:rPr lang="en-US" sz="1600" dirty="0"/>
              <a:t>Old consoles have positive impact on sales.</a:t>
            </a:r>
          </a:p>
          <a:p>
            <a:pPr lvl="1"/>
            <a:r>
              <a:rPr lang="en-US" sz="1600" dirty="0"/>
              <a:t>New ones have negative impact</a:t>
            </a:r>
          </a:p>
          <a:p>
            <a:pPr lvl="1"/>
            <a:r>
              <a:rPr lang="en-US" sz="1600" dirty="0"/>
              <a:t>Critic count, critic score and user count have positive impact on sales</a:t>
            </a:r>
          </a:p>
          <a:p>
            <a:pPr lvl="1"/>
            <a:r>
              <a:rPr lang="en-US" sz="1600" dirty="0"/>
              <a:t>But user score has negative impact.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A224D-25E0-1640-A294-428DF585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57" y="1081593"/>
            <a:ext cx="6287089" cy="1034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E215F-1057-EB41-836C-3FCD94DF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626" y="2208943"/>
            <a:ext cx="3607174" cy="43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E7D-A15C-E242-9C92-4338E8EE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1DAFE-94C5-D840-883C-DC116A31A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7809"/>
            <a:ext cx="4410824" cy="284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9CB0B-9E80-2B49-9716-05F4697C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20" y="1004996"/>
            <a:ext cx="4729569" cy="305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37168-CF4B-1A44-8E5E-F312438C08D2}"/>
              </a:ext>
            </a:extLst>
          </p:cNvPr>
          <p:cNvSpPr txBox="1"/>
          <p:nvPr/>
        </p:nvSpPr>
        <p:spPr>
          <a:xfrm>
            <a:off x="838200" y="4146698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is wrong with the residuals. Highly skewed response might be the reason.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QQ plot looks good though.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95F8-0F4A-D34F-9193-3FAC63FD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7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3DDF-7896-DF42-90FD-0320B6EE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8"/>
            <a:ext cx="10515600" cy="5103075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Problems:</a:t>
            </a:r>
          </a:p>
          <a:p>
            <a:pPr lvl="1"/>
            <a:r>
              <a:rPr lang="en-US" sz="2000" b="1" dirty="0"/>
              <a:t>Skewness</a:t>
            </a:r>
            <a:r>
              <a:rPr lang="en-US" sz="2000" dirty="0"/>
              <a:t>: Response variable </a:t>
            </a:r>
            <a:r>
              <a:rPr lang="en-US" sz="2000" i="1" dirty="0"/>
              <a:t>sales </a:t>
            </a:r>
            <a:r>
              <a:rPr lang="en-US" sz="2000" dirty="0"/>
              <a:t>is highly skewed. Most sales are closer to zero. </a:t>
            </a:r>
          </a:p>
          <a:p>
            <a:pPr lvl="1"/>
            <a:r>
              <a:rPr lang="en-US" sz="2000" b="1" dirty="0"/>
              <a:t>Outliers</a:t>
            </a:r>
            <a:r>
              <a:rPr lang="en-US" sz="2000" dirty="0"/>
              <a:t>: Some values in the response variable are extreme.</a:t>
            </a:r>
          </a:p>
          <a:p>
            <a:pPr lvl="1"/>
            <a:r>
              <a:rPr lang="en-US" sz="2000" b="1" dirty="0"/>
              <a:t>Residuals </a:t>
            </a:r>
            <a:r>
              <a:rPr lang="en-US" sz="2000" dirty="0"/>
              <a:t>are not independent. </a:t>
            </a:r>
          </a:p>
          <a:p>
            <a:pPr lvl="1"/>
            <a:r>
              <a:rPr lang="en-US" sz="2000" dirty="0"/>
              <a:t>New consoles have negative coefficient which doesn’t make sense.</a:t>
            </a:r>
          </a:p>
          <a:p>
            <a:endParaRPr lang="en-US" sz="2200" dirty="0"/>
          </a:p>
          <a:p>
            <a:r>
              <a:rPr lang="en-US" sz="2200" dirty="0"/>
              <a:t>Things to try:</a:t>
            </a:r>
          </a:p>
          <a:p>
            <a:pPr lvl="1"/>
            <a:r>
              <a:rPr lang="en-US" sz="2000" dirty="0"/>
              <a:t>Aggregate gaming consoles: Reduce the number of consoles (</a:t>
            </a:r>
            <a:r>
              <a:rPr lang="en-US" sz="2000" dirty="0" err="1"/>
              <a:t>plaforms</a:t>
            </a:r>
            <a:r>
              <a:rPr lang="en-US" sz="2000" dirty="0"/>
              <a:t>) by by combining similar platforms. For example, instead of having Xbox, Xbox One, Xbox 360, create one category “XBOX”.</a:t>
            </a:r>
          </a:p>
          <a:p>
            <a:pPr lvl="1"/>
            <a:r>
              <a:rPr lang="en-US" sz="2000" dirty="0"/>
              <a:t>Model with and without outliers to see whether outliers should be removed.</a:t>
            </a:r>
          </a:p>
        </p:txBody>
      </p:sp>
    </p:spTree>
    <p:extLst>
      <p:ext uri="{BB962C8B-B14F-4D97-AF65-F5344CB8AC3E}">
        <p14:creationId xmlns:p14="http://schemas.microsoft.com/office/powerpoint/2010/main" val="36474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386B-BF69-9F40-8B60-35AAC346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9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6251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452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Analyzing Video Game Sales</vt:lpstr>
      <vt:lpstr>Introduction</vt:lpstr>
      <vt:lpstr>Questions</vt:lpstr>
      <vt:lpstr>Exploratory Data Analysis</vt:lpstr>
      <vt:lpstr>EDA</vt:lpstr>
      <vt:lpstr>Modeling</vt:lpstr>
      <vt:lpstr>Model Validation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Amandeep Rathee</dc:creator>
  <cp:lastModifiedBy>Amandeep Rathee</cp:lastModifiedBy>
  <cp:revision>64</cp:revision>
  <dcterms:created xsi:type="dcterms:W3CDTF">2019-11-25T22:40:07Z</dcterms:created>
  <dcterms:modified xsi:type="dcterms:W3CDTF">2019-11-26T04:38:41Z</dcterms:modified>
</cp:coreProperties>
</file>