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2" r:id="rId7"/>
    <p:sldId id="263" r:id="rId8"/>
    <p:sldId id="264" r:id="rId9"/>
    <p:sldId id="267" r:id="rId10"/>
    <p:sldId id="265" r:id="rId11"/>
    <p:sldId id="26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094"/>
    <p:restoredTop sz="95930"/>
  </p:normalViewPr>
  <p:slideViewPr>
    <p:cSldViewPr snapToGrid="0" snapToObjects="1">
      <p:cViewPr varScale="1">
        <p:scale>
          <a:sx n="154" d="100"/>
          <a:sy n="154" d="100"/>
        </p:scale>
        <p:origin x="11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4/14/20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4/14/20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4C482-AC9D-2E41-AE3A-AFB8A6889D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4029" y="609601"/>
            <a:ext cx="9609513" cy="3200400"/>
          </a:xfrm>
        </p:spPr>
        <p:txBody>
          <a:bodyPr/>
          <a:lstStyle/>
          <a:p>
            <a:r>
              <a:rPr lang="en-US" dirty="0"/>
              <a:t>Twitter Sentiment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8B72F7-6FDB-E844-B699-FA146C6EF9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Amandeep Rathee</a:t>
            </a:r>
          </a:p>
          <a:p>
            <a:r>
              <a:rPr lang="en-US" sz="1800" dirty="0"/>
              <a:t>April 14, 2020</a:t>
            </a:r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A24C194E-31F9-8F40-BE0E-D27067798B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5123" y="609601"/>
            <a:ext cx="5588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0183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83F46-8279-5940-AF1B-04AA2FBF7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762" y="413468"/>
            <a:ext cx="10766067" cy="652007"/>
          </a:xfrm>
        </p:spPr>
        <p:txBody>
          <a:bodyPr>
            <a:normAutofit/>
          </a:bodyPr>
          <a:lstStyle/>
          <a:p>
            <a:pPr algn="ctr"/>
            <a:r>
              <a:rPr lang="en-US" sz="2400" dirty="0"/>
              <a:t>Conclusion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2C781D-C2FB-0F40-9304-3FF443BBDE1B}"/>
              </a:ext>
            </a:extLst>
          </p:cNvPr>
          <p:cNvSpPr txBox="1"/>
          <p:nvPr/>
        </p:nvSpPr>
        <p:spPr>
          <a:xfrm>
            <a:off x="734172" y="1065475"/>
            <a:ext cx="10723658" cy="21171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Predicting sentiment in tweets is challenging especially because of misspelled words and inconsistent language use.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Using an efficient spell corrector might overcome this challenge.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current implementations are extremely slow. To rectify the spelling of a single word, a spell-corrector scans through an entire dictionary.</a:t>
            </a:r>
          </a:p>
        </p:txBody>
      </p:sp>
    </p:spTree>
    <p:extLst>
      <p:ext uri="{BB962C8B-B14F-4D97-AF65-F5344CB8AC3E}">
        <p14:creationId xmlns:p14="http://schemas.microsoft.com/office/powerpoint/2010/main" val="3331081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A99E2-6CD4-5B4D-816B-D79E32744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476500"/>
            <a:ext cx="9905998" cy="1905000"/>
          </a:xfrm>
        </p:spPr>
        <p:txBody>
          <a:bodyPr/>
          <a:lstStyle/>
          <a:p>
            <a:pPr algn="ctr"/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551440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83F46-8279-5940-AF1B-04AA2FBF7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191" y="609600"/>
            <a:ext cx="6573685" cy="1905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Problem Description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BB3D6B-F864-7940-8F37-70CC4E263234}"/>
              </a:ext>
            </a:extLst>
          </p:cNvPr>
          <p:cNvSpPr txBox="1"/>
          <p:nvPr/>
        </p:nvSpPr>
        <p:spPr>
          <a:xfrm>
            <a:off x="643192" y="2666999"/>
            <a:ext cx="6573684" cy="3216276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Companies are interested in knowing sentiment of users’ tweet to improve customer satisfaction.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</a:pPr>
            <a:endParaRPr lang="en-US" cap="small" dirty="0"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75000"/>
                    </a:schemeClr>
                  </a:gs>
                </a:gsLst>
                <a:lin ang="5580000" scaled="0"/>
                <a:tileRect/>
              </a:gradFill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For example, if someone tweets that they are unsatisfied with an airline service, the airline’s social media team can respond in a timely manner.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</a:pPr>
            <a:endParaRPr lang="en-US" cap="small" dirty="0"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75000"/>
                    </a:schemeClr>
                  </a:gs>
                </a:gsLst>
                <a:lin ang="5580000" scaled="0"/>
                <a:tileRect/>
              </a:gradFill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The task in this project is to predict the sentiment of a tweet as positive, negative or neutral using long short-term memory network.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63E09896-E721-1C45-B540-A67F910DE3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0839" y="800057"/>
            <a:ext cx="3976788" cy="4937845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8C6117B-B06E-E94E-ADB7-130B0E064721}"/>
              </a:ext>
            </a:extLst>
          </p:cNvPr>
          <p:cNvSpPr txBox="1"/>
          <p:nvPr/>
        </p:nvSpPr>
        <p:spPr>
          <a:xfrm>
            <a:off x="7339055" y="5842499"/>
            <a:ext cx="46845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Source: https://</a:t>
            </a:r>
            <a:r>
              <a:rPr lang="en-US" sz="800" dirty="0" err="1"/>
              <a:t>www.socialmediaexaminer.com</a:t>
            </a:r>
            <a:r>
              <a:rPr lang="en-US" sz="800" dirty="0"/>
              <a:t>/exceptional-customer-service-on-twitter/</a:t>
            </a:r>
          </a:p>
        </p:txBody>
      </p:sp>
    </p:spTree>
    <p:extLst>
      <p:ext uri="{BB962C8B-B14F-4D97-AF65-F5344CB8AC3E}">
        <p14:creationId xmlns:p14="http://schemas.microsoft.com/office/powerpoint/2010/main" val="351524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83F46-8279-5940-AF1B-04AA2FBF7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762" y="413468"/>
            <a:ext cx="10766067" cy="652007"/>
          </a:xfrm>
        </p:spPr>
        <p:txBody>
          <a:bodyPr>
            <a:normAutofit/>
          </a:bodyPr>
          <a:lstStyle/>
          <a:p>
            <a:pPr algn="ctr"/>
            <a:r>
              <a:rPr lang="en-US" sz="2400" dirty="0"/>
              <a:t>Data Description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BB3D6B-F864-7940-8F37-70CC4E263234}"/>
              </a:ext>
            </a:extLst>
          </p:cNvPr>
          <p:cNvSpPr txBox="1"/>
          <p:nvPr/>
        </p:nvSpPr>
        <p:spPr>
          <a:xfrm>
            <a:off x="691762" y="1335818"/>
            <a:ext cx="1076606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contains 27,481 tweets with a sentiment tag which is either positive, negative or neutral.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Sample data: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Tweets are collected and annotated by Figure Eight which is a data annotation company.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A6C47DF-D31F-604A-B45D-2CE46339A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9405" y="4324237"/>
            <a:ext cx="4387273" cy="212029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AD36264-3EE0-7D4A-ADBB-451734829459}"/>
              </a:ext>
            </a:extLst>
          </p:cNvPr>
          <p:cNvSpPr txBox="1"/>
          <p:nvPr/>
        </p:nvSpPr>
        <p:spPr>
          <a:xfrm>
            <a:off x="3669405" y="6523515"/>
            <a:ext cx="43872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https://</a:t>
            </a:r>
            <a:r>
              <a:rPr lang="en-US" sz="800" dirty="0" err="1"/>
              <a:t>www.figure-eight.com</a:t>
            </a:r>
            <a:r>
              <a:rPr lang="en-US" sz="800" dirty="0"/>
              <a:t>/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73DA17B-B3A6-2F40-827A-8208273106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2399" y="2041618"/>
            <a:ext cx="4832263" cy="1576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409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83F46-8279-5940-AF1B-04AA2FBF7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762" y="413468"/>
            <a:ext cx="10766067" cy="652007"/>
          </a:xfrm>
        </p:spPr>
        <p:txBody>
          <a:bodyPr>
            <a:normAutofit/>
          </a:bodyPr>
          <a:lstStyle/>
          <a:p>
            <a:pPr algn="ctr"/>
            <a:r>
              <a:rPr lang="en-US" sz="2400" dirty="0"/>
              <a:t>Data Analysis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BB3D6B-F864-7940-8F37-70CC4E263234}"/>
              </a:ext>
            </a:extLst>
          </p:cNvPr>
          <p:cNvSpPr txBox="1"/>
          <p:nvPr/>
        </p:nvSpPr>
        <p:spPr>
          <a:xfrm>
            <a:off x="691761" y="1204530"/>
            <a:ext cx="10766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Top 20 words in each sentiment:</a:t>
            </a:r>
          </a:p>
        </p:txBody>
      </p:sp>
      <p:pic>
        <p:nvPicPr>
          <p:cNvPr id="4" name="Picture 3" descr="A picture containing comb&#10;&#10;Description automatically generated">
            <a:extLst>
              <a:ext uri="{FF2B5EF4-FFF2-40B4-BE49-F238E27FC236}">
                <a16:creationId xmlns:a16="http://schemas.microsoft.com/office/drawing/2014/main" id="{1346459F-C08D-194D-8EC9-1414D3739A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3237" y="1573862"/>
            <a:ext cx="8984249" cy="5036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199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83F46-8279-5940-AF1B-04AA2FBF7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762" y="413468"/>
            <a:ext cx="10766067" cy="652007"/>
          </a:xfrm>
        </p:spPr>
        <p:txBody>
          <a:bodyPr>
            <a:normAutofit/>
          </a:bodyPr>
          <a:lstStyle/>
          <a:p>
            <a:pPr algn="ctr"/>
            <a:r>
              <a:rPr lang="en-US" sz="2400" dirty="0"/>
              <a:t>Data Analysis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BB3D6B-F864-7940-8F37-70CC4E263234}"/>
              </a:ext>
            </a:extLst>
          </p:cNvPr>
          <p:cNvSpPr txBox="1"/>
          <p:nvPr/>
        </p:nvSpPr>
        <p:spPr>
          <a:xfrm>
            <a:off x="691762" y="1335818"/>
            <a:ext cx="1076606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Sentiment distribution: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Tweet lengths: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4E4811A-F725-4B47-9DFE-83E24525C7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2728" y="1216636"/>
            <a:ext cx="5892800" cy="25019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97CDEDE-F695-124C-9172-0DD318A6B0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2728" y="3877703"/>
            <a:ext cx="5892800" cy="284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312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83F46-8279-5940-AF1B-04AA2FBF7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762" y="413468"/>
            <a:ext cx="10766067" cy="652007"/>
          </a:xfrm>
        </p:spPr>
        <p:txBody>
          <a:bodyPr>
            <a:normAutofit/>
          </a:bodyPr>
          <a:lstStyle/>
          <a:p>
            <a:pPr algn="ctr"/>
            <a:r>
              <a:rPr lang="en-US" sz="2400" dirty="0"/>
              <a:t>Modeling: VADER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04E57F-B8B0-384A-B514-D2A399984FCE}"/>
              </a:ext>
            </a:extLst>
          </p:cNvPr>
          <p:cNvSpPr txBox="1"/>
          <p:nvPr/>
        </p:nvSpPr>
        <p:spPr>
          <a:xfrm>
            <a:off x="691762" y="1184744"/>
            <a:ext cx="1076606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VADER (Valence Aware Dictionary and </a:t>
            </a:r>
            <a:r>
              <a:rPr lang="en-US" dirty="0" err="1"/>
              <a:t>sEntiment</a:t>
            </a:r>
            <a:r>
              <a:rPr lang="en-US" dirty="0"/>
              <a:t> Reasoner) is a lexicon and rule-based sentiment analysis tool that is specifically attuned to sentiments expressed in social media.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Used VADER as baseline model without preprocessing tweets.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Accuracy = 48%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Confusion matrix: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88684B-EF4A-F745-B194-36D9B6802C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1359" y="2953465"/>
            <a:ext cx="3847579" cy="3803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530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83F46-8279-5940-AF1B-04AA2FBF7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762" y="413468"/>
            <a:ext cx="10766067" cy="652007"/>
          </a:xfrm>
        </p:spPr>
        <p:txBody>
          <a:bodyPr>
            <a:normAutofit/>
          </a:bodyPr>
          <a:lstStyle/>
          <a:p>
            <a:pPr algn="ctr"/>
            <a:r>
              <a:rPr lang="en-US" sz="2400" dirty="0"/>
              <a:t>Modeling: LSTM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66C2D9-5F01-4842-91D5-28ED5CB51C65}"/>
              </a:ext>
            </a:extLst>
          </p:cNvPr>
          <p:cNvSpPr txBox="1"/>
          <p:nvPr/>
        </p:nvSpPr>
        <p:spPr>
          <a:xfrm>
            <a:off x="691763" y="1165412"/>
            <a:ext cx="105858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LSTM is a variant of RNN which incorporates the idea of removing irrelevant information and only keeping new information while processing sequences such as text. </a:t>
            </a:r>
          </a:p>
        </p:txBody>
      </p:sp>
      <p:pic>
        <p:nvPicPr>
          <p:cNvPr id="6" name="Picture 5" descr="A close up of a map&#10;&#10;Description automatically generated">
            <a:extLst>
              <a:ext uri="{FF2B5EF4-FFF2-40B4-BE49-F238E27FC236}">
                <a16:creationId xmlns:a16="http://schemas.microsoft.com/office/drawing/2014/main" id="{C48ACE42-5CA2-5A45-9E4A-007F658BC7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0094" y="2026023"/>
            <a:ext cx="5651811" cy="423511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538362C-3829-E54B-BC8B-B8657EDD4B15}"/>
              </a:ext>
            </a:extLst>
          </p:cNvPr>
          <p:cNvSpPr txBox="1"/>
          <p:nvPr/>
        </p:nvSpPr>
        <p:spPr>
          <a:xfrm>
            <a:off x="4232082" y="6280073"/>
            <a:ext cx="3505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Figure: Many-to-one RNN architecture</a:t>
            </a:r>
          </a:p>
        </p:txBody>
      </p:sp>
    </p:spTree>
    <p:extLst>
      <p:ext uri="{BB962C8B-B14F-4D97-AF65-F5344CB8AC3E}">
        <p14:creationId xmlns:p14="http://schemas.microsoft.com/office/powerpoint/2010/main" val="1781366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83F46-8279-5940-AF1B-04AA2FBF7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762" y="413468"/>
            <a:ext cx="10766067" cy="652007"/>
          </a:xfrm>
        </p:spPr>
        <p:txBody>
          <a:bodyPr>
            <a:normAutofit/>
          </a:bodyPr>
          <a:lstStyle/>
          <a:p>
            <a:pPr algn="ctr"/>
            <a:r>
              <a:rPr lang="en-US" sz="2400" dirty="0"/>
              <a:t>Modeling: LSTM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F723A0-5177-E54F-96A8-BB8F748EBA53}"/>
              </a:ext>
            </a:extLst>
          </p:cNvPr>
          <p:cNvSpPr txBox="1"/>
          <p:nvPr/>
        </p:nvSpPr>
        <p:spPr>
          <a:xfrm>
            <a:off x="691762" y="1208598"/>
            <a:ext cx="10766067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Text preprocessing for LSTM: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Removed URLs.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Removed HTML syntax such as &lt;p&gt; &lt;/p&gt;.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Removed punctuations and numbers.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Expanded contractions. E.g.: “I’m” replaced by “I am”.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Lemmatized words.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Each sentences was truncated or padded (with dummy token) to have 30 words.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LSTM architecture: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Used word2vec word embeddings.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3-layer LSTM with 8 neurons in each layer.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Batch normalization after each layer.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863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83F46-8279-5940-AF1B-04AA2FBF7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762" y="413468"/>
            <a:ext cx="10766067" cy="652007"/>
          </a:xfrm>
        </p:spPr>
        <p:txBody>
          <a:bodyPr>
            <a:normAutofit/>
          </a:bodyPr>
          <a:lstStyle/>
          <a:p>
            <a:pPr algn="ctr"/>
            <a:r>
              <a:rPr lang="en-US" sz="2400" dirty="0"/>
              <a:t>LSTM Results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A55A50-98CE-0446-ACD2-E4CA4E2C0613}"/>
              </a:ext>
            </a:extLst>
          </p:cNvPr>
          <p:cNvSpPr txBox="1"/>
          <p:nvPr/>
        </p:nvSpPr>
        <p:spPr>
          <a:xfrm>
            <a:off x="691762" y="1208598"/>
            <a:ext cx="1076606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Accuracy: 0.74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Confusion matrix: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091DC6C5-DE5D-464E-AB72-0F55E19FD0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9295" y="2240832"/>
            <a:ext cx="4191000" cy="420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162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334</TotalTime>
  <Words>380</Words>
  <Application>Microsoft Macintosh PowerPoint</Application>
  <PresentationFormat>Widescreen</PresentationFormat>
  <Paragraphs>78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Century Gothic</vt:lpstr>
      <vt:lpstr>Mesh</vt:lpstr>
      <vt:lpstr>Twitter Sentiment PREDICTION</vt:lpstr>
      <vt:lpstr>Problem Description</vt:lpstr>
      <vt:lpstr>Data Description</vt:lpstr>
      <vt:lpstr>Data Analysis</vt:lpstr>
      <vt:lpstr>Data Analysis</vt:lpstr>
      <vt:lpstr>Modeling: VADER</vt:lpstr>
      <vt:lpstr>Modeling: LSTM</vt:lpstr>
      <vt:lpstr>Modeling: LSTM</vt:lpstr>
      <vt:lpstr>LSTM Results</vt:lpstr>
      <vt:lpstr>Conclusion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Sentiment PREDICTION</dc:title>
  <dc:creator>Amandeep Rathee</dc:creator>
  <cp:lastModifiedBy>Amandeep Rathee</cp:lastModifiedBy>
  <cp:revision>25</cp:revision>
  <dcterms:created xsi:type="dcterms:W3CDTF">2020-04-14T12:46:15Z</dcterms:created>
  <dcterms:modified xsi:type="dcterms:W3CDTF">2020-04-14T18:28:40Z</dcterms:modified>
</cp:coreProperties>
</file>