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2" r:id="rId6"/>
    <p:sldId id="261" r:id="rId7"/>
    <p:sldId id="260" r:id="rId8"/>
    <p:sldId id="265" r:id="rId9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3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1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b="1" sz="6900" lang="en-US">
                <a:solidFill>
                  <a:srgbClr val="BF0000"/>
                </a:solidFill>
              </a:rPr>
              <a:t>N</a:t>
            </a:r>
            <a:r>
              <a:rPr altLang="zh-CN" b="1" sz="6900" lang="en-US">
                <a:solidFill>
                  <a:srgbClr val="BF0000"/>
                </a:solidFill>
              </a:rPr>
              <a:t>E</a:t>
            </a:r>
            <a:r>
              <a:rPr altLang="zh-CN" b="1" sz="6900" lang="en-US">
                <a:solidFill>
                  <a:srgbClr val="BF0000"/>
                </a:solidFill>
              </a:rPr>
              <a:t>A</a:t>
            </a:r>
            <a:r>
              <a:rPr altLang="zh-CN" b="1" sz="6900" lang="en-US">
                <a:solidFill>
                  <a:srgbClr val="BF0000"/>
                </a:solidFill>
              </a:rPr>
              <a:t>R</a:t>
            </a:r>
            <a:r>
              <a:rPr altLang="zh-CN" b="1" sz="6900" lang="en-US">
                <a:solidFill>
                  <a:srgbClr val="BF0000"/>
                </a:solidFill>
              </a:rPr>
              <a:t> </a:t>
            </a:r>
            <a:r>
              <a:rPr altLang="zh-CN" b="1" sz="6900" lang="en-US">
                <a:solidFill>
                  <a:srgbClr val="BF0000"/>
                </a:solidFill>
              </a:rPr>
              <a:t>F</a:t>
            </a:r>
            <a:r>
              <a:rPr altLang="zh-CN" b="1" sz="6900" lang="en-US">
                <a:solidFill>
                  <a:srgbClr val="BF0000"/>
                </a:solidFill>
              </a:rPr>
              <a:t>I</a:t>
            </a:r>
            <a:r>
              <a:rPr altLang="zh-CN" b="1" sz="6900" lang="en-US">
                <a:solidFill>
                  <a:srgbClr val="BF0000"/>
                </a:solidFill>
              </a:rPr>
              <a:t>E</a:t>
            </a:r>
            <a:r>
              <a:rPr altLang="zh-CN" b="1" sz="6900" lang="en-US">
                <a:solidFill>
                  <a:srgbClr val="BF0000"/>
                </a:solidFill>
              </a:rPr>
              <a:t>L</a:t>
            </a:r>
            <a:r>
              <a:rPr altLang="zh-CN" b="1" sz="6900" lang="en-US">
                <a:solidFill>
                  <a:srgbClr val="BF0000"/>
                </a:solidFill>
              </a:rPr>
              <a:t>D</a:t>
            </a:r>
            <a:r>
              <a:rPr altLang="zh-CN" b="1" sz="6900" lang="en-US">
                <a:solidFill>
                  <a:srgbClr val="BF0000"/>
                </a:solidFill>
              </a:rPr>
              <a:t> </a:t>
            </a:r>
            <a:r>
              <a:rPr altLang="zh-CN" b="1" sz="6900" lang="en-US">
                <a:solidFill>
                  <a:srgbClr val="BF0000"/>
                </a:solidFill>
              </a:rPr>
              <a:t>C</a:t>
            </a:r>
            <a:r>
              <a:rPr altLang="zh-CN" b="1" sz="6900" lang="en-US">
                <a:solidFill>
                  <a:srgbClr val="BF0000"/>
                </a:solidFill>
              </a:rPr>
              <a:t>O</a:t>
            </a:r>
            <a:r>
              <a:rPr altLang="zh-CN" b="1" sz="6900" lang="en-US">
                <a:solidFill>
                  <a:srgbClr val="BF0000"/>
                </a:solidFill>
              </a:rPr>
              <a:t>M</a:t>
            </a:r>
            <a:r>
              <a:rPr altLang="zh-CN" b="1" sz="6900" lang="en-US">
                <a:solidFill>
                  <a:srgbClr val="BF0000"/>
                </a:solidFill>
              </a:rPr>
              <a:t>M</a:t>
            </a:r>
            <a:r>
              <a:rPr altLang="zh-CN" b="1" sz="6900" lang="en-US">
                <a:solidFill>
                  <a:srgbClr val="BF0000"/>
                </a:solidFill>
              </a:rPr>
              <a:t>U</a:t>
            </a:r>
            <a:r>
              <a:rPr altLang="zh-CN" b="1" sz="6900" lang="en-US">
                <a:solidFill>
                  <a:srgbClr val="BF0000"/>
                </a:solidFill>
              </a:rPr>
              <a:t>N</a:t>
            </a:r>
            <a:r>
              <a:rPr altLang="zh-CN" b="1" sz="6900" lang="en-US">
                <a:solidFill>
                  <a:srgbClr val="BF0000"/>
                </a:solidFill>
              </a:rPr>
              <a:t>I</a:t>
            </a:r>
            <a:r>
              <a:rPr altLang="zh-CN" b="1" sz="6900" lang="en-US">
                <a:solidFill>
                  <a:srgbClr val="BF0000"/>
                </a:solidFill>
              </a:rPr>
              <a:t>CATION</a:t>
            </a:r>
            <a:endParaRPr altLang="zh-CN" b="1" sz="6900" lang="en-US">
              <a:solidFill>
                <a:srgbClr val="B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sz="3600" lang="en-IN">
                <a:solidFill>
                  <a:srgbClr val="02A5E3"/>
                </a:solidFill>
              </a:rPr>
              <a:t>Near-Field Communication is a set of communication protocols for communication between two electronic devices over a distance of 4 cm or less. NFC offers a low-speed connection with simple setup that can be used to bootstrap more-capable wireless connections. </a:t>
            </a:r>
            <a:endParaRPr sz="3600" lang="en-IN">
              <a:solidFill>
                <a:srgbClr val="02A5E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 u="sng"/>
              <a:t>T</a:t>
            </a:r>
            <a:r>
              <a:rPr b="1" lang="en-US" u="sng"/>
              <a:t>Y</a:t>
            </a:r>
            <a:r>
              <a:rPr b="1" lang="en-US" u="sng"/>
              <a:t>P</a:t>
            </a:r>
            <a:r>
              <a:rPr b="1" lang="en-US" u="sng"/>
              <a:t>E</a:t>
            </a:r>
            <a:r>
              <a:rPr b="1" lang="en-US" u="sng"/>
              <a:t>S</a:t>
            </a:r>
            <a:r>
              <a:rPr b="1" lang="en-US" u="sng"/>
              <a:t> </a:t>
            </a:r>
            <a:r>
              <a:rPr b="1" lang="en-US" u="sng"/>
              <a:t>O</a:t>
            </a:r>
            <a:r>
              <a:rPr b="1" lang="en-US" u="sng"/>
              <a:t>F</a:t>
            </a:r>
            <a:r>
              <a:rPr b="1" lang="en-US" u="sng"/>
              <a:t> </a:t>
            </a:r>
            <a:r>
              <a:rPr b="1" lang="en-US" u="sng"/>
              <a:t>N</a:t>
            </a:r>
            <a:r>
              <a:rPr b="1" lang="en-US" u="sng"/>
              <a:t>F</a:t>
            </a:r>
            <a:r>
              <a:rPr b="1" lang="en-US" u="sng"/>
              <a:t>C</a:t>
            </a:r>
            <a:endParaRPr b="1" lang="en-IN" u="sng"/>
          </a:p>
        </p:txBody>
      </p:sp>
      <p:sp>
        <p:nvSpPr>
          <p:cNvPr id="1048605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 sz="4000" lang="en-IN">
                <a:solidFill>
                  <a:srgbClr val="02A5E3"/>
                </a:solidFill>
              </a:rPr>
              <a:t>There are two main types of NFC devices: Passive communication NFC devices and active communication NFC devices. Passive devices have no power source and can only connect to active devices.</a:t>
            </a:r>
            <a:r>
              <a:rPr b="1" sz="4000" lang="en-IN">
                <a:solidFill>
                  <a:srgbClr val="02A5E3"/>
                </a:solidFill>
              </a:rPr>
              <a:t> </a:t>
            </a:r>
            <a:endParaRPr b="1" sz="4000" lang="en-IN">
              <a:solidFill>
                <a:srgbClr val="02A5E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VANTAG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ES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endParaRPr b="1" lang="en-IN" u="sng"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11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900" lang="en-IN">
                <a:solidFill>
                  <a:srgbClr val="02A5E3"/>
                </a:solidFill>
              </a:rPr>
              <a:t>Can be pricey when deployed for large-scale operations.</a:t>
            </a:r>
            <a:endParaRPr sz="3900" lang="en-IN">
              <a:solidFill>
                <a:srgbClr val="02A5E3"/>
              </a:solidFill>
            </a:endParaRPr>
          </a:p>
          <a:p>
            <a:r>
              <a:rPr sz="3900" lang="en-IN">
                <a:solidFill>
                  <a:srgbClr val="02A5E3"/>
                </a:solidFill>
              </a:rPr>
              <a:t>Not completely free of security risks, despite improved security over traditional payment methods.</a:t>
            </a:r>
            <a:endParaRPr sz="3900" lang="en-IN">
              <a:solidFill>
                <a:srgbClr val="02A5E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endParaRPr lang="en-IN" u="sng"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0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300" lang="en-IN">
                <a:solidFill>
                  <a:srgbClr val="02A5E3"/>
                </a:solidFill>
              </a:rPr>
              <a:t>Convenient—easy to make payments without a wallet or credit card.</a:t>
            </a:r>
            <a:endParaRPr sz="3300" lang="en-IN">
              <a:solidFill>
                <a:srgbClr val="02A5E3"/>
              </a:solidFill>
            </a:endParaRPr>
          </a:p>
          <a:p>
            <a:r>
              <a:rPr sz="3300" lang="en-IN">
                <a:solidFill>
                  <a:srgbClr val="02A5E3"/>
                </a:solidFill>
              </a:rPr>
              <a:t>Versatile—works with more than just payment systems.</a:t>
            </a:r>
            <a:endParaRPr sz="3300" lang="en-IN">
              <a:solidFill>
                <a:srgbClr val="02A5E3"/>
              </a:solidFill>
            </a:endParaRPr>
          </a:p>
          <a:p>
            <a:r>
              <a:rPr sz="3300" lang="en-IN">
                <a:solidFill>
                  <a:srgbClr val="02A5E3"/>
                </a:solidFill>
              </a:rPr>
              <a:t>Seamless communication between devices.</a:t>
            </a:r>
            <a:endParaRPr sz="3300" lang="en-IN">
              <a:solidFill>
                <a:srgbClr val="02A5E3"/>
              </a:solidFill>
            </a:endParaRPr>
          </a:p>
          <a:p>
            <a:r>
              <a:rPr sz="3300" lang="en-IN">
                <a:solidFill>
                  <a:srgbClr val="02A5E3"/>
                </a:solidFill>
              </a:rPr>
              <a:t>NFC payments are generally more secure than credit cards.</a:t>
            </a:r>
            <a:endParaRPr sz="3300" lang="en-IN">
              <a:solidFill>
                <a:srgbClr val="02A5E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OF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TION</a:t>
            </a:r>
            <a:endParaRPr b="1" lang="en-IN" u="sng"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07" name=""/>
          <p:cNvSpPr>
            <a:spLocks noGrp="1"/>
          </p:cNvSpPr>
          <p:nvPr>
            <p:ph idx="1"/>
          </p:nvPr>
        </p:nvSpPr>
        <p:spPr>
          <a:xfrm>
            <a:off x="628650" y="1825624"/>
            <a:ext cx="8045370" cy="4868653"/>
          </a:xfrm>
        </p:spPr>
        <p:txBody>
          <a:bodyPr>
            <a:noAutofit/>
          </a:bodyPr>
          <a:p>
            <a:r>
              <a:rPr sz="3000" lang="en-IN">
                <a:solidFill>
                  <a:srgbClr val="02A5E3"/>
                </a:solidFill>
              </a:rPr>
              <a:t>Three main modes of operation for NFC devices are:</a:t>
            </a:r>
            <a:endParaRPr sz="3000" lang="en-IN">
              <a:solidFill>
                <a:srgbClr val="02A5E3"/>
              </a:solidFill>
            </a:endParaRPr>
          </a:p>
          <a:p>
            <a:r>
              <a:rPr sz="3000" lang="en-IN">
                <a:solidFill>
                  <a:srgbClr val="02A5E3"/>
                </a:solidFill>
              </a:rPr>
              <a:t>Peer-to-peer mode – Active NFC devices exchange information by switching between passive and active states.</a:t>
            </a:r>
            <a:endParaRPr sz="3000" lang="en-IN">
              <a:solidFill>
                <a:srgbClr val="02A5E3"/>
              </a:solidFill>
            </a:endParaRPr>
          </a:p>
          <a:p>
            <a:r>
              <a:rPr sz="3000" lang="en-IN">
                <a:solidFill>
                  <a:srgbClr val="02A5E3"/>
                </a:solidFill>
              </a:rPr>
              <a:t>Read/write mode – Active NFC device reads or writes information from/on a passive NFC device.</a:t>
            </a:r>
            <a:endParaRPr sz="3000" lang="en-IN">
              <a:solidFill>
                <a:srgbClr val="02A5E3"/>
              </a:solidFill>
            </a:endParaRPr>
          </a:p>
          <a:p>
            <a:r>
              <a:rPr sz="3000" lang="en-IN">
                <a:solidFill>
                  <a:srgbClr val="02A5E3"/>
                </a:solidFill>
              </a:rPr>
              <a:t>Card emulation – An Active NFC device used for contactless payment.</a:t>
            </a:r>
            <a:endParaRPr sz="3000" lang="en-IN">
              <a:solidFill>
                <a:srgbClr val="02A5E3"/>
              </a:solidFill>
            </a:endParaRPr>
          </a:p>
          <a:p>
            <a:endParaRPr sz="3000" lang="en-IN">
              <a:solidFill>
                <a:srgbClr val="02A5E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b="1" lang="en-US" u="sng"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endParaRPr b="1" lang="en-IN" u="sng"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592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4600" lang="en-US">
                <a:solidFill>
                  <a:srgbClr val="02A5E3"/>
                </a:solidFill>
              </a:rPr>
              <a:t>N</a:t>
            </a:r>
            <a:r>
              <a:rPr sz="4600" lang="en-US">
                <a:solidFill>
                  <a:srgbClr val="02A5E3"/>
                </a:solidFill>
              </a:rPr>
              <a:t>e</a:t>
            </a:r>
            <a:r>
              <a:rPr sz="4600" lang="en-US">
                <a:solidFill>
                  <a:srgbClr val="02A5E3"/>
                </a:solidFill>
              </a:rPr>
              <a:t>x</a:t>
            </a:r>
            <a:r>
              <a:rPr sz="4600" lang="en-US">
                <a:solidFill>
                  <a:srgbClr val="02A5E3"/>
                </a:solidFill>
              </a:rPr>
              <a:t>u</a:t>
            </a:r>
            <a:r>
              <a:rPr sz="4600" lang="en-US">
                <a:solidFill>
                  <a:srgbClr val="02A5E3"/>
                </a:solidFill>
              </a:rPr>
              <a:t>s</a:t>
            </a:r>
            <a:endParaRPr sz="4600" lang="en-IN">
              <a:solidFill>
                <a:srgbClr val="02A5E3"/>
              </a:solidFill>
            </a:endParaRPr>
          </a:p>
          <a:p>
            <a:r>
              <a:rPr sz="4600" lang="en-US">
                <a:solidFill>
                  <a:srgbClr val="02A5E3"/>
                </a:solidFill>
              </a:rPr>
              <a:t>G</a:t>
            </a:r>
            <a:r>
              <a:rPr sz="4600" lang="en-US">
                <a:solidFill>
                  <a:srgbClr val="02A5E3"/>
                </a:solidFill>
              </a:rPr>
              <a:t>a</a:t>
            </a:r>
            <a:r>
              <a:rPr sz="4600" lang="en-US">
                <a:solidFill>
                  <a:srgbClr val="02A5E3"/>
                </a:solidFill>
              </a:rPr>
              <a:t>l</a:t>
            </a:r>
            <a:r>
              <a:rPr sz="4600" lang="en-US">
                <a:solidFill>
                  <a:srgbClr val="02A5E3"/>
                </a:solidFill>
              </a:rPr>
              <a:t>a</a:t>
            </a:r>
            <a:r>
              <a:rPr sz="4600" lang="en-US">
                <a:solidFill>
                  <a:srgbClr val="02A5E3"/>
                </a:solidFill>
              </a:rPr>
              <a:t>xy</a:t>
            </a:r>
            <a:r>
              <a:rPr sz="4600" lang="en-US">
                <a:solidFill>
                  <a:srgbClr val="02A5E3"/>
                </a:solidFill>
              </a:rPr>
              <a:t> </a:t>
            </a:r>
            <a:r>
              <a:rPr sz="4600" lang="en-US">
                <a:solidFill>
                  <a:srgbClr val="02A5E3"/>
                </a:solidFill>
              </a:rPr>
              <a:t>n</a:t>
            </a:r>
            <a:r>
              <a:rPr sz="4600" lang="en-US">
                <a:solidFill>
                  <a:srgbClr val="02A5E3"/>
                </a:solidFill>
              </a:rPr>
              <a:t>e</a:t>
            </a:r>
            <a:r>
              <a:rPr sz="4600" lang="en-US">
                <a:solidFill>
                  <a:srgbClr val="02A5E3"/>
                </a:solidFill>
              </a:rPr>
              <a:t>x</a:t>
            </a:r>
            <a:r>
              <a:rPr sz="4600" lang="en-US">
                <a:solidFill>
                  <a:srgbClr val="02A5E3"/>
                </a:solidFill>
              </a:rPr>
              <a:t>u</a:t>
            </a:r>
            <a:r>
              <a:rPr sz="4600" lang="en-US">
                <a:solidFill>
                  <a:srgbClr val="02A5E3"/>
                </a:solidFill>
              </a:rPr>
              <a:t>s</a:t>
            </a:r>
            <a:endParaRPr sz="4600" lang="en-IN">
              <a:solidFill>
                <a:srgbClr val="02A5E3"/>
              </a:solidFill>
            </a:endParaRPr>
          </a:p>
          <a:p>
            <a:r>
              <a:rPr sz="4600" lang="en-US">
                <a:solidFill>
                  <a:srgbClr val="02A5E3"/>
                </a:solidFill>
              </a:rPr>
              <a:t>N</a:t>
            </a:r>
            <a:r>
              <a:rPr sz="4600" lang="en-US">
                <a:solidFill>
                  <a:srgbClr val="02A5E3"/>
                </a:solidFill>
              </a:rPr>
              <a:t>o</a:t>
            </a:r>
            <a:r>
              <a:rPr sz="4600" lang="en-US">
                <a:solidFill>
                  <a:srgbClr val="02A5E3"/>
                </a:solidFill>
              </a:rPr>
              <a:t>k</a:t>
            </a:r>
            <a:r>
              <a:rPr sz="4600" lang="en-US">
                <a:solidFill>
                  <a:srgbClr val="02A5E3"/>
                </a:solidFill>
              </a:rPr>
              <a:t>i</a:t>
            </a:r>
            <a:r>
              <a:rPr sz="4600" lang="en-US">
                <a:solidFill>
                  <a:srgbClr val="02A5E3"/>
                </a:solidFill>
              </a:rPr>
              <a:t>a</a:t>
            </a:r>
            <a:r>
              <a:rPr sz="4600" lang="en-US">
                <a:solidFill>
                  <a:srgbClr val="02A5E3"/>
                </a:solidFill>
              </a:rPr>
              <a:t> </a:t>
            </a:r>
            <a:r>
              <a:rPr sz="4600" lang="en-US">
                <a:solidFill>
                  <a:srgbClr val="02A5E3"/>
                </a:solidFill>
              </a:rPr>
              <a:t>6</a:t>
            </a:r>
            <a:r>
              <a:rPr sz="4600" lang="en-US">
                <a:solidFill>
                  <a:srgbClr val="02A5E3"/>
                </a:solidFill>
              </a:rPr>
              <a:t>1</a:t>
            </a:r>
            <a:r>
              <a:rPr sz="4600" lang="en-US">
                <a:solidFill>
                  <a:srgbClr val="02A5E3"/>
                </a:solidFill>
              </a:rPr>
              <a:t>3</a:t>
            </a:r>
            <a:r>
              <a:rPr sz="4600" lang="en-US">
                <a:solidFill>
                  <a:srgbClr val="02A5E3"/>
                </a:solidFill>
              </a:rPr>
              <a:t> </a:t>
            </a:r>
            <a:r>
              <a:rPr sz="4600" lang="en-US">
                <a:solidFill>
                  <a:srgbClr val="02A5E3"/>
                </a:solidFill>
              </a:rPr>
              <a:t>N</a:t>
            </a:r>
            <a:r>
              <a:rPr sz="4600" lang="en-US">
                <a:solidFill>
                  <a:srgbClr val="02A5E3"/>
                </a:solidFill>
              </a:rPr>
              <a:t>F</a:t>
            </a:r>
            <a:r>
              <a:rPr sz="4600" lang="en-US">
                <a:solidFill>
                  <a:srgbClr val="02A5E3"/>
                </a:solidFill>
              </a:rPr>
              <a:t>C</a:t>
            </a:r>
            <a:endParaRPr sz="4600" lang="en-IN">
              <a:solidFill>
                <a:srgbClr val="02A5E3"/>
              </a:solidFill>
            </a:endParaRPr>
          </a:p>
          <a:p>
            <a:r>
              <a:rPr sz="4600" lang="en-US">
                <a:solidFill>
                  <a:srgbClr val="02A5E3"/>
                </a:solidFill>
              </a:rPr>
              <a:t>G</a:t>
            </a:r>
            <a:r>
              <a:rPr sz="4600" lang="en-US">
                <a:solidFill>
                  <a:srgbClr val="02A5E3"/>
                </a:solidFill>
              </a:rPr>
              <a:t>o</a:t>
            </a:r>
            <a:r>
              <a:rPr sz="4600" lang="en-US">
                <a:solidFill>
                  <a:srgbClr val="02A5E3"/>
                </a:solidFill>
              </a:rPr>
              <a:t>o</a:t>
            </a:r>
            <a:r>
              <a:rPr sz="4600" lang="en-US">
                <a:solidFill>
                  <a:srgbClr val="02A5E3"/>
                </a:solidFill>
              </a:rPr>
              <a:t>g</a:t>
            </a:r>
            <a:r>
              <a:rPr sz="4600" lang="en-US">
                <a:solidFill>
                  <a:srgbClr val="02A5E3"/>
                </a:solidFill>
              </a:rPr>
              <a:t>l</a:t>
            </a:r>
            <a:r>
              <a:rPr sz="4600" lang="en-US">
                <a:solidFill>
                  <a:srgbClr val="02A5E3"/>
                </a:solidFill>
              </a:rPr>
              <a:t>e</a:t>
            </a:r>
            <a:r>
              <a:rPr sz="4600" lang="en-US">
                <a:solidFill>
                  <a:srgbClr val="02A5E3"/>
                </a:solidFill>
              </a:rPr>
              <a:t> </a:t>
            </a:r>
            <a:r>
              <a:rPr sz="4600" lang="en-US">
                <a:solidFill>
                  <a:srgbClr val="02A5E3"/>
                </a:solidFill>
              </a:rPr>
              <a:t>n</a:t>
            </a:r>
            <a:r>
              <a:rPr sz="4600" lang="en-US">
                <a:solidFill>
                  <a:srgbClr val="02A5E3"/>
                </a:solidFill>
              </a:rPr>
              <a:t>e</a:t>
            </a:r>
            <a:r>
              <a:rPr sz="4600" lang="en-US">
                <a:solidFill>
                  <a:srgbClr val="02A5E3"/>
                </a:solidFill>
              </a:rPr>
              <a:t>x</a:t>
            </a:r>
            <a:r>
              <a:rPr sz="4600" lang="en-US">
                <a:solidFill>
                  <a:srgbClr val="02A5E3"/>
                </a:solidFill>
              </a:rPr>
              <a:t>u</a:t>
            </a:r>
            <a:r>
              <a:rPr sz="4600" lang="en-US">
                <a:solidFill>
                  <a:srgbClr val="02A5E3"/>
                </a:solidFill>
              </a:rPr>
              <a:t>s</a:t>
            </a:r>
            <a:r>
              <a:rPr sz="4600" lang="en-US">
                <a:solidFill>
                  <a:srgbClr val="02A5E3"/>
                </a:solidFill>
              </a:rPr>
              <a:t> </a:t>
            </a:r>
            <a:r>
              <a:rPr sz="4600" lang="en-US">
                <a:solidFill>
                  <a:srgbClr val="02A5E3"/>
                </a:solidFill>
              </a:rPr>
              <a:t>s</a:t>
            </a:r>
            <a:r>
              <a:rPr sz="4600" lang="en-US">
                <a:solidFill>
                  <a:srgbClr val="02A5E3"/>
                </a:solidFill>
              </a:rPr>
              <a:t> </a:t>
            </a:r>
            <a:r>
              <a:rPr sz="4600" lang="en-US">
                <a:solidFill>
                  <a:srgbClr val="02A5E3"/>
                </a:solidFill>
              </a:rPr>
              <a:t>4</a:t>
            </a:r>
            <a:r>
              <a:rPr sz="4600" lang="en-US">
                <a:solidFill>
                  <a:srgbClr val="02A5E3"/>
                </a:solidFill>
              </a:rPr>
              <a:t>G</a:t>
            </a:r>
            <a:endParaRPr sz="4600" lang="en-IN">
              <a:solidFill>
                <a:srgbClr val="02A5E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Nokia 6.1</dc:creator>
  <dcterms:created xsi:type="dcterms:W3CDTF">2015-05-10T02:30:45Z</dcterms:created>
  <dcterms:modified xsi:type="dcterms:W3CDTF">2021-06-08T15:25:50Z</dcterms:modified>
</cp:coreProperties>
</file>