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2" r:id="rId7"/>
    <p:sldId id="295" r:id="rId8"/>
    <p:sldId id="272" r:id="rId9"/>
    <p:sldId id="273" r:id="rId10"/>
    <p:sldId id="276" r:id="rId11"/>
    <p:sldId id="265" r:id="rId12"/>
    <p:sldId id="267"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641560-8183-4F4A-B6A1-FCBEE31461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72687-B711-49CD-8483-2BD7A7B144A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C641560-8183-4F4A-B6A1-FCBEE31461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72687-B711-49CD-8483-2BD7A7B144A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C641560-8183-4F4A-B6A1-FCBEE31461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72687-B711-49CD-8483-2BD7A7B144A6}"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C641560-8183-4F4A-B6A1-FCBEE31461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72687-B711-49CD-8483-2BD7A7B144A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C641560-8183-4F4A-B6A1-FCBEE31461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72687-B711-49CD-8483-2BD7A7B144A6}"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C641560-8183-4F4A-B6A1-FCBEE31461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72687-B711-49CD-8483-2BD7A7B144A6}"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C641560-8183-4F4A-B6A1-FCBEE31461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72687-B711-49CD-8483-2BD7A7B144A6}"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C641560-8183-4F4A-B6A1-FCBEE31461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72687-B711-49CD-8483-2BD7A7B144A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C641560-8183-4F4A-B6A1-FCBEE31461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72687-B711-49CD-8483-2BD7A7B144A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C641560-8183-4F4A-B6A1-FCBEE31461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A72687-B711-49CD-8483-2BD7A7B144A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C641560-8183-4F4A-B6A1-FCBEE31461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A72687-B711-49CD-8483-2BD7A7B144A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C641560-8183-4F4A-B6A1-FCBEE314612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A72687-B711-49CD-8483-2BD7A7B144A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641560-8183-4F4A-B6A1-FCBEE314612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A72687-B711-49CD-8483-2BD7A7B144A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41560-8183-4F4A-B6A1-FCBEE314612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A72687-B711-49CD-8483-2BD7A7B144A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C641560-8183-4F4A-B6A1-FCBEE31461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A72687-B711-49CD-8483-2BD7A7B144A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A72687-B711-49CD-8483-2BD7A7B144A6}" type="slidenum">
              <a:rPr lang="en-IN" smtClean="0"/>
            </a:fld>
            <a:endParaRPr lang="en-IN"/>
          </a:p>
        </p:txBody>
      </p:sp>
      <p:sp>
        <p:nvSpPr>
          <p:cNvPr id="5" name="Date Placeholder 4"/>
          <p:cNvSpPr>
            <a:spLocks noGrp="1"/>
          </p:cNvSpPr>
          <p:nvPr>
            <p:ph type="dt" sz="half" idx="10"/>
          </p:nvPr>
        </p:nvSpPr>
        <p:spPr/>
        <p:txBody>
          <a:bodyPr/>
          <a:lstStyle/>
          <a:p>
            <a:fld id="{4C641560-8183-4F4A-B6A1-FCBEE3146128}" type="datetimeFigureOut">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641560-8183-4F4A-B6A1-FCBEE3146128}"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A72687-B711-49CD-8483-2BD7A7B144A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forum.arduino.cc/index.php?topic=534279.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researchgate.net/figure/LAeq-values-of-measurement-1-M1-during-core-night-time-Shown-is-door-N1-D-upper_fig4_303707588" TargetMode="Externa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pc="-1" dirty="0">
                <a:latin typeface="Arial" panose="020B0604020202020204"/>
              </a:rPr>
              <a:t>EMBEDDED SYSTEMS PROJECT</a:t>
            </a:r>
            <a:endParaRPr lang="en-IN" dirty="0"/>
          </a:p>
        </p:txBody>
      </p:sp>
      <p:sp>
        <p:nvSpPr>
          <p:cNvPr id="3" name="Subtitle 2"/>
          <p:cNvSpPr>
            <a:spLocks noGrp="1"/>
          </p:cNvSpPr>
          <p:nvPr>
            <p:ph type="subTitle" idx="1"/>
          </p:nvPr>
        </p:nvSpPr>
        <p:spPr/>
        <p:txBody>
          <a:bodyPr/>
          <a:lstStyle/>
          <a:p>
            <a:r>
              <a:rPr lang="en-IN" spc="-1" dirty="0">
                <a:latin typeface="Comic Sans MS" panose="030F0702030302020204" charset="0"/>
                <a:cs typeface="Comic Sans MS" panose="030F0702030302020204" charset="0"/>
              </a:rPr>
              <a:t>Team number 37: </a:t>
            </a:r>
            <a:r>
              <a:rPr lang="en-IN" spc="-1" dirty="0">
                <a:latin typeface="Arial" panose="020B0604020202020204"/>
              </a:rPr>
              <a:t>NOISE</a:t>
            </a:r>
            <a:r>
              <a:rPr lang="en-US" altLang="en-IN" spc="-1" dirty="0">
                <a:latin typeface="Arial" panose="020B0604020202020204"/>
              </a:rPr>
              <a:t>/SOUND</a:t>
            </a:r>
            <a:r>
              <a:rPr lang="en-IN" spc="-1" dirty="0">
                <a:latin typeface="Arial" panose="020B0604020202020204"/>
              </a:rPr>
              <a:t> DETECTION AROUND CAMPUS</a:t>
            </a:r>
            <a:endParaRPr lang="en-IN" spc="-1" dirty="0">
              <a:latin typeface="Arial" panose="020B0604020202020204"/>
            </a:endParaRPr>
          </a:p>
        </p:txBody>
      </p:sp>
      <p:sp>
        <p:nvSpPr>
          <p:cNvPr id="4" name="TextBox 3"/>
          <p:cNvSpPr txBox="1"/>
          <p:nvPr/>
        </p:nvSpPr>
        <p:spPr>
          <a:xfrm>
            <a:off x="482636" y="5010848"/>
            <a:ext cx="3886200" cy="1559401"/>
          </a:xfrm>
          <a:prstGeom prst="rect">
            <a:avLst/>
          </a:prstGeom>
          <a:noFill/>
        </p:spPr>
        <p:txBody>
          <a:bodyPr wrap="square" rtlCol="0">
            <a:spAutoFit/>
          </a:bodyPr>
          <a:lstStyle/>
          <a:p>
            <a:pPr marL="107950">
              <a:spcBef>
                <a:spcPts val="1415"/>
              </a:spcBef>
              <a:buClr>
                <a:srgbClr val="000000"/>
              </a:buClr>
              <a:buSzPct val="45000"/>
            </a:pPr>
            <a:r>
              <a:rPr lang="en-IN" spc="-1" dirty="0">
                <a:latin typeface="Comic Sans MS" panose="030F0702030302020204" charset="0"/>
                <a:cs typeface="Comic Sans MS" panose="030F0702030302020204" charset="0"/>
              </a:rPr>
              <a:t>Arathy Rose  (2018101042)</a:t>
            </a:r>
            <a:endParaRPr lang="en-IN" spc="-1" dirty="0">
              <a:latin typeface="Comic Sans MS" panose="030F0702030302020204" charset="0"/>
              <a:cs typeface="Comic Sans MS" panose="030F0702030302020204" charset="0"/>
            </a:endParaRPr>
          </a:p>
          <a:p>
            <a:pPr marL="107950">
              <a:spcBef>
                <a:spcPts val="1415"/>
              </a:spcBef>
              <a:buClr>
                <a:srgbClr val="000000"/>
              </a:buClr>
              <a:buSzPct val="45000"/>
            </a:pPr>
            <a:r>
              <a:rPr lang="en-IN" spc="-1" dirty="0" err="1">
                <a:latin typeface="Comic Sans MS" panose="030F0702030302020204" charset="0"/>
                <a:cs typeface="Comic Sans MS" panose="030F0702030302020204" charset="0"/>
              </a:rPr>
              <a:t>Prerna</a:t>
            </a:r>
            <a:r>
              <a:rPr lang="en-IN" spc="-1" dirty="0">
                <a:latin typeface="Comic Sans MS" panose="030F0702030302020204" charset="0"/>
                <a:cs typeface="Comic Sans MS" panose="030F0702030302020204" charset="0"/>
              </a:rPr>
              <a:t> Gupta (2018101114)</a:t>
            </a:r>
            <a:endParaRPr lang="en-IN" spc="-1" dirty="0">
              <a:latin typeface="Comic Sans MS" panose="030F0702030302020204" charset="0"/>
              <a:cs typeface="Comic Sans MS" panose="030F0702030302020204" charset="0"/>
            </a:endParaRPr>
          </a:p>
          <a:p>
            <a:pPr marL="107950">
              <a:spcBef>
                <a:spcPts val="1415"/>
              </a:spcBef>
              <a:buClr>
                <a:srgbClr val="000000"/>
              </a:buClr>
              <a:buSzPct val="45000"/>
            </a:pPr>
            <a:r>
              <a:rPr lang="en-IN" spc="-1" dirty="0">
                <a:latin typeface="Comic Sans MS" panose="030F0702030302020204" charset="0"/>
                <a:cs typeface="Comic Sans MS" panose="030F0702030302020204" charset="0"/>
              </a:rPr>
              <a:t>Radhika Rao (2018111015)</a:t>
            </a:r>
            <a:endParaRPr lang="en-IN" spc="-1" dirty="0">
              <a:latin typeface="Comic Sans MS" panose="030F0702030302020204" charset="0"/>
              <a:cs typeface="Comic Sans MS" panose="030F0702030302020204" charset="0"/>
            </a:endParaRPr>
          </a:p>
          <a:p>
            <a:endParaRPr lang="en-IN" dirty="0">
              <a:latin typeface="Comic Sans MS" panose="030F0702030302020204" charset="0"/>
              <a:cs typeface="Comic Sans MS" panose="030F07020303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END RESULT</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With the data harvested from the sensor, we observe the following trends:</a:t>
            </a:r>
            <a:endParaRPr lang="en-US" dirty="0"/>
          </a:p>
          <a:p>
            <a:r>
              <a:rPr lang="en-US" dirty="0"/>
              <a:t>Basic analytics on the noise disturbances (like the days/timing of these disturbances, when is it maximum, what is the mean noise level in the campus etc.) </a:t>
            </a:r>
            <a:endParaRPr lang="en-US" dirty="0"/>
          </a:p>
          <a:p>
            <a:r>
              <a:rPr lang="en-US" dirty="0"/>
              <a:t>Tentative plan to send alerts to the concerned authorities when high noise levels occur for more than 5 minutes.</a:t>
            </a:r>
            <a:endParaRPr lang="en-US" dirty="0"/>
          </a:p>
          <a:p>
            <a:r>
              <a:rPr lang="en-US" dirty="0"/>
              <a:t>Attempt to mitigate the noise by informing the concerned authorities</a:t>
            </a:r>
            <a:endParaRPr lang="en-US" dirty="0"/>
          </a:p>
          <a:p>
            <a:r>
              <a:rPr lang="en-US" dirty="0"/>
              <a:t>Make a noise map of the campus to report the more noise prone areas, and suggest ways to mitigate it</a:t>
            </a:r>
            <a:endParaRPr lang="en-US" dirty="0"/>
          </a:p>
          <a:p>
            <a:r>
              <a:rPr lang="en-US" dirty="0"/>
              <a:t>Make a 3D noise map of the hostels (by placing sensors on every floor of the hostel) and determine which floors are more noise prone.</a:t>
            </a:r>
            <a:endParaRPr lang="en-US" dirty="0"/>
          </a:p>
          <a:p>
            <a:pPr lvl="1"/>
            <a:r>
              <a:rPr lang="en-US" dirty="0"/>
              <a:t>Can be used in the future while designing hostels</a:t>
            </a:r>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DIAGRAM</a:t>
            </a:r>
            <a:endParaRPr lang="en-IN" dirty="0"/>
          </a:p>
        </p:txBody>
      </p:sp>
      <p:sp>
        <p:nvSpPr>
          <p:cNvPr id="9" name="TextBox 8"/>
          <p:cNvSpPr txBox="1"/>
          <p:nvPr/>
        </p:nvSpPr>
        <p:spPr>
          <a:xfrm>
            <a:off x="219245" y="3948183"/>
            <a:ext cx="11753045" cy="1476375"/>
          </a:xfrm>
          <a:prstGeom prst="rect">
            <a:avLst/>
          </a:prstGeom>
          <a:noFill/>
        </p:spPr>
        <p:txBody>
          <a:bodyPr wrap="square" rtlCol="0">
            <a:spAutoFit/>
          </a:bodyPr>
          <a:lstStyle/>
          <a:p>
            <a:r>
              <a:rPr lang="en-IN" dirty="0"/>
              <a:t>y(t)    : The sound/noise in the surroundings</a:t>
            </a:r>
            <a:endParaRPr lang="en-IN" dirty="0"/>
          </a:p>
          <a:p>
            <a:r>
              <a:rPr lang="en-IN" dirty="0"/>
              <a:t>y’(t)   : The sound </a:t>
            </a:r>
            <a:r>
              <a:rPr lang="" altLang="en-IN" dirty="0"/>
              <a:t>sensor reading</a:t>
            </a:r>
            <a:endParaRPr lang="en-IN" dirty="0"/>
          </a:p>
          <a:p>
            <a:r>
              <a:rPr lang="en-IN" dirty="0"/>
              <a:t>y’’(t)  : The </a:t>
            </a:r>
            <a:r>
              <a:rPr lang="" altLang="en-IN" dirty="0"/>
              <a:t>selected</a:t>
            </a:r>
            <a:r>
              <a:rPr lang="en-IN" dirty="0"/>
              <a:t> sound </a:t>
            </a:r>
            <a:r>
              <a:rPr lang="" altLang="en-IN" dirty="0"/>
              <a:t>dB readings </a:t>
            </a:r>
            <a:r>
              <a:rPr lang="en-IN" dirty="0"/>
              <a:t>with the additive white noise removed. Any error in reading if present is also removed</a:t>
            </a:r>
            <a:endParaRPr lang="en-IN" dirty="0"/>
          </a:p>
          <a:p>
            <a:r>
              <a:rPr lang="en-IN" dirty="0"/>
              <a:t>y’’’(t) : The statistical data of the sound produced</a:t>
            </a:r>
            <a:endParaRPr lang="en-IN" dirty="0"/>
          </a:p>
        </p:txBody>
      </p:sp>
      <p:pic>
        <p:nvPicPr>
          <p:cNvPr id="12" name="Picture 11" descr="Screenshot from 2019-11-09 16-21-06"/>
          <p:cNvPicPr>
            <a:picLocks noChangeAspect="1"/>
          </p:cNvPicPr>
          <p:nvPr/>
        </p:nvPicPr>
        <p:blipFill>
          <a:blip r:embed="rId1"/>
          <a:stretch>
            <a:fillRect/>
          </a:stretch>
        </p:blipFill>
        <p:spPr>
          <a:xfrm>
            <a:off x="690880" y="2254885"/>
            <a:ext cx="11088370" cy="13233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Each block explained</a:t>
            </a:r>
            <a:endParaRPr lang="en-IN" dirty="0"/>
          </a:p>
        </p:txBody>
      </p:sp>
      <p:graphicFrame>
        <p:nvGraphicFramePr>
          <p:cNvPr id="7" name="Table 7"/>
          <p:cNvGraphicFramePr>
            <a:graphicFrameLocks noGrp="1"/>
          </p:cNvGraphicFramePr>
          <p:nvPr>
            <p:ph idx="1"/>
          </p:nvPr>
        </p:nvGraphicFramePr>
        <p:xfrm>
          <a:off x="224636" y="1376512"/>
          <a:ext cx="11479801" cy="3937000"/>
        </p:xfrm>
        <a:graphic>
          <a:graphicData uri="http://schemas.openxmlformats.org/drawingml/2006/table">
            <a:tbl>
              <a:tblPr firstRow="1" firstCol="1" bandRow="1">
                <a:tableStyleId>{5C22544A-7EE6-4342-B048-85BDC9FD1C3A}</a:tableStyleId>
              </a:tblPr>
              <a:tblGrid>
                <a:gridCol w="2551067"/>
                <a:gridCol w="2338478"/>
                <a:gridCol w="2338478"/>
                <a:gridCol w="4251778"/>
              </a:tblGrid>
              <a:tr h="370840">
                <a:tc>
                  <a:txBody>
                    <a:bodyPr/>
                    <a:lstStyle/>
                    <a:p>
                      <a:r>
                        <a:rPr lang="en-IN" sz="1400" dirty="0"/>
                        <a:t>BLOCK</a:t>
                      </a:r>
                      <a:endParaRPr lang="en-IN" sz="1400" dirty="0"/>
                    </a:p>
                  </a:txBody>
                  <a:tcPr/>
                </a:tc>
                <a:tc>
                  <a:txBody>
                    <a:bodyPr/>
                    <a:lstStyle/>
                    <a:p>
                      <a:r>
                        <a:rPr lang="en-IN" sz="1400" dirty="0"/>
                        <a:t>INPUT</a:t>
                      </a:r>
                      <a:endParaRPr lang="en-IN" sz="1400" dirty="0"/>
                    </a:p>
                  </a:txBody>
                  <a:tcPr/>
                </a:tc>
                <a:tc>
                  <a:txBody>
                    <a:bodyPr/>
                    <a:lstStyle/>
                    <a:p>
                      <a:r>
                        <a:rPr lang="en-IN" sz="1400" dirty="0"/>
                        <a:t>OUTPUT</a:t>
                      </a:r>
                      <a:endParaRPr lang="en-IN" sz="1400" dirty="0"/>
                    </a:p>
                  </a:txBody>
                  <a:tcPr/>
                </a:tc>
                <a:tc>
                  <a:txBody>
                    <a:bodyPr/>
                    <a:lstStyle/>
                    <a:p>
                      <a:r>
                        <a:rPr lang="en-IN" sz="1400" dirty="0"/>
                        <a:t>PROCESSING</a:t>
                      </a:r>
                      <a:endParaRPr lang="en-IN" sz="1400"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400" dirty="0"/>
                        <a:t>Sound Sensor</a:t>
                      </a:r>
                      <a:endParaRPr lang="en-IN" sz="1400" dirty="0"/>
                    </a:p>
                  </a:txBody>
                  <a:tcPr/>
                </a:tc>
                <a:tc>
                  <a:txBody>
                    <a:bodyPr/>
                    <a:lstStyle/>
                    <a:p>
                      <a:r>
                        <a:rPr lang="en-IN" sz="1400" dirty="0"/>
                        <a:t>Sound energy from the surroundings </a:t>
                      </a:r>
                      <a:endParaRPr lang="en-IN" sz="1400" dirty="0"/>
                    </a:p>
                  </a:txBody>
                  <a:tcPr/>
                </a:tc>
                <a:tc>
                  <a:txBody>
                    <a:bodyPr/>
                    <a:lstStyle/>
                    <a:p>
                      <a:r>
                        <a:rPr lang="" altLang="en-IN" sz="1400" dirty="0"/>
                        <a:t>Sound loudness (in analog output form)</a:t>
                      </a:r>
                      <a:endParaRPr lang="" altLang="en-IN" sz="1400" dirty="0"/>
                    </a:p>
                  </a:txBody>
                  <a:tcPr/>
                </a:tc>
                <a:tc>
                  <a:txBody>
                    <a:bodyPr/>
                    <a:lstStyle/>
                    <a:p>
                      <a:r>
                        <a:rPr lang="en-IN" sz="1400" dirty="0"/>
                        <a:t>Collects the sound energy from the surroundings using the mic and convert it to </a:t>
                      </a:r>
                      <a:r>
                        <a:rPr lang="en-IN" sz="1400" dirty="0" err="1"/>
                        <a:t>analog</a:t>
                      </a:r>
                      <a:r>
                        <a:rPr lang="en-IN" sz="1400" dirty="0"/>
                        <a:t> voltage signals using the ADC.</a:t>
                      </a:r>
                      <a:endParaRPr lang="en-IN" sz="1400"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400" dirty="0"/>
                        <a:t>Node MCU Board</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400" dirty="0"/>
                        <a:t>Sound recording (in digital form)</a:t>
                      </a:r>
                      <a:endParaRPr lang="en-IN" sz="1400" dirty="0"/>
                    </a:p>
                  </a:txBody>
                  <a:tcPr/>
                </a:tc>
                <a:tc>
                  <a:txBody>
                    <a:bodyPr/>
                    <a:lstStyle/>
                    <a:p>
                      <a:r>
                        <a:rPr lang="en-IN" sz="1400" dirty="0"/>
                        <a:t>Loudness of the sound (in dB)  </a:t>
                      </a:r>
                      <a:endParaRPr lang="en-IN" sz="1400" dirty="0"/>
                    </a:p>
                  </a:txBody>
                  <a:tcPr/>
                </a:tc>
                <a:tc>
                  <a:txBody>
                    <a:bodyPr/>
                    <a:lstStyle/>
                    <a:p>
                      <a:r>
                        <a:rPr lang="en-US" sz="1400" b="0" i="0" kern="1200" dirty="0">
                          <a:solidFill>
                            <a:schemeClr val="dk1"/>
                          </a:solidFill>
                          <a:effectLst/>
                          <a:latin typeface="+mn-lt"/>
                          <a:ea typeface="+mn-ea"/>
                          <a:cs typeface="+mn-cs"/>
                        </a:rPr>
                        <a:t>Obtain the decibel value of the sound recorded for real time feedback</a:t>
                      </a:r>
                      <a:endParaRPr lang="en-US" sz="1400" b="0" i="0" kern="1200" dirty="0">
                        <a:solidFill>
                          <a:schemeClr val="dk1"/>
                        </a:solidFill>
                        <a:effectLst/>
                        <a:latin typeface="+mn-lt"/>
                        <a:ea typeface="+mn-ea"/>
                        <a:cs typeface="+mn-cs"/>
                      </a:endParaRPr>
                    </a:p>
                    <a:p>
                      <a:r>
                        <a:rPr lang="en-US" sz="1400" b="0" i="0" kern="1200" dirty="0">
                          <a:solidFill>
                            <a:schemeClr val="dk1"/>
                          </a:solidFill>
                          <a:effectLst/>
                          <a:latin typeface="+mn-lt"/>
                          <a:ea typeface="+mn-ea"/>
                          <a:cs typeface="+mn-cs"/>
                        </a:rPr>
                        <a:t>Sends the recording with the noise removed to the server for processing</a:t>
                      </a:r>
                      <a:endParaRPr lang="en-US" sz="1400" b="0" i="0" kern="1200" dirty="0">
                        <a:solidFill>
                          <a:schemeClr val="dk1"/>
                        </a:solidFill>
                        <a:effectLst/>
                        <a:latin typeface="+mn-lt"/>
                        <a:ea typeface="+mn-ea"/>
                        <a:cs typeface="+mn-cs"/>
                      </a:endParaRPr>
                    </a:p>
                  </a:txBody>
                  <a:tcPr/>
                </a:tc>
              </a:tr>
              <a:tr h="370840">
                <a:tc>
                  <a:txBody>
                    <a:bodyPr/>
                    <a:p>
                      <a:pPr lvl="0"/>
                      <a:r>
                        <a:rPr lang="en-IN" sz="1400" dirty="0"/>
                        <a:t>Server</a:t>
                      </a:r>
                      <a:endParaRPr lang="en-IN" sz="1400" dirty="0"/>
                    </a:p>
                  </a:txBody>
                  <a:tcPr/>
                </a:tc>
                <a:tc>
                  <a:txBody>
                    <a:bodyPr/>
                    <a:p>
                      <a:r>
                        <a:rPr lang="en-IN" sz="1400" dirty="0"/>
                        <a:t>Loudness of the sound (in dB)</a:t>
                      </a:r>
                      <a:endParaRPr lang="en-IN" sz="1400" dirty="0"/>
                    </a:p>
                    <a:p>
                      <a:endParaRPr lang="en-IN" sz="1400" dirty="0"/>
                    </a:p>
                    <a:p>
                      <a:pPr marL="0" marR="0" lvl="0" indent="0" algn="l" defTabSz="457200" rtl="0" eaLnBrk="1" fontAlgn="auto" latinLnBrk="0" hangingPunct="1">
                        <a:lnSpc>
                          <a:spcPct val="100000"/>
                        </a:lnSpc>
                        <a:spcBef>
                          <a:spcPts val="0"/>
                        </a:spcBef>
                        <a:spcAft>
                          <a:spcPts val="0"/>
                        </a:spcAft>
                        <a:buClrTx/>
                        <a:buSzTx/>
                        <a:buFontTx/>
                        <a:buNone/>
                        <a:defRPr/>
                      </a:pPr>
                      <a:endParaRPr lang="en-IN" sz="1400" dirty="0"/>
                    </a:p>
                  </a:txBody>
                  <a:tcPr/>
                </a:tc>
                <a:tc>
                  <a:txBody>
                    <a:bodyPr/>
                    <a:p>
                      <a:r>
                        <a:rPr lang="en-IN" sz="1400" dirty="0"/>
                        <a:t>Graph of the dB value and number of events with time and day and location</a:t>
                      </a:r>
                      <a:endParaRPr lang="en-IN" sz="1400" dirty="0"/>
                    </a:p>
                    <a:p>
                      <a:endParaRPr lang="en-IN" sz="1400" dirty="0"/>
                    </a:p>
                    <a:p>
                      <a:r>
                        <a:rPr lang="en-IN" sz="1400" dirty="0"/>
                        <a:t>Different statistical measurements (like mean loudness, max and min loudness per day, noisiest part of the day etc.)</a:t>
                      </a:r>
                      <a:endParaRPr lang="en-IN" sz="1400" dirty="0"/>
                    </a:p>
                    <a:p>
                      <a:endParaRPr lang="en-IN" sz="1400" dirty="0"/>
                    </a:p>
                    <a:p>
                      <a:r>
                        <a:rPr lang="en-IN" sz="1400" dirty="0"/>
                        <a:t>Places which are more prone to noise pollution than others </a:t>
                      </a:r>
                      <a:r>
                        <a:rPr lang="" altLang="en-IN" sz="1400" dirty="0"/>
                        <a:t>(extension of project)</a:t>
                      </a:r>
                      <a:endParaRPr lang="en-IN" sz="1400" dirty="0"/>
                    </a:p>
                    <a:p>
                      <a:endParaRPr lang="en-IN" sz="1400" dirty="0"/>
                    </a:p>
                  </a:txBody>
                  <a:tcPr/>
                </a:tc>
                <a:tc>
                  <a:txBody>
                    <a:bodyPr/>
                    <a:p>
                      <a:r>
                        <a:rPr lang="en-IN" sz="1400" dirty="0"/>
                        <a:t>By placing the measurement units at different places within the campus and analysing their outputs graphically at the server end (using code written in some language like C), we can obtain the most noise prone areas within the campus. The number of the events (loudness being above the threshold) vs sensor location is also calculated. </a:t>
                      </a:r>
                      <a:endParaRPr lang="en-IN" sz="1400" dirty="0"/>
                    </a:p>
                    <a:p>
                      <a:endParaRPr lang="en-IN" sz="1400" dirty="0"/>
                    </a:p>
                    <a:p>
                      <a:r>
                        <a:rPr lang="en-IN" sz="1400" dirty="0"/>
                        <a:t>On an extension of the project, if the sound is above the threshold for a really long time (like 30 min), the sound is processed and the main reason of the sound can be determined. (traffic/students/stadium)</a:t>
                      </a:r>
                      <a:endParaRPr lang="en-IN" sz="1400"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 dirty="0">
                <a:latin typeface="Arial" panose="020B0604020202020204"/>
              </a:rPr>
              <a:t>PROJECT DESCRIPTION</a:t>
            </a:r>
            <a:endParaRPr lang="en-IN" dirty="0"/>
          </a:p>
        </p:txBody>
      </p:sp>
      <p:sp>
        <p:nvSpPr>
          <p:cNvPr id="4" name="Content Placeholder 3"/>
          <p:cNvSpPr>
            <a:spLocks noGrp="1"/>
          </p:cNvSpPr>
          <p:nvPr>
            <p:ph idx="1"/>
          </p:nvPr>
        </p:nvSpPr>
        <p:spPr/>
        <p:txBody>
          <a:bodyPr/>
          <a:lstStyle/>
          <a:p>
            <a:pPr marL="0" indent="0">
              <a:buNone/>
            </a:pPr>
            <a:r>
              <a:rPr lang="en-US" dirty="0"/>
              <a:t>This project is expected to monitor and report the sound levels received at various places inhabited by the community and present it suitably. </a:t>
            </a:r>
            <a:endParaRPr lang="en-US" dirty="0"/>
          </a:p>
          <a:p>
            <a:pPr marL="0" indent="0">
              <a:buNone/>
            </a:pPr>
            <a:r>
              <a:rPr lang="en-US" dirty="0"/>
              <a:t>As the IIITH campus is bounded by two main roads (CR Rao road and ISB road), this project determines the duration and days on which the traffic noise would be maximum and discuss ways to control it.</a:t>
            </a:r>
            <a:endParaRPr lang="en-US" dirty="0"/>
          </a:p>
          <a:p>
            <a:pPr marL="0" indent="0">
              <a:buNone/>
            </a:pPr>
            <a:r>
              <a:rPr lang="en-US" dirty="0"/>
              <a:t>The campus is also quite close to the Gachibowli stadium. The noise from the stadium is also monitored and if it crosses a certain limit (during night times), the situation can be dealt with suitably.</a:t>
            </a:r>
            <a:endParaRPr lang="en-US" dirty="0"/>
          </a:p>
          <a:p>
            <a:endParaRPr lang="en-US" dirty="0"/>
          </a:p>
          <a:p>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dirty="0"/>
              <a:t>USE CASE / </a:t>
            </a:r>
            <a:r>
              <a:rPr lang="en-US" dirty="0"/>
              <a:t>PROJECT OBJECTIVE </a:t>
            </a:r>
            <a:endParaRPr lang="en-IN" dirty="0"/>
          </a:p>
        </p:txBody>
      </p:sp>
      <p:sp>
        <p:nvSpPr>
          <p:cNvPr id="3" name="Content Placeholder 2"/>
          <p:cNvSpPr>
            <a:spLocks noGrp="1"/>
          </p:cNvSpPr>
          <p:nvPr>
            <p:ph idx="1"/>
          </p:nvPr>
        </p:nvSpPr>
        <p:spPr/>
        <p:txBody>
          <a:bodyPr>
            <a:normAutofit/>
          </a:bodyPr>
          <a:lstStyle/>
          <a:p>
            <a:r>
              <a:rPr lang="en-US" dirty="0"/>
              <a:t>To design a circuit/IoT device that would measure the sound level(in decibels) and perform analytics on it. This tentatively involves recording the frequency and timing of the event when sound exceeds ambient sound level (above 85 dB).</a:t>
            </a:r>
            <a:endParaRPr lang="en-US" dirty="0"/>
          </a:p>
          <a:p>
            <a:r>
              <a:rPr lang="en-US" dirty="0"/>
              <a:t>Using the above statistics, it is possible to create a noise map of the different areas in campus, which can be used in the future for allocating residents to less noise prone areas.</a:t>
            </a:r>
            <a:endParaRPr lang="en-US" dirty="0"/>
          </a:p>
          <a:p>
            <a:r>
              <a:rPr lang="en-US" dirty="0"/>
              <a:t>Possible additional features include warning bulb, sending alerts on phone via WIFI, determining the cause of the noise (that is, whether the noise is produced by the traffic or some procession on the roads, or by some event occurring in the stadium, or the inhabitants themselves) etc.</a:t>
            </a:r>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 </a:t>
            </a:r>
            <a:endParaRPr lang="en-IN" dirty="0"/>
          </a:p>
        </p:txBody>
      </p:sp>
      <p:sp>
        <p:nvSpPr>
          <p:cNvPr id="3" name="Content Placeholder 2"/>
          <p:cNvSpPr>
            <a:spLocks noGrp="1"/>
          </p:cNvSpPr>
          <p:nvPr>
            <p:ph idx="1"/>
          </p:nvPr>
        </p:nvSpPr>
        <p:spPr>
          <a:xfrm>
            <a:off x="175895" y="1537335"/>
            <a:ext cx="10523220" cy="4504055"/>
          </a:xfrm>
        </p:spPr>
        <p:txBody>
          <a:bodyPr>
            <a:normAutofit lnSpcReduction="20000"/>
          </a:bodyPr>
          <a:lstStyle/>
          <a:p>
            <a:r>
              <a:rPr lang="" altLang="en-US" dirty="0"/>
              <a:t>COMPONENTS</a:t>
            </a:r>
            <a:endParaRPr lang="" altLang="en-US" dirty="0"/>
          </a:p>
          <a:p>
            <a:pPr lvl="1"/>
            <a:r>
              <a:rPr lang="" altLang="en-US" dirty="0"/>
              <a:t>ESP 32 NodeMCU Development Board</a:t>
            </a:r>
            <a:endParaRPr lang="" altLang="en-US" dirty="0"/>
          </a:p>
          <a:p>
            <a:pPr lvl="1"/>
            <a:r>
              <a:rPr lang="" altLang="en-US" dirty="0"/>
              <a:t>Sound sensor with sound recording capabilities (https://wiki.dfrobot.com/Analog_Sound_Sensor_SKU__DFR0034)</a:t>
            </a:r>
            <a:endParaRPr lang="" altLang="en-US" dirty="0"/>
          </a:p>
          <a:p>
            <a:pPr lvl="1"/>
            <a:r>
              <a:rPr lang="" altLang="en-US" dirty="0"/>
              <a:t>Server</a:t>
            </a:r>
            <a:endParaRPr lang="" altLang="en-US" dirty="0"/>
          </a:p>
          <a:p>
            <a:pPr lvl="1"/>
            <a:r>
              <a:rPr lang="" altLang="en-US" dirty="0"/>
              <a:t>Other components required for making the circuit like the PCB, wires, power source, WiFi source etc.</a:t>
            </a:r>
            <a:endParaRPr lang="" altLang="en-US" dirty="0"/>
          </a:p>
          <a:p>
            <a:pPr lvl="1"/>
            <a:endParaRPr lang="" altLang="en-US" dirty="0"/>
          </a:p>
          <a:p>
            <a:r>
              <a:rPr lang="" altLang="en-US" dirty="0"/>
              <a:t>CONSTRAINTS: </a:t>
            </a:r>
            <a:endParaRPr lang="en-US" dirty="0"/>
          </a:p>
          <a:p>
            <a:pPr lvl="1"/>
            <a:r>
              <a:rPr lang="en-US" dirty="0"/>
              <a:t>The performance of the device would depend on server capacity, WIFI speed and also on the amount of possible storage in the server </a:t>
            </a:r>
            <a:endParaRPr lang="en-US" dirty="0"/>
          </a:p>
          <a:p>
            <a:pPr lvl="1"/>
            <a:r>
              <a:rPr lang="en-US" dirty="0"/>
              <a:t>The amount of processing that can be done on the sound depends on the quality of sound, which in turn, depends on the sensitivity of the sound sensor.</a:t>
            </a:r>
            <a:endParaRPr lang="en-US" dirty="0"/>
          </a:p>
          <a:p>
            <a:pPr lvl="1"/>
            <a:r>
              <a:rPr lang="en-US" dirty="0"/>
              <a:t>The sensor might record incorrect values due to a sound produced really close to it.</a:t>
            </a:r>
            <a:endParaRPr lang="en-US" dirty="0"/>
          </a:p>
          <a:p>
            <a:pPr lvl="2"/>
            <a:r>
              <a:rPr lang="en-US" dirty="0"/>
              <a:t>Solution: Take the weighted average of the values recorded by 2/more sensors placed at the location of interest</a:t>
            </a:r>
            <a:endParaRPr lang="en-US" dirty="0"/>
          </a:p>
          <a:p>
            <a:pPr lvl="1"/>
            <a:endParaRPr lang="en-IN"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WORKFLOW</a:t>
            </a:r>
            <a:endParaRPr lang="en-IN" dirty="0"/>
          </a:p>
        </p:txBody>
      </p:sp>
      <p:sp>
        <p:nvSpPr>
          <p:cNvPr id="5" name="Content Placeholder 4"/>
          <p:cNvSpPr>
            <a:spLocks noGrp="1"/>
          </p:cNvSpPr>
          <p:nvPr>
            <p:ph idx="1"/>
          </p:nvPr>
        </p:nvSpPr>
        <p:spPr/>
        <p:txBody>
          <a:bodyPr>
            <a:normAutofit/>
          </a:bodyPr>
          <a:lstStyle/>
          <a:p>
            <a:r>
              <a:rPr lang="en-US" dirty="0"/>
              <a:t>The sound sensor records the sound, converts it into voltage signals, and sends it to the board for processing via serial communication wires.</a:t>
            </a:r>
            <a:endParaRPr lang="en-US" dirty="0"/>
          </a:p>
          <a:p>
            <a:r>
              <a:rPr lang="en-US" dirty="0"/>
              <a:t>The code uploaded on the board checks if the value reported by the sensor meets the range requirements, has an error, etc.</a:t>
            </a:r>
            <a:endParaRPr lang="en-US" dirty="0"/>
          </a:p>
          <a:p>
            <a:r>
              <a:rPr lang="en-US" dirty="0"/>
              <a:t>If it passes the conditions, the data from the sensor is sent through a gateway to a cloud (virtual private server) .</a:t>
            </a:r>
            <a:endParaRPr lang="en-US" dirty="0"/>
          </a:p>
          <a:p>
            <a:r>
              <a:rPr lang="en-US" dirty="0"/>
              <a:t>There is a one M2M connection between the board and server.</a:t>
            </a:r>
            <a:endParaRPr lang="en-US" dirty="0"/>
          </a:p>
          <a:p>
            <a:r>
              <a:rPr lang="en-US" dirty="0"/>
              <a:t>At the server, further analytics would be done to monitor the noise at different times of the day and days of the week, and also to determine the source of the sound (extension of the project).</a:t>
            </a:r>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Input... </a:t>
            </a:r>
            <a:endParaRPr lang="" altLang="en-US"/>
          </a:p>
        </p:txBody>
      </p:sp>
      <p:sp>
        <p:nvSpPr>
          <p:cNvPr id="3" name="Content Placeholder 2"/>
          <p:cNvSpPr>
            <a:spLocks noGrp="1"/>
          </p:cNvSpPr>
          <p:nvPr>
            <p:ph sz="half" idx="1"/>
          </p:nvPr>
        </p:nvSpPr>
        <p:spPr>
          <a:xfrm>
            <a:off x="677334" y="1488759"/>
            <a:ext cx="4184035" cy="3880772"/>
          </a:xfrm>
        </p:spPr>
        <p:txBody>
          <a:bodyPr>
            <a:normAutofit fontScale="90000" lnSpcReduction="20000"/>
          </a:bodyPr>
          <a:p>
            <a:r>
              <a:rPr lang="en-US"/>
              <a:t>Sound is made of sound waves or air vibrations. Louder sounds produce larger vibrations.</a:t>
            </a:r>
            <a:endParaRPr lang="en-US"/>
          </a:p>
          <a:p>
            <a:r>
              <a:rPr lang="en-US"/>
              <a:t>The sound sensor has a thin piece of material called a diaphragm that vibrates when hit by sound waves (similar to how your eardrum vibrates when hearing sound).</a:t>
            </a:r>
            <a:endParaRPr lang="en-US"/>
          </a:p>
          <a:p>
            <a:r>
              <a:rPr lang="en-US"/>
              <a:t>The air pressure vibrations make the diaphragm move, and this diaphragm motion is sensed and converted into electrical signals.</a:t>
            </a:r>
            <a:endParaRPr lang="en-US"/>
          </a:p>
          <a:p>
            <a:r>
              <a:rPr lang="en-US"/>
              <a:t>The microphone (on the left) has a diaphragm that moves with sound. This motion is converted to electricity using a magnet and coil</a:t>
            </a:r>
            <a:r>
              <a:rPr lang="" altLang="en-US"/>
              <a:t>.</a:t>
            </a:r>
            <a:endParaRPr lang="en-US"/>
          </a:p>
          <a:p>
            <a:endParaRPr lang="en-US"/>
          </a:p>
        </p:txBody>
      </p:sp>
      <p:pic>
        <p:nvPicPr>
          <p:cNvPr id="5" name="Picture 4" descr="Screenshot from 2019-11-09 19-00-59"/>
          <p:cNvPicPr>
            <a:picLocks noChangeAspect="1"/>
          </p:cNvPicPr>
          <p:nvPr/>
        </p:nvPicPr>
        <p:blipFill>
          <a:blip r:embed="rId1"/>
          <a:stretch>
            <a:fillRect/>
          </a:stretch>
        </p:blipFill>
        <p:spPr>
          <a:xfrm>
            <a:off x="5224145" y="1489075"/>
            <a:ext cx="3943350" cy="2857500"/>
          </a:xfrm>
          <a:prstGeom prst="rect">
            <a:avLst/>
          </a:prstGeom>
        </p:spPr>
      </p:pic>
      <p:sp>
        <p:nvSpPr>
          <p:cNvPr id="8" name="Content Placeholder 2"/>
          <p:cNvSpPr>
            <a:spLocks noGrp="1"/>
          </p:cNvSpPr>
          <p:nvPr/>
        </p:nvSpPr>
        <p:spPr>
          <a:xfrm>
            <a:off x="677545" y="5173980"/>
            <a:ext cx="8596630" cy="1369060"/>
          </a:xfrm>
          <a:prstGeom prst="rect">
            <a:avLst/>
          </a:prstGeom>
        </p:spPr>
        <p:txBody>
          <a:bodyPr vert="horz" lIns="91440" tIns="45720" rIns="91440" bIns="45720" rtlCol="0"/>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600" dirty="0"/>
              <a:t>The sound sensor records the sound in the surroundings and converts it to a digital form </a:t>
            </a:r>
            <a:r>
              <a:rPr lang="en-US" altLang="en-IN" sz="1600" dirty="0"/>
              <a:t>using the formula (V</a:t>
            </a:r>
            <a:r>
              <a:rPr lang="en-US" altLang="en-IN" sz="1600" baseline="-25000" dirty="0"/>
              <a:t>range</a:t>
            </a:r>
            <a:r>
              <a:rPr lang="en-US" altLang="en-IN" sz="1600" dirty="0"/>
              <a:t> * sensor_AO / 2</a:t>
            </a:r>
            <a:r>
              <a:rPr lang="en-US" altLang="en-IN" sz="1600" baseline="30000" dirty="0"/>
              <a:t>12</a:t>
            </a:r>
            <a:r>
              <a:rPr lang="en-US" altLang="en-IN" sz="1600" dirty="0"/>
              <a:t>)</a:t>
            </a:r>
            <a:endParaRPr lang="en-IN" sz="1600" dirty="0"/>
          </a:p>
          <a:p>
            <a:r>
              <a:rPr lang="en-IN" sz="1600" dirty="0"/>
              <a:t>The sound signal obtained would be sent to the board (via communication lines) for further processing and for sending to the server</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the board..</a:t>
            </a:r>
            <a:endParaRPr lang="en-IN" dirty="0"/>
          </a:p>
        </p:txBody>
      </p:sp>
      <p:sp>
        <p:nvSpPr>
          <p:cNvPr id="3" name="Content Placeholder 2"/>
          <p:cNvSpPr>
            <a:spLocks noGrp="1"/>
          </p:cNvSpPr>
          <p:nvPr>
            <p:ph idx="1"/>
          </p:nvPr>
        </p:nvSpPr>
        <p:spPr/>
        <p:txBody>
          <a:bodyPr>
            <a:normAutofit lnSpcReduction="10000"/>
          </a:bodyPr>
          <a:lstStyle/>
          <a:p>
            <a:r>
              <a:rPr lang="en-US" dirty="0"/>
              <a:t>The code uploaded on the board processes the sound signal obtained from the sensor.</a:t>
            </a:r>
            <a:endParaRPr lang="en-US" dirty="0"/>
          </a:p>
          <a:p>
            <a:r>
              <a:rPr lang="en-US" dirty="0"/>
              <a:t>It also checks the loudness of sound by calculating its dB value</a:t>
            </a:r>
            <a:r>
              <a:rPr lang="" altLang="en-US" dirty="0"/>
              <a:t>. </a:t>
            </a:r>
            <a:r>
              <a:rPr lang="en-US" dirty="0"/>
              <a:t> </a:t>
            </a:r>
            <a:r>
              <a:rPr lang="en-US" sz="900" dirty="0"/>
              <a:t>(Source:</a:t>
            </a:r>
            <a:r>
              <a:rPr lang="en-IN" sz="900" dirty="0">
                <a:hlinkClick r:id="rId1"/>
              </a:rPr>
              <a:t>https://forum.arduino.cc/index.php?topic=534279.0</a:t>
            </a:r>
            <a:r>
              <a:rPr lang="en-IN" sz="900" dirty="0"/>
              <a:t>)</a:t>
            </a:r>
            <a:endParaRPr lang="en-US" sz="900" dirty="0"/>
          </a:p>
          <a:p>
            <a:r>
              <a:rPr lang="en-US" dirty="0"/>
              <a:t>If the dB value reported is more than the threshold value, </a:t>
            </a:r>
            <a:r>
              <a:rPr lang="" altLang="en-US" dirty="0"/>
              <a:t>we can </a:t>
            </a:r>
            <a:r>
              <a:rPr lang="en-US" dirty="0"/>
              <a:t>alert the source of sound (in case it is a person/group of people) to stop the sound.</a:t>
            </a:r>
            <a:endParaRPr lang="en-US" dirty="0"/>
          </a:p>
          <a:p>
            <a:r>
              <a:rPr lang="" altLang="en-US" dirty="0"/>
              <a:t>We take 10 consequtive values of the sensor reading and get the maximum reading. Then we send the value to the server.</a:t>
            </a:r>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the server…</a:t>
            </a:r>
            <a:endParaRPr lang="en-IN" dirty="0"/>
          </a:p>
        </p:txBody>
      </p:sp>
      <p:sp>
        <p:nvSpPr>
          <p:cNvPr id="3" name="Content Placeholder 2"/>
          <p:cNvSpPr>
            <a:spLocks noGrp="1"/>
          </p:cNvSpPr>
          <p:nvPr>
            <p:ph idx="1"/>
          </p:nvPr>
        </p:nvSpPr>
        <p:spPr/>
        <p:txBody>
          <a:bodyPr>
            <a:normAutofit fontScale="92500"/>
          </a:bodyPr>
          <a:lstStyle/>
          <a:p>
            <a:r>
              <a:rPr lang="en-US" dirty="0"/>
              <a:t>There is a one M2M connection between the board and server.</a:t>
            </a:r>
            <a:endParaRPr lang="en-US" dirty="0"/>
          </a:p>
          <a:p>
            <a:r>
              <a:rPr lang="en-US" dirty="0"/>
              <a:t>At the server, further analytics would be done to monitor the noise at different times of the day and days of the week, and also to determine the source of the sound (extension of the project).</a:t>
            </a:r>
            <a:endParaRPr lang="en-US" dirty="0"/>
          </a:p>
          <a:p>
            <a:r>
              <a:rPr lang="en-US" dirty="0"/>
              <a:t>Sample analytics may include</a:t>
            </a:r>
            <a:endParaRPr lang="en-US" dirty="0"/>
          </a:p>
          <a:p>
            <a:pPr lvl="1"/>
            <a:r>
              <a:rPr lang="en-US" dirty="0"/>
              <a:t>A graph of the amplitude of sound with time of the day, given the day</a:t>
            </a:r>
            <a:endParaRPr lang="en-US" dirty="0"/>
          </a:p>
          <a:p>
            <a:pPr lvl="1"/>
            <a:r>
              <a:rPr lang="en-US" dirty="0"/>
              <a:t>A graph of the mean amplitude of sound for each time slot and day, for each month</a:t>
            </a:r>
            <a:endParaRPr lang="en-US" dirty="0"/>
          </a:p>
          <a:p>
            <a:pPr lvl="1"/>
            <a:r>
              <a:rPr lang="en-US" dirty="0"/>
              <a:t>A report on the number of incidents (Noise level becoming above the threshold value) </a:t>
            </a:r>
            <a:endParaRPr lang="en-US" dirty="0"/>
          </a:p>
          <a:p>
            <a:pPr lvl="1"/>
            <a:r>
              <a:rPr lang="en-US" dirty="0"/>
              <a:t>A noise map of the campus (extension of the project)  </a:t>
            </a:r>
            <a:endParaRPr lang="en-US" dirty="0"/>
          </a:p>
          <a:p>
            <a:pPr lvl="1"/>
            <a:r>
              <a:rPr lang="en-US" dirty="0"/>
              <a:t>A 3D noise map of the hostels (due to the traffic, which cannot be controlled by the campus) that can be used in the future to design better noise-free and comfortable hostels.</a:t>
            </a:r>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Sample graph with the values</a:t>
            </a:r>
            <a:endParaRPr lang="en-IN" dirty="0"/>
          </a:p>
        </p:txBody>
      </p:sp>
      <p:pic>
        <p:nvPicPr>
          <p:cNvPr id="1026" name="Picture 2" descr="Image result for graph of decibel values with time"/>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10183" y="1930400"/>
            <a:ext cx="5750916" cy="41880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16850" y="5910671"/>
            <a:ext cx="8596669" cy="415498"/>
          </a:xfrm>
          <a:prstGeom prst="rect">
            <a:avLst/>
          </a:prstGeom>
          <a:noFill/>
        </p:spPr>
        <p:txBody>
          <a:bodyPr wrap="square" rtlCol="0">
            <a:spAutoFit/>
          </a:bodyPr>
          <a:lstStyle/>
          <a:p>
            <a:r>
              <a:rPr lang="en-IN" sz="1050" dirty="0">
                <a:hlinkClick r:id="rId2"/>
              </a:rPr>
              <a:t>https://www.researchgate.net/figure/LAeq-values-of-measurement-1-M1-during-core-night-time-Shown-is-door-N1-D-upper_fig4_303707588</a:t>
            </a:r>
            <a:endParaRPr lang="en-IN" sz="1050" dirty="0"/>
          </a:p>
        </p:txBody>
      </p:sp>
      <p:graphicFrame>
        <p:nvGraphicFramePr>
          <p:cNvPr id="5" name="Table 4"/>
          <p:cNvGraphicFramePr/>
          <p:nvPr/>
        </p:nvGraphicFramePr>
        <p:xfrm>
          <a:off x="7099935" y="1776095"/>
          <a:ext cx="4486275" cy="3225800"/>
        </p:xfrm>
        <a:graphic>
          <a:graphicData uri="http://schemas.openxmlformats.org/drawingml/2006/table">
            <a:tbl>
              <a:tblPr firstRow="1" bandRow="1">
                <a:tableStyleId>{5C22544A-7EE6-4342-B048-85BDC9FD1C3A}</a:tableStyleId>
              </a:tblPr>
              <a:tblGrid>
                <a:gridCol w="1495425"/>
                <a:gridCol w="1495425"/>
                <a:gridCol w="1495425"/>
              </a:tblGrid>
              <a:tr h="457200">
                <a:tc>
                  <a:txBody>
                    <a:bodyPr/>
                    <a:p>
                      <a:pPr>
                        <a:buNone/>
                      </a:pPr>
                      <a:r>
                        <a:rPr lang="en-US" altLang="en-US" sz="800"/>
                        <a:t>DATE (today) / TIME</a:t>
                      </a:r>
                      <a:endParaRPr lang="en-US" altLang="en-US" sz="800"/>
                    </a:p>
                  </a:txBody>
                  <a:tcPr/>
                </a:tc>
                <a:tc>
                  <a:txBody>
                    <a:bodyPr/>
                    <a:p>
                      <a:pPr>
                        <a:buNone/>
                      </a:pPr>
                      <a:r>
                        <a:rPr lang="en-US" altLang="en-US" sz="800"/>
                        <a:t>VOLTAGE x 100 (0-500)</a:t>
                      </a:r>
                      <a:endParaRPr lang="en-US" altLang="en-US" sz="800"/>
                    </a:p>
                    <a:p>
                      <a:pPr>
                        <a:buNone/>
                      </a:pPr>
                      <a:r>
                        <a:rPr lang="en-US" altLang="en-US" sz="800"/>
                        <a:t>(Sensor output * 500) / (2^12)</a:t>
                      </a:r>
                      <a:endParaRPr lang="en-US" altLang="en-US" sz="800"/>
                    </a:p>
                  </a:txBody>
                  <a:tcPr/>
                </a:tc>
                <a:tc>
                  <a:txBody>
                    <a:bodyPr/>
                    <a:p>
                      <a:pPr>
                        <a:buNone/>
                      </a:pPr>
                      <a:r>
                        <a:rPr lang="en-US" altLang="en-US" sz="800"/>
                        <a:t>INTENSITY (calculated as</a:t>
                      </a:r>
                      <a:endParaRPr lang="en-US" altLang="en-US" sz="800"/>
                    </a:p>
                    <a:p>
                      <a:pPr>
                        <a:buNone/>
                      </a:pPr>
                      <a:r>
                        <a:rPr lang="en-US" altLang="en-US" sz="800"/>
                        <a:t>(V/500) * I0 </a:t>
                      </a:r>
                      <a:endParaRPr lang="en-US" altLang="en-US" sz="800"/>
                    </a:p>
                  </a:txBody>
                  <a:tcPr/>
                </a:tc>
              </a:tr>
              <a:tr h="299720">
                <a:tc>
                  <a:txBody>
                    <a:bodyPr/>
                    <a:p>
                      <a:pPr>
                        <a:buNone/>
                      </a:pPr>
                      <a:r>
                        <a:rPr lang="en-US" altLang="en-US" sz="800"/>
                        <a:t>00:00:00</a:t>
                      </a:r>
                      <a:endParaRPr lang="en-US" altLang="en-US" sz="800"/>
                    </a:p>
                  </a:txBody>
                  <a:tcPr/>
                </a:tc>
                <a:tc>
                  <a:txBody>
                    <a:bodyPr/>
                    <a:p>
                      <a:pPr>
                        <a:buNone/>
                      </a:pPr>
                      <a:r>
                        <a:rPr lang="en-US" altLang="en-US" sz="800"/>
                        <a:t>0.0000</a:t>
                      </a:r>
                      <a:endParaRPr lang="en-US" altLang="en-US" sz="800"/>
                    </a:p>
                  </a:txBody>
                  <a:tcPr/>
                </a:tc>
                <a:tc>
                  <a:txBody>
                    <a:bodyPr/>
                    <a:p>
                      <a:pPr>
                        <a:buNone/>
                      </a:pPr>
                      <a:r>
                        <a:rPr lang="en-US" altLang="en-US" sz="800"/>
                        <a:t>00.0</a:t>
                      </a:r>
                      <a:endParaRPr lang="en-US" altLang="en-US" sz="800"/>
                    </a:p>
                  </a:txBody>
                  <a:tcPr/>
                </a:tc>
              </a:tr>
              <a:tr h="299720">
                <a:tc>
                  <a:txBody>
                    <a:bodyPr/>
                    <a:p>
                      <a:pPr>
                        <a:buNone/>
                      </a:pPr>
                      <a:r>
                        <a:rPr lang="en-US" altLang="en-US" sz="800"/>
                        <a:t>00:00:15</a:t>
                      </a:r>
                      <a:endParaRPr lang="en-US" altLang="en-US" sz="800"/>
                    </a:p>
                  </a:txBody>
                  <a:tcPr/>
                </a:tc>
                <a:tc>
                  <a:txBody>
                    <a:bodyPr/>
                    <a:p>
                      <a:pPr>
                        <a:buNone/>
                      </a:pPr>
                      <a:r>
                        <a:rPr lang="en-US" altLang="en-US" sz="800"/>
                        <a:t>10.8884</a:t>
                      </a:r>
                      <a:endParaRPr lang="en-US" altLang="en-US" sz="800"/>
                    </a:p>
                  </a:txBody>
                  <a:tcPr/>
                </a:tc>
                <a:tc>
                  <a:txBody>
                    <a:bodyPr/>
                    <a:p>
                      <a:pPr>
                        <a:buNone/>
                      </a:pPr>
                      <a:r>
                        <a:rPr lang="en-US" altLang="en-US" sz="800"/>
                        <a:t>24.2</a:t>
                      </a:r>
                      <a:endParaRPr lang="en-US" altLang="en-US" sz="800"/>
                    </a:p>
                  </a:txBody>
                  <a:tcPr/>
                </a:tc>
              </a:tr>
              <a:tr h="299720">
                <a:tc>
                  <a:txBody>
                    <a:bodyPr/>
                    <a:p>
                      <a:pPr>
                        <a:buNone/>
                      </a:pPr>
                      <a:r>
                        <a:rPr lang="en-US" altLang="en-US" sz="800">
                          <a:sym typeface="+mn-ea"/>
                        </a:rPr>
                        <a:t>00:00:30</a:t>
                      </a:r>
                      <a:endParaRPr lang="en-US" altLang="en-US" sz="800">
                        <a:sym typeface="+mn-ea"/>
                      </a:endParaRPr>
                    </a:p>
                  </a:txBody>
                  <a:tcPr/>
                </a:tc>
                <a:tc>
                  <a:txBody>
                    <a:bodyPr/>
                    <a:p>
                      <a:pPr>
                        <a:buNone/>
                      </a:pPr>
                      <a:r>
                        <a:rPr lang="en-US" altLang="en-US" sz="800"/>
                        <a:t>6.4781</a:t>
                      </a:r>
                      <a:endParaRPr lang="en-US" altLang="en-US" sz="800"/>
                    </a:p>
                  </a:txBody>
                  <a:tcPr/>
                </a:tc>
                <a:tc>
                  <a:txBody>
                    <a:bodyPr/>
                    <a:p>
                      <a:pPr>
                        <a:buNone/>
                      </a:pPr>
                      <a:r>
                        <a:rPr lang="en-US" altLang="en-US" sz="800"/>
                        <a:t>14.4</a:t>
                      </a:r>
                      <a:endParaRPr lang="en-US" altLang="en-US" sz="800"/>
                    </a:p>
                  </a:txBody>
                  <a:tcPr/>
                </a:tc>
              </a:tr>
              <a:tr h="335280">
                <a:tc>
                  <a:txBody>
                    <a:bodyPr/>
                    <a:p>
                      <a:pPr>
                        <a:buNone/>
                      </a:pPr>
                      <a:r>
                        <a:rPr lang="en-US" altLang="en-US" sz="800">
                          <a:sym typeface="+mn-ea"/>
                        </a:rPr>
                        <a:t>00:00:45</a:t>
                      </a:r>
                      <a:endParaRPr lang="en-US" altLang="en-US" sz="800">
                        <a:sym typeface="+mn-ea"/>
                      </a:endParaRPr>
                    </a:p>
                    <a:p>
                      <a:pPr>
                        <a:buNone/>
                      </a:pPr>
                      <a:endParaRPr lang="en-US" altLang="en-US" sz="800">
                        <a:sym typeface="+mn-ea"/>
                      </a:endParaRPr>
                    </a:p>
                  </a:txBody>
                  <a:tcPr/>
                </a:tc>
                <a:tc>
                  <a:txBody>
                    <a:bodyPr/>
                    <a:p>
                      <a:pPr>
                        <a:buNone/>
                      </a:pPr>
                      <a:r>
                        <a:rPr lang="en-US" altLang="en-US" sz="800"/>
                        <a:t>15.9900</a:t>
                      </a:r>
                      <a:endParaRPr lang="en-US" altLang="en-US" sz="800"/>
                    </a:p>
                  </a:txBody>
                  <a:tcPr/>
                </a:tc>
                <a:tc>
                  <a:txBody>
                    <a:bodyPr/>
                    <a:p>
                      <a:pPr>
                        <a:buNone/>
                      </a:pPr>
                      <a:r>
                        <a:rPr lang="en-US" altLang="en-US" sz="800"/>
                        <a:t>35.6</a:t>
                      </a:r>
                      <a:endParaRPr lang="en-US" altLang="en-US" sz="800"/>
                    </a:p>
                  </a:txBody>
                  <a:tcPr/>
                </a:tc>
              </a:tr>
              <a:tr h="335280">
                <a:tc>
                  <a:txBody>
                    <a:bodyPr/>
                    <a:p>
                      <a:pPr>
                        <a:buNone/>
                      </a:pPr>
                      <a:r>
                        <a:rPr lang="en-US" altLang="en-US" sz="800">
                          <a:sym typeface="+mn-ea"/>
                        </a:rPr>
                        <a:t>00:01:00</a:t>
                      </a:r>
                      <a:endParaRPr lang="en-US" altLang="en-US" sz="800">
                        <a:sym typeface="+mn-ea"/>
                      </a:endParaRPr>
                    </a:p>
                    <a:p>
                      <a:pPr>
                        <a:buNone/>
                      </a:pPr>
                      <a:endParaRPr lang="en-US" altLang="en-US" sz="800">
                        <a:sym typeface="+mn-ea"/>
                      </a:endParaRPr>
                    </a:p>
                  </a:txBody>
                  <a:tcPr/>
                </a:tc>
                <a:tc>
                  <a:txBody>
                    <a:bodyPr/>
                    <a:p>
                      <a:pPr>
                        <a:buNone/>
                      </a:pPr>
                      <a:r>
                        <a:rPr lang="en-US" altLang="en-US" sz="800"/>
                        <a:t>3.3188</a:t>
                      </a:r>
                      <a:endParaRPr lang="en-US" altLang="en-US" sz="800"/>
                    </a:p>
                  </a:txBody>
                  <a:tcPr/>
                </a:tc>
                <a:tc>
                  <a:txBody>
                    <a:bodyPr/>
                    <a:p>
                      <a:pPr>
                        <a:buNone/>
                      </a:pPr>
                      <a:r>
                        <a:rPr lang="en-US" altLang="en-US" sz="800"/>
                        <a:t>7.4</a:t>
                      </a:r>
                      <a:endParaRPr lang="en-US" altLang="en-US" sz="800"/>
                    </a:p>
                  </a:txBody>
                  <a:tcPr/>
                </a:tc>
              </a:tr>
              <a:tr h="299720">
                <a:tc>
                  <a:txBody>
                    <a:bodyPr/>
                    <a:p>
                      <a:pPr>
                        <a:buNone/>
                      </a:pPr>
                      <a:r>
                        <a:rPr lang="en-US" sz="800"/>
                        <a:t>00:0</a:t>
                      </a:r>
                      <a:r>
                        <a:rPr lang="en-US" altLang="en-US" sz="800"/>
                        <a:t>1:15</a:t>
                      </a:r>
                      <a:endParaRPr lang="en-US" altLang="en-US" sz="800"/>
                    </a:p>
                  </a:txBody>
                  <a:tcPr/>
                </a:tc>
                <a:tc>
                  <a:txBody>
                    <a:bodyPr/>
                    <a:p>
                      <a:pPr>
                        <a:buNone/>
                      </a:pPr>
                      <a:r>
                        <a:rPr lang="en-US" altLang="en-US" sz="800"/>
                        <a:t>11.8484</a:t>
                      </a:r>
                      <a:endParaRPr lang="en-US" altLang="en-US" sz="800"/>
                    </a:p>
                  </a:txBody>
                  <a:tcPr/>
                </a:tc>
                <a:tc>
                  <a:txBody>
                    <a:bodyPr/>
                    <a:p>
                      <a:pPr>
                        <a:buNone/>
                      </a:pPr>
                      <a:r>
                        <a:rPr lang="en-US" altLang="en-US" sz="800"/>
                        <a:t>26.4</a:t>
                      </a:r>
                      <a:endParaRPr lang="en-US" altLang="en-US" sz="800"/>
                    </a:p>
                  </a:txBody>
                  <a:tcPr/>
                </a:tc>
              </a:tr>
              <a:tr h="299720">
                <a:tc>
                  <a:txBody>
                    <a:bodyPr/>
                    <a:p>
                      <a:pPr>
                        <a:buNone/>
                      </a:pPr>
                      <a:r>
                        <a:rPr lang="en-US" sz="800"/>
                        <a:t>00:0</a:t>
                      </a:r>
                      <a:r>
                        <a:rPr lang="en-US" altLang="en-US" sz="800"/>
                        <a:t>1:30</a:t>
                      </a:r>
                      <a:endParaRPr lang="en-US" altLang="en-US" sz="800"/>
                    </a:p>
                  </a:txBody>
                  <a:tcPr/>
                </a:tc>
                <a:tc>
                  <a:txBody>
                    <a:bodyPr/>
                    <a:p>
                      <a:pPr>
                        <a:buNone/>
                      </a:pPr>
                      <a:r>
                        <a:rPr lang="en-US" altLang="en-US" sz="800"/>
                        <a:t>5.6306</a:t>
                      </a:r>
                      <a:endParaRPr lang="en-US" altLang="en-US" sz="800"/>
                    </a:p>
                  </a:txBody>
                  <a:tcPr/>
                </a:tc>
                <a:tc>
                  <a:txBody>
                    <a:bodyPr/>
                    <a:p>
                      <a:pPr>
                        <a:buNone/>
                      </a:pPr>
                      <a:r>
                        <a:rPr lang="en-US" altLang="en-US" sz="800"/>
                        <a:t>12.5</a:t>
                      </a:r>
                      <a:endParaRPr lang="en-US" altLang="en-US" sz="800"/>
                    </a:p>
                  </a:txBody>
                  <a:tcPr/>
                </a:tc>
              </a:tr>
              <a:tr h="299720">
                <a:tc>
                  <a:txBody>
                    <a:bodyPr/>
                    <a:p>
                      <a:pPr>
                        <a:buNone/>
                      </a:pPr>
                      <a:r>
                        <a:rPr lang="en-US" sz="800"/>
                        <a:t>00:0</a:t>
                      </a:r>
                      <a:r>
                        <a:rPr lang="en-US" altLang="en-US" sz="800"/>
                        <a:t>1:45</a:t>
                      </a:r>
                      <a:endParaRPr lang="en-US" altLang="en-US" sz="800"/>
                    </a:p>
                  </a:txBody>
                  <a:tcPr/>
                </a:tc>
                <a:tc>
                  <a:txBody>
                    <a:bodyPr/>
                    <a:p>
                      <a:pPr>
                        <a:buNone/>
                      </a:pPr>
                      <a:r>
                        <a:rPr lang="en-US" altLang="en-US" sz="800"/>
                        <a:t>9.7482</a:t>
                      </a:r>
                      <a:endParaRPr lang="en-US" altLang="en-US" sz="800"/>
                    </a:p>
                  </a:txBody>
                  <a:tcPr/>
                </a:tc>
                <a:tc>
                  <a:txBody>
                    <a:bodyPr/>
                    <a:p>
                      <a:pPr>
                        <a:buNone/>
                      </a:pPr>
                      <a:r>
                        <a:rPr lang="en-US" altLang="en-US" sz="800"/>
                        <a:t>21.7</a:t>
                      </a:r>
                      <a:endParaRPr lang="en-US" altLang="en-US" sz="800"/>
                    </a:p>
                  </a:txBody>
                  <a:tcPr/>
                </a:tc>
              </a:tr>
              <a:tr h="299720">
                <a:tc>
                  <a:txBody>
                    <a:bodyPr/>
                    <a:p>
                      <a:pPr>
                        <a:buNone/>
                      </a:pPr>
                      <a:r>
                        <a:rPr lang="en-US" sz="800"/>
                        <a:t>00:0</a:t>
                      </a:r>
                      <a:r>
                        <a:rPr lang="en-US" altLang="en-US" sz="800"/>
                        <a:t>2:00</a:t>
                      </a:r>
                      <a:endParaRPr lang="en-US" altLang="en-US" sz="800"/>
                    </a:p>
                  </a:txBody>
                  <a:tcPr/>
                </a:tc>
                <a:tc>
                  <a:txBody>
                    <a:bodyPr/>
                    <a:p>
                      <a:pPr>
                        <a:buNone/>
                      </a:pPr>
                      <a:r>
                        <a:rPr lang="en-US" altLang="en-US" sz="800"/>
                        <a:t>6.4781</a:t>
                      </a:r>
                      <a:endParaRPr lang="en-US" altLang="en-US" sz="800"/>
                    </a:p>
                  </a:txBody>
                  <a:tcPr/>
                </a:tc>
                <a:tc>
                  <a:txBody>
                    <a:bodyPr/>
                    <a:p>
                      <a:pPr>
                        <a:buNone/>
                      </a:pPr>
                      <a:r>
                        <a:rPr lang="en-US" altLang="en-US" sz="800"/>
                        <a:t>14.4</a:t>
                      </a:r>
                      <a:endParaRPr lang="en-US" altLang="en-US" sz="800"/>
                    </a:p>
                  </a:txBody>
                  <a:tcPr/>
                </a:tc>
              </a:tr>
            </a:tbl>
          </a:graphicData>
        </a:graphic>
      </p:graphicFrame>
      <p:sp>
        <p:nvSpPr>
          <p:cNvPr id="7" name="Text Box 6"/>
          <p:cNvSpPr txBox="1"/>
          <p:nvPr/>
        </p:nvSpPr>
        <p:spPr>
          <a:xfrm>
            <a:off x="3253105" y="6381115"/>
            <a:ext cx="8862695" cy="368300"/>
          </a:xfrm>
          <a:prstGeom prst="rect">
            <a:avLst/>
          </a:prstGeom>
          <a:noFill/>
        </p:spPr>
        <p:txBody>
          <a:bodyPr wrap="none" rtlCol="0" anchor="t">
            <a:spAutoFit/>
          </a:bodyPr>
          <a:p>
            <a:r>
              <a:rPr lang="en-US" altLang="en-US">
                <a:sym typeface="+mn-ea"/>
              </a:rPr>
              <a:t>Working of the sensor given the sound (as in link): https://youtu.be/80WZ1VmGmRg</a:t>
            </a: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7668</Words>
  <Application>WPS Presentation</Application>
  <PresentationFormat>Widescreen</PresentationFormat>
  <Paragraphs>215</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Wingdings 3</vt:lpstr>
      <vt:lpstr>Webdings</vt:lpstr>
      <vt:lpstr>Arial</vt:lpstr>
      <vt:lpstr>Comic Sans MS</vt:lpstr>
      <vt:lpstr>DejaVu Math TeX Gyre</vt:lpstr>
      <vt:lpstr>Trebuchet MS</vt:lpstr>
      <vt:lpstr>微软雅黑</vt:lpstr>
      <vt:lpstr>Arial Unicode MS</vt:lpstr>
      <vt:lpstr>Calibri</vt:lpstr>
      <vt:lpstr>Droid Sans Fallback</vt:lpstr>
      <vt:lpstr>MT Extra</vt:lpstr>
      <vt:lpstr>Times New Roman</vt:lpstr>
      <vt:lpstr>Facet</vt:lpstr>
      <vt:lpstr>EMBEDDED SYSTEMS PROJECT</vt:lpstr>
      <vt:lpstr>PROJECT DESCRIPTION</vt:lpstr>
      <vt:lpstr>PROJECT OBJECTIVE </vt:lpstr>
      <vt:lpstr>SCOPE: CONSTRAINTS:</vt:lpstr>
      <vt:lpstr>WORKFLOW</vt:lpstr>
      <vt:lpstr>PowerPoint 演示文稿</vt:lpstr>
      <vt:lpstr>At the board..</vt:lpstr>
      <vt:lpstr>At the server…</vt:lpstr>
      <vt:lpstr>Sample graph with the values</vt:lpstr>
      <vt:lpstr>END RESULT</vt:lpstr>
      <vt:lpstr>BLOCK DIAGRAM</vt:lpstr>
      <vt:lpstr>Each block explained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SYSTEMS PROJECT </dc:title>
  <dc:creator>amal jose</dc:creator>
  <cp:lastModifiedBy>arathy</cp:lastModifiedBy>
  <cp:revision>38</cp:revision>
  <cp:lastPrinted>2019-11-10T03:21:49Z</cp:lastPrinted>
  <dcterms:created xsi:type="dcterms:W3CDTF">2019-11-10T03:21:49Z</dcterms:created>
  <dcterms:modified xsi:type="dcterms:W3CDTF">2019-11-10T03:21:49Z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