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</p:sldMasterIdLst>
  <p:notesMasterIdLst>
    <p:notesMasterId r:id="rId6"/>
  </p:notesMasterIdLst>
  <p:handoutMasterIdLst>
    <p:handoutMasterId r:id="rId7"/>
  </p:handoutMasterIdLst>
  <p:sldIdLst>
    <p:sldId id="313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33A"/>
    <a:srgbClr val="FF8F1C"/>
    <a:srgbClr val="840B55"/>
    <a:srgbClr val="C800A1"/>
    <a:srgbClr val="3C1053"/>
    <a:srgbClr val="5C068C"/>
    <a:srgbClr val="5C338C"/>
    <a:srgbClr val="3972FF"/>
    <a:srgbClr val="6BB445"/>
    <a:srgbClr val="4CB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88F8E-2608-4DF6-BE03-ADAD8DBD7FFD}" v="1" dt="2022-07-06T08:27:16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1" autoAdjust="0"/>
    <p:restoredTop sz="94613"/>
  </p:normalViewPr>
  <p:slideViewPr>
    <p:cSldViewPr snapToGrid="0">
      <p:cViewPr>
        <p:scale>
          <a:sx n="100" d="100"/>
          <a:sy n="100" d="100"/>
        </p:scale>
        <p:origin x="672" y="-14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1251-6DDB-4BD8-BFB1-9E826464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4" y="-20850"/>
            <a:ext cx="8517223" cy="373630"/>
          </a:xfrm>
        </p:spPr>
        <p:txBody>
          <a:bodyPr>
            <a:normAutofit/>
          </a:bodyPr>
          <a:lstStyle/>
          <a:p>
            <a:r>
              <a:rPr lang="en-GB" sz="2000" dirty="0"/>
              <a:t>Arati Kulkarni– Project/Program Manager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246100-EA2F-4069-895A-C73272E66C7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14851" y="213434"/>
            <a:ext cx="4629150" cy="4657016"/>
          </a:xfrm>
        </p:spPr>
        <p:txBody>
          <a:bodyPr wrap="square">
            <a:noAutofit/>
          </a:bodyPr>
          <a:lstStyle/>
          <a:p>
            <a:r>
              <a:rPr lang="en-GB" sz="8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Relevant Experience</a:t>
            </a:r>
          </a:p>
          <a:p>
            <a:r>
              <a:rPr lang="en-GB" sz="800" b="1" dirty="0">
                <a:latin typeface="Calibri" panose="020F0502020204030204" pitchFamily="34" charset="0"/>
                <a:cs typeface="Calibri" panose="020F0502020204030204" pitchFamily="34" charset="0"/>
              </a:rPr>
              <a:t>Onshore/Offshore PM/ Scrum Master for Leading Grocery Store, Foods and Beverages company - USA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Initiate kick-off meeting with all stakeholders. Project planning and tracking, preparing Project Charter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Responsible for presenting weekly status meeting with customer leadership. Attending steering committee meetings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GB" sz="700" dirty="0">
                <a:latin typeface="+mn-lt"/>
                <a:cs typeface="Calibri" panose="020F0502020204030204" pitchFamily="34" charset="0"/>
              </a:rPr>
              <a:t>Responsible to conduct design session with different internal and external stakeholder with 3</a:t>
            </a:r>
            <a:r>
              <a:rPr lang="en-GB" sz="700" baseline="30000" dirty="0">
                <a:latin typeface="+mn-lt"/>
                <a:cs typeface="Calibri" panose="020F0502020204030204" pitchFamily="34" charset="0"/>
              </a:rPr>
              <a:t>rd</a:t>
            </a:r>
            <a:r>
              <a:rPr lang="en-GB" sz="700" dirty="0">
                <a:latin typeface="+mn-lt"/>
                <a:cs typeface="Calibri" panose="020F0502020204030204" pitchFamily="34" charset="0"/>
              </a:rPr>
              <a:t> Party systems</a:t>
            </a:r>
            <a:endParaRPr lang="en-US" sz="700" dirty="0">
              <a:latin typeface="+mn-lt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Coordinate with leads to track the progress and remove any impediments/ dependencies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Arrange and optimize product backlog in JIRA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Help with the product backlog by participating review meetings and prioritizing tasks on user stories.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Hold retrospective meeting - Note areas for improvement and action items for future sprints.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Participate in the demo meetings and capture feedback.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Track project schedule, cost and delivery and operations. Participate in internal/ external Audit activities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Highlight change request, potential risk on timeline/ cost impact in timely manner, hold meeting with stakeholders to bring it to attention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Coordinate efficiently with multiple integrated system teams involved in project to drive the project to success</a:t>
            </a:r>
          </a:p>
          <a:p>
            <a:r>
              <a:rPr lang="en-GB" sz="700" b="1" dirty="0">
                <a:latin typeface="+mj-lt"/>
                <a:cs typeface="Calibri" panose="020F0502020204030204" pitchFamily="34" charset="0"/>
              </a:rPr>
              <a:t>Technical PM/ Functional Consultant for Leading Foods and Beverages company, Healthcare company - USA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Responsible for project management activities - Effort Estimations, preparing work schedules, Coordinating with stakeholders/ group, design walkthroughs, artifacts review. Prepare project plan, publish weekly status report to the client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Planning &amp; executing development and deployment process. Requirement gathering and analysis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Solution designing and application configuration 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Offshore coordination and work delegation. Tracking of defects and analyze and helping team.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Preparing High-level &amp; Low-level design document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latin typeface="+mn-lt"/>
                <a:cs typeface="Calibri" panose="020F0502020204030204" pitchFamily="34" charset="0"/>
              </a:rPr>
              <a:t>Work with Product Support team for application/product issue</a:t>
            </a:r>
          </a:p>
          <a:p>
            <a:r>
              <a:rPr lang="en-GB" sz="700" b="1" dirty="0">
                <a:latin typeface="+mj-lt"/>
                <a:cs typeface="Calibri" panose="020F0502020204030204" pitchFamily="34" charset="0"/>
              </a:rPr>
              <a:t>Senior Developer/Technical Lead for Banking and Telecom Industry – USA/UK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cs typeface="Calibri" panose="020F0502020204030204" pitchFamily="34" charset="0"/>
              </a:rPr>
              <a:t>Responsible for requirement analysis, designing and developing Inbound and Outbound Interface for https calls. Interact with other components to understand interface impacts early in design stage.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cs typeface="Calibri" panose="020F0502020204030204" pitchFamily="34" charset="0"/>
              </a:rPr>
              <a:t>Perform Code review and design review for quality delivery.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cs typeface="Calibri" panose="020F0502020204030204" pitchFamily="34" charset="0"/>
              </a:rPr>
              <a:t>Conduct Early Visibility Design sessions with dev team to heads up on design and understand low level design issues if any from them.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cs typeface="Calibri" panose="020F0502020204030204" pitchFamily="34" charset="0"/>
              </a:rPr>
              <a:t>Configure, Customize the application as per business requirement.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700" dirty="0">
                <a:cs typeface="Calibri" panose="020F0502020204030204" pitchFamily="34" charset="0"/>
              </a:rPr>
              <a:t>Actively engaged with E2E designers, BA’s, Development team to understand the requirements and advise best design options from CRM side.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GB" sz="700" dirty="0">
              <a:cs typeface="Calibri" panose="020F0502020204030204" pitchFamily="34" charset="0"/>
            </a:endParaRPr>
          </a:p>
          <a:p>
            <a:pPr marL="0" lvl="1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endParaRPr lang="en-GB" sz="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GB" sz="7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GB" sz="7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1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endParaRPr lang="en-GB" sz="7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C6E0D-D5DD-43D6-A883-DFC6EE1E23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© 2022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67E-E048-441B-A36F-51A8CFB1D7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65374-A107-4AA5-B412-F41E86EF1941}"/>
              </a:ext>
            </a:extLst>
          </p:cNvPr>
          <p:cNvSpPr txBox="1">
            <a:spLocks/>
          </p:cNvSpPr>
          <p:nvPr/>
        </p:nvSpPr>
        <p:spPr>
          <a:xfrm>
            <a:off x="1234369" y="3277485"/>
            <a:ext cx="1693162" cy="14901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700" b="1" dirty="0">
                <a:latin typeface="+mn-lt"/>
              </a:rPr>
              <a:t>Core Competency</a:t>
            </a:r>
            <a:endParaRPr lang="en-GB" altLang="en-US" sz="600" dirty="0">
              <a:latin typeface="+mn-lt"/>
              <a:ea typeface="Times New Roman" panose="02020603050405020304" pitchFamily="18" charset="0"/>
            </a:endParaRP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600" dirty="0">
                <a:latin typeface="+mn-lt"/>
                <a:ea typeface="Times New Roman" panose="02020603050405020304" pitchFamily="18" charset="0"/>
              </a:rPr>
              <a:t>Program / Project Management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600" dirty="0">
                <a:latin typeface="+mn-lt"/>
                <a:ea typeface="Times New Roman" panose="02020603050405020304" pitchFamily="18" charset="0"/>
              </a:rPr>
              <a:t>Scrum Master/ Account Manager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600" dirty="0">
                <a:latin typeface="+mn-lt"/>
                <a:ea typeface="Times New Roman" panose="02020603050405020304" pitchFamily="18" charset="0"/>
              </a:rPr>
              <a:t>Leadership with Accountability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600" dirty="0">
                <a:ea typeface="Times New Roman" panose="02020603050405020304" pitchFamily="18" charset="0"/>
              </a:rPr>
              <a:t>Solution </a:t>
            </a:r>
            <a:r>
              <a:rPr lang="en-GB" altLang="en-US" sz="600" dirty="0">
                <a:latin typeface="+mn-lt"/>
                <a:ea typeface="Times New Roman" panose="02020603050405020304" pitchFamily="18" charset="0"/>
              </a:rPr>
              <a:t>Design/Development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600" dirty="0">
                <a:latin typeface="+mn-lt"/>
                <a:ea typeface="Times New Roman" panose="02020603050405020304" pitchFamily="18" charset="0"/>
              </a:rPr>
              <a:t>Team/Tech lead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600" dirty="0">
                <a:latin typeface="+mn-lt"/>
                <a:ea typeface="Times New Roman" panose="02020603050405020304" pitchFamily="18" charset="0"/>
              </a:rPr>
              <a:t>Functional Consultant</a:t>
            </a:r>
          </a:p>
          <a:p>
            <a:pPr>
              <a:lnSpc>
                <a:spcPct val="120000"/>
              </a:lnSpc>
            </a:pPr>
            <a:r>
              <a:rPr lang="en-GB" sz="700" b="1" dirty="0"/>
              <a:t>Technical Expertise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600" dirty="0">
                <a:ea typeface="Times New Roman" panose="02020603050405020304" pitchFamily="18" charset="0"/>
              </a:rPr>
              <a:t>Sales Cloud &amp; Service Cloud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600" dirty="0">
                <a:ea typeface="Times New Roman" panose="02020603050405020304" pitchFamily="18" charset="0"/>
              </a:rPr>
              <a:t>Salesforce Lightning Platform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600" dirty="0">
                <a:ea typeface="Times New Roman" panose="02020603050405020304" pitchFamily="18" charset="0"/>
              </a:rPr>
              <a:t>Siebel CRM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600" dirty="0">
                <a:ea typeface="Times New Roman" panose="02020603050405020304" pitchFamily="18" charset="0"/>
              </a:rPr>
              <a:t>Dynamics CRM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365374-A107-4AA5-B412-F41E86EF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4073" y="298080"/>
            <a:ext cx="3156667" cy="272014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800" b="1" dirty="0">
                <a:solidFill>
                  <a:schemeClr val="accent6"/>
                </a:solidFill>
                <a:latin typeface="+mn-lt"/>
              </a:rPr>
              <a:t>Executive Summary</a:t>
            </a:r>
          </a:p>
          <a:p>
            <a:pPr marL="0" lvl="1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r>
              <a:rPr lang="en-US" sz="700" b="1">
                <a:ea typeface="Times New Roman" panose="02020603050405020304" pitchFamily="18" charset="0"/>
              </a:rPr>
              <a:t>CRM </a:t>
            </a:r>
            <a:r>
              <a:rPr lang="en-US" sz="700" b="1" dirty="0">
                <a:ea typeface="Times New Roman" panose="02020603050405020304" pitchFamily="18" charset="0"/>
              </a:rPr>
              <a:t>Project\Program manager </a:t>
            </a:r>
            <a:r>
              <a:rPr lang="en-US" sz="700" dirty="0">
                <a:ea typeface="Times New Roman" panose="02020603050405020304" pitchFamily="18" charset="0"/>
              </a:rPr>
              <a:t>- Result oriented leader with 16+ years of total IT experience, </a:t>
            </a:r>
            <a:r>
              <a:rPr lang="en-GB" sz="700" dirty="0">
                <a:latin typeface="+mn-lt"/>
                <a:ea typeface="Times New Roman" panose="02020603050405020304" pitchFamily="18" charset="0"/>
              </a:rPr>
              <a:t>has</a:t>
            </a:r>
            <a:r>
              <a:rPr lang="en-GB" sz="700" b="1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700" dirty="0">
                <a:latin typeface="+mn-lt"/>
                <a:ea typeface="Times New Roman" panose="02020603050405020304" pitchFamily="18" charset="0"/>
              </a:rPr>
              <a:t>Strong experience in onshore/offshore Project/Program management for 8+ years, Technical delivery lead for various CRM projects</a:t>
            </a:r>
          </a:p>
          <a:p>
            <a:pPr marL="0" lvl="1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endParaRPr lang="en-GB" sz="700" dirty="0">
              <a:latin typeface="+mn-lt"/>
              <a:ea typeface="Times New Roman" panose="02020603050405020304" pitchFamily="18" charset="0"/>
            </a:endParaRPr>
          </a:p>
          <a:p>
            <a:pPr marL="171450" lvl="1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600" dirty="0">
                <a:latin typeface="+mn-lt"/>
                <a:ea typeface="Times New Roman" panose="02020603050405020304" pitchFamily="18" charset="0"/>
              </a:rPr>
              <a:t>Worked as a development delivery Lead for End-to-End CRM/ data migration/iOS implementation projects. Ability to drive project with success for any technology.</a:t>
            </a:r>
          </a:p>
          <a:p>
            <a:pPr marL="171450" lvl="1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GB" sz="600" dirty="0">
                <a:latin typeface="+mn-lt"/>
                <a:ea typeface="Times New Roman" panose="02020603050405020304" pitchFamily="18" charset="0"/>
              </a:rPr>
              <a:t>Involved in documenting the identified business processes, technical document, sprint planning and estimation of requirements.</a:t>
            </a:r>
          </a:p>
          <a:p>
            <a:pPr marL="171450" lvl="1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600" dirty="0">
                <a:latin typeface="+mn-lt"/>
                <a:ea typeface="Times New Roman" panose="02020603050405020304" pitchFamily="18" charset="0"/>
              </a:rPr>
              <a:t>Held Scrum Meetings, preparing management reports and present status report to the client.</a:t>
            </a:r>
          </a:p>
          <a:p>
            <a:pPr marL="171450" lvl="1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600" dirty="0">
                <a:latin typeface="+mn-lt"/>
                <a:ea typeface="Times New Roman" panose="02020603050405020304" pitchFamily="18" charset="0"/>
              </a:rPr>
              <a:t>Worked directly with customer to understand the business problems, including presentations, demonstrations meetings with the leaders</a:t>
            </a:r>
            <a:endParaRPr lang="en-GB" sz="600" dirty="0">
              <a:latin typeface="+mn-lt"/>
              <a:ea typeface="Times New Roman" panose="02020603050405020304" pitchFamily="18" charset="0"/>
            </a:endParaRPr>
          </a:p>
          <a:p>
            <a:pPr marL="171450" lvl="1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GB" sz="600" dirty="0">
                <a:latin typeface="+mn-lt"/>
                <a:ea typeface="Times New Roman" panose="02020603050405020304" pitchFamily="18" charset="0"/>
              </a:rPr>
              <a:t>Experience in playing multiple roles like Project Manager, Project Leady, Solution designer, Scrum master, Tech lead both at onshore and offshore.</a:t>
            </a:r>
          </a:p>
          <a:p>
            <a:pPr marL="0" lvl="1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r>
              <a:rPr lang="en-GB" sz="600" b="1" dirty="0">
                <a:latin typeface="+mn-lt"/>
                <a:ea typeface="Times New Roman" panose="02020603050405020304" pitchFamily="18" charset="0"/>
              </a:rPr>
              <a:t>Her best values are:</a:t>
            </a:r>
          </a:p>
          <a:p>
            <a:pPr marL="171450" lvl="1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GB" sz="600" dirty="0">
                <a:latin typeface="+mn-lt"/>
                <a:ea typeface="Times New Roman" panose="02020603050405020304" pitchFamily="18" charset="0"/>
              </a:rPr>
              <a:t>Organise, deliver and manage multi-shore and multi-team development efficiently. </a:t>
            </a:r>
          </a:p>
          <a:p>
            <a:pPr marL="171450" lvl="1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GB" sz="600" dirty="0">
                <a:latin typeface="+mn-lt"/>
                <a:ea typeface="Times New Roman" panose="02020603050405020304" pitchFamily="18" charset="0"/>
              </a:rPr>
              <a:t>Has a hands-on experience on different CRM implementations as PM, Scrum master on multiple releases.</a:t>
            </a:r>
          </a:p>
          <a:p>
            <a:pPr marL="171450" lvl="1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GB" sz="600" dirty="0">
                <a:latin typeface="+mn-lt"/>
                <a:ea typeface="Times New Roman" panose="02020603050405020304" pitchFamily="18" charset="0"/>
              </a:rPr>
              <a:t>Honesty and transparency with a direct approach in communication</a:t>
            </a:r>
          </a:p>
          <a:p>
            <a:pPr marL="171450" lvl="1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600" dirty="0">
                <a:latin typeface="+mn-lt"/>
                <a:ea typeface="Times New Roman" panose="02020603050405020304" pitchFamily="18" charset="0"/>
              </a:rPr>
              <a:t>Ignitor Award for helping organization in improving learning growth in the team, Star of the month Award, Client appreciation as a great asset </a:t>
            </a:r>
          </a:p>
          <a:p>
            <a:pPr marL="171450" lvl="1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sz="600" dirty="0">
                <a:latin typeface="+mn-lt"/>
                <a:ea typeface="Times New Roman" panose="02020603050405020304" pitchFamily="18" charset="0"/>
              </a:rPr>
              <a:t>Significant Achievement Award, PAT ON BACK Award for performing multiple roles</a:t>
            </a:r>
          </a:p>
          <a:p>
            <a:pPr marL="171450" lvl="1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GB" sz="600" dirty="0">
              <a:latin typeface="+mn-lt"/>
              <a:ea typeface="Times New Roman" panose="02020603050405020304" pitchFamily="18" charset="0"/>
            </a:endParaRPr>
          </a:p>
          <a:p>
            <a:pPr marL="171450" lvl="1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GB" sz="600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365374-A107-4AA5-B412-F41E86EF1941}"/>
              </a:ext>
            </a:extLst>
          </p:cNvPr>
          <p:cNvSpPr txBox="1">
            <a:spLocks/>
          </p:cNvSpPr>
          <p:nvPr/>
        </p:nvSpPr>
        <p:spPr>
          <a:xfrm>
            <a:off x="3107849" y="3055235"/>
            <a:ext cx="1111751" cy="1712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 sz="700" b="1">
                <a:solidFill>
                  <a:schemeClr val="tx2"/>
                </a:solidFill>
                <a:cs typeface="Arial" panose="020B0604020202020204" pitchFamily="34" charset="0"/>
              </a:defRPr>
            </a:lvl1pPr>
            <a:lvl2pPr marL="228600" indent="-228600" defTabSz="914400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228600" defTabSz="914400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-228600" defTabSz="914400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228600" defTabSz="914400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143000" indent="-228600" defTabSz="91440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371600" indent="-228600" defTabSz="91440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7pPr>
            <a:lvl8pPr marL="1600200" indent="-228600" defTabSz="91440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>
                <a:solidFill>
                  <a:schemeClr val="tx2"/>
                </a:solidFill>
              </a:defRPr>
            </a:lvl8pPr>
            <a:lvl9pPr marL="1600200" indent="-228600" defTabSz="914400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>
                <a:solidFill>
                  <a:schemeClr val="tx2"/>
                </a:solidFill>
              </a:defRPr>
            </a:lvl9pPr>
          </a:lstStyle>
          <a:p>
            <a:pPr fontAlgn="base">
              <a:spcAft>
                <a:spcPct val="0"/>
              </a:spcAft>
              <a:tabLst>
                <a:tab pos="228600" algn="l"/>
              </a:tabLst>
            </a:pPr>
            <a:r>
              <a:rPr lang="en-GB" dirty="0"/>
              <a:t>Industry Sectors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sz="600" b="0" dirty="0">
                <a:ea typeface="Times New Roman" panose="02020603050405020304" pitchFamily="18" charset="0"/>
              </a:rPr>
              <a:t>Retail, Consumers Goods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sz="600" b="0" dirty="0">
                <a:ea typeface="Times New Roman" panose="02020603050405020304" pitchFamily="18" charset="0"/>
              </a:rPr>
              <a:t>Healthcare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sz="600" b="0" dirty="0">
                <a:ea typeface="Times New Roman" panose="02020603050405020304" pitchFamily="18" charset="0"/>
              </a:rPr>
              <a:t>Banking and Financial Services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sz="600" b="0" dirty="0">
                <a:ea typeface="Times New Roman" panose="02020603050405020304" pitchFamily="18" charset="0"/>
              </a:rPr>
              <a:t>Telecom.</a:t>
            </a:r>
          </a:p>
          <a:p>
            <a:r>
              <a:rPr lang="en-GB" dirty="0"/>
              <a:t>Methodologies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600" b="0" dirty="0">
                <a:ea typeface="Times New Roman" panose="02020603050405020304" pitchFamily="18" charset="0"/>
              </a:rPr>
              <a:t>Agile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600" b="0" dirty="0">
                <a:ea typeface="Times New Roman" panose="02020603050405020304" pitchFamily="18" charset="0"/>
              </a:rPr>
              <a:t>Waterfall</a:t>
            </a:r>
          </a:p>
          <a:p>
            <a:r>
              <a:rPr lang="en-GB" dirty="0"/>
              <a:t>Languages Spoken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sz="600" b="0" dirty="0">
                <a:ea typeface="Times New Roman" panose="02020603050405020304" pitchFamily="18" charset="0"/>
              </a:rPr>
              <a:t>English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sz="600" b="0" dirty="0">
                <a:ea typeface="Times New Roman" panose="02020603050405020304" pitchFamily="18" charset="0"/>
              </a:rPr>
              <a:t>Hindi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sz="600" b="0" dirty="0">
                <a:ea typeface="Times New Roman" panose="02020603050405020304" pitchFamily="18" charset="0"/>
              </a:rPr>
              <a:t>Marathi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0365374-A107-4AA5-B412-F41E86EF1941}"/>
              </a:ext>
            </a:extLst>
          </p:cNvPr>
          <p:cNvSpPr txBox="1">
            <a:spLocks/>
          </p:cNvSpPr>
          <p:nvPr/>
        </p:nvSpPr>
        <p:spPr>
          <a:xfrm>
            <a:off x="1216399" y="3018222"/>
            <a:ext cx="1842533" cy="291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700" b="1" dirty="0">
                <a:latin typeface="+mn-lt"/>
              </a:rPr>
              <a:t>Education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sz="700" dirty="0">
                <a:latin typeface="+mn-lt"/>
                <a:ea typeface="Times New Roman" panose="02020603050405020304" pitchFamily="18" charset="0"/>
              </a:rPr>
              <a:t>Master of Computer Management(MCM).</a:t>
            </a:r>
            <a:endParaRPr lang="en-GB" altLang="en-US" sz="700" dirty="0"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6191FA-276D-A2A1-3796-013AEDDB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8" y="410763"/>
            <a:ext cx="993959" cy="1274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519FC-65E4-8570-5844-00CAF56DCB7B}"/>
              </a:ext>
            </a:extLst>
          </p:cNvPr>
          <p:cNvSpPr txBox="1"/>
          <p:nvPr/>
        </p:nvSpPr>
        <p:spPr>
          <a:xfrm>
            <a:off x="195840" y="1882459"/>
            <a:ext cx="830356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1000" dirty="0">
                <a:solidFill>
                  <a:schemeClr val="tx2"/>
                </a:solidFill>
              </a:rPr>
              <a:t>Valid H1B visa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33BFA3-881E-0D3F-EADD-7F37D03F4E00}"/>
              </a:ext>
            </a:extLst>
          </p:cNvPr>
          <p:cNvSpPr txBox="1"/>
          <p:nvPr/>
        </p:nvSpPr>
        <p:spPr>
          <a:xfrm>
            <a:off x="146751" y="3777134"/>
            <a:ext cx="907300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1000" dirty="0" err="1">
                <a:solidFill>
                  <a:schemeClr val="tx2"/>
                </a:solidFill>
              </a:rPr>
              <a:t>SAFe</a:t>
            </a:r>
            <a:r>
              <a:rPr lang="en-IN" sz="1000" dirty="0">
                <a:solidFill>
                  <a:schemeClr val="tx2"/>
                </a:solidFill>
              </a:rPr>
              <a:t> Agilist 4.5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232B1-FCFD-D561-AD36-A9FE3D90E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93" y="2355906"/>
            <a:ext cx="659890" cy="699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2571BC-ECEF-B98C-11F1-ABE0ECE03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99" y="2952227"/>
            <a:ext cx="720423" cy="7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0074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tem_x0020_ID xmlns="a0db0cdc-a3bc-4aea-aa8d-2f95be4aedf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12E3D2471827468672C83D828C01EF" ma:contentTypeVersion="1" ma:contentTypeDescription="Create a new document." ma:contentTypeScope="" ma:versionID="279ee9f801b7f4a11b3970d7e5d42577">
  <xsd:schema xmlns:xsd="http://www.w3.org/2001/XMLSchema" xmlns:xs="http://www.w3.org/2001/XMLSchema" xmlns:p="http://schemas.microsoft.com/office/2006/metadata/properties" xmlns:ns2="a0db0cdc-a3bc-4aea-aa8d-2f95be4aedf7" targetNamespace="http://schemas.microsoft.com/office/2006/metadata/properties" ma:root="true" ma:fieldsID="d136ae67b5a9f169354a3dbd181fbae1" ns2:_="">
    <xsd:import namespace="a0db0cdc-a3bc-4aea-aa8d-2f95be4aedf7"/>
    <xsd:element name="properties">
      <xsd:complexType>
        <xsd:sequence>
          <xsd:element name="documentManagement">
            <xsd:complexType>
              <xsd:all>
                <xsd:element ref="ns2:Item_x0020_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b0cdc-a3bc-4aea-aa8d-2f95be4aedf7" elementFormDefault="qualified">
    <xsd:import namespace="http://schemas.microsoft.com/office/2006/documentManagement/types"/>
    <xsd:import namespace="http://schemas.microsoft.com/office/infopath/2007/PartnerControls"/>
    <xsd:element name="Item_x0020_ID" ma:index="8" nillable="true" ma:displayName="Item ID" ma:internalName="Item_x0020_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898FD8-882E-47CF-9373-1E5F9EFBCE6C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a0db0cdc-a3bc-4aea-aa8d-2f95be4aedf7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C77AC41-F2A9-4753-B22F-BB07304E3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db0cdc-a3bc-4aea-aa8d-2f95be4aed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1043DE-10DC-487A-96C2-682C2BD755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12503</TotalTime>
  <Words>701</Words>
  <Application>Microsoft Office PowerPoint</Application>
  <PresentationFormat>On-screen Show (16:9)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Cognizant</vt:lpstr>
      <vt:lpstr>Arati Kulkarni– Project/Program Manager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Ryan, Ray (Cognizant)</dc:creator>
  <cp:lastModifiedBy>Kulkarni, Arati (Cognizant)</cp:lastModifiedBy>
  <cp:revision>220</cp:revision>
  <cp:lastPrinted>2017-02-17T19:35:46Z</cp:lastPrinted>
  <dcterms:created xsi:type="dcterms:W3CDTF">2018-09-13T13:22:45Z</dcterms:created>
  <dcterms:modified xsi:type="dcterms:W3CDTF">2022-11-21T07:58:17Z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0x010100B912E3D2471827468672C83D828C01EF</vt:lpwstr>
  </property>
</Properties>
</file>