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1" r:id="rId6"/>
    <p:sldId id="273"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gbA4nFQGn0c5dj1J4QFtIwST7M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drr.io/r/base/library.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200">
                <a:solidFill>
                  <a:srgbClr val="545454"/>
                </a:solidFill>
                <a:highlight>
                  <a:srgbClr val="F6F6F6"/>
                </a:highlight>
                <a:latin typeface="Courier New"/>
                <a:ea typeface="Courier New"/>
                <a:cs typeface="Courier New"/>
                <a:sym typeface="Courier New"/>
              </a:rPr>
              <a:t># Good</a:t>
            </a:r>
            <a:endParaRPr sz="1200">
              <a:solidFill>
                <a:srgbClr val="212529"/>
              </a:solidFill>
              <a:highlight>
                <a:srgbClr val="F6F6F6"/>
              </a:highlight>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19177C"/>
                </a:solidFill>
                <a:highlight>
                  <a:srgbClr val="F6F6F6"/>
                </a:highlight>
                <a:latin typeface="Courier New"/>
                <a:ea typeface="Courier New"/>
                <a:cs typeface="Courier New"/>
                <a:sym typeface="Courier New"/>
              </a:rPr>
              <a:t>x</a:t>
            </a:r>
            <a:r>
              <a:rPr lang="en" sz="1200">
                <a:solidFill>
                  <a:srgbClr val="696969"/>
                </a:solidFill>
                <a:highlight>
                  <a:srgbClr val="F6F6F6"/>
                </a:highlight>
                <a:latin typeface="Courier New"/>
                <a:ea typeface="Courier New"/>
                <a:cs typeface="Courier New"/>
                <a:sym typeface="Courier New"/>
              </a:rPr>
              <a:t>[</a:t>
            </a:r>
            <a:r>
              <a:rPr lang="en" sz="1200">
                <a:solidFill>
                  <a:srgbClr val="212529"/>
                </a:solidFill>
                <a:highlight>
                  <a:srgbClr val="F6F6F6"/>
                </a:highlight>
                <a:latin typeface="Courier New"/>
                <a:ea typeface="Courier New"/>
                <a:cs typeface="Courier New"/>
                <a:sym typeface="Courier New"/>
              </a:rPr>
              <a:t>, </a:t>
            </a:r>
            <a:r>
              <a:rPr lang="en" sz="1200">
                <a:solidFill>
                  <a:srgbClr val="A1024A"/>
                </a:solidFill>
                <a:highlight>
                  <a:srgbClr val="F6F6F6"/>
                </a:highlight>
                <a:latin typeface="Courier New"/>
                <a:ea typeface="Courier New"/>
                <a:cs typeface="Courier New"/>
                <a:sym typeface="Courier New"/>
              </a:rPr>
              <a:t>1</a:t>
            </a:r>
            <a:r>
              <a:rPr lang="en" sz="1200">
                <a:solidFill>
                  <a:srgbClr val="696969"/>
                </a:solidFill>
                <a:highlight>
                  <a:srgbClr val="F6F6F6"/>
                </a:highlight>
                <a:latin typeface="Courier New"/>
                <a:ea typeface="Courier New"/>
                <a:cs typeface="Courier New"/>
                <a:sym typeface="Courier New"/>
              </a:rPr>
              <a:t>]</a:t>
            </a:r>
            <a:endParaRPr sz="1200">
              <a:solidFill>
                <a:srgbClr val="212529"/>
              </a:solidFill>
              <a:highlight>
                <a:srgbClr val="F6F6F6"/>
              </a:highlight>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endParaRPr sz="1200">
              <a:solidFill>
                <a:srgbClr val="212529"/>
              </a:solidFill>
              <a:highlight>
                <a:srgbClr val="F6F6F6"/>
              </a:highlight>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545454"/>
                </a:solidFill>
                <a:highlight>
                  <a:srgbClr val="F6F6F6"/>
                </a:highlight>
                <a:latin typeface="Courier New"/>
                <a:ea typeface="Courier New"/>
                <a:cs typeface="Courier New"/>
                <a:sym typeface="Courier New"/>
              </a:rPr>
              <a:t># Bad</a:t>
            </a:r>
            <a:endParaRPr sz="1200">
              <a:solidFill>
                <a:srgbClr val="212529"/>
              </a:solidFill>
              <a:highlight>
                <a:srgbClr val="F6F6F6"/>
              </a:highlight>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19177C"/>
                </a:solidFill>
                <a:highlight>
                  <a:srgbClr val="F6F6F6"/>
                </a:highlight>
                <a:latin typeface="Courier New"/>
                <a:ea typeface="Courier New"/>
                <a:cs typeface="Courier New"/>
                <a:sym typeface="Courier New"/>
              </a:rPr>
              <a:t>x</a:t>
            </a:r>
            <a:r>
              <a:rPr lang="en" sz="1200">
                <a:solidFill>
                  <a:srgbClr val="696969"/>
                </a:solidFill>
                <a:highlight>
                  <a:srgbClr val="F6F6F6"/>
                </a:highlight>
                <a:latin typeface="Courier New"/>
                <a:ea typeface="Courier New"/>
                <a:cs typeface="Courier New"/>
                <a:sym typeface="Courier New"/>
              </a:rPr>
              <a:t>[</a:t>
            </a:r>
            <a:r>
              <a:rPr lang="en" sz="1200">
                <a:solidFill>
                  <a:srgbClr val="212529"/>
                </a:solidFill>
                <a:highlight>
                  <a:srgbClr val="F6F6F6"/>
                </a:highlight>
                <a:latin typeface="Courier New"/>
                <a:ea typeface="Courier New"/>
                <a:cs typeface="Courier New"/>
                <a:sym typeface="Courier New"/>
              </a:rPr>
              <a:t>,</a:t>
            </a:r>
            <a:r>
              <a:rPr lang="en" sz="1200">
                <a:solidFill>
                  <a:srgbClr val="A1024A"/>
                </a:solidFill>
                <a:highlight>
                  <a:srgbClr val="F6F6F6"/>
                </a:highlight>
                <a:latin typeface="Courier New"/>
                <a:ea typeface="Courier New"/>
                <a:cs typeface="Courier New"/>
                <a:sym typeface="Courier New"/>
              </a:rPr>
              <a:t>1</a:t>
            </a:r>
            <a:r>
              <a:rPr lang="en" sz="1200">
                <a:solidFill>
                  <a:srgbClr val="696969"/>
                </a:solidFill>
                <a:highlight>
                  <a:srgbClr val="F6F6F6"/>
                </a:highlight>
                <a:latin typeface="Courier New"/>
                <a:ea typeface="Courier New"/>
                <a:cs typeface="Courier New"/>
                <a:sym typeface="Courier New"/>
              </a:rPr>
              <a:t>]</a:t>
            </a:r>
            <a:endParaRPr sz="1200">
              <a:solidFill>
                <a:srgbClr val="212529"/>
              </a:solidFill>
              <a:highlight>
                <a:srgbClr val="F6F6F6"/>
              </a:highlight>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19177C"/>
                </a:solidFill>
                <a:highlight>
                  <a:srgbClr val="F6F6F6"/>
                </a:highlight>
                <a:latin typeface="Courier New"/>
                <a:ea typeface="Courier New"/>
                <a:cs typeface="Courier New"/>
                <a:sym typeface="Courier New"/>
              </a:rPr>
              <a:t>x</a:t>
            </a:r>
            <a:r>
              <a:rPr lang="en" sz="1200">
                <a:solidFill>
                  <a:srgbClr val="696969"/>
                </a:solidFill>
                <a:highlight>
                  <a:srgbClr val="F6F6F6"/>
                </a:highlight>
                <a:latin typeface="Courier New"/>
                <a:ea typeface="Courier New"/>
                <a:cs typeface="Courier New"/>
                <a:sym typeface="Courier New"/>
              </a:rPr>
              <a:t>[</a:t>
            </a:r>
            <a:r>
              <a:rPr lang="en" sz="1200">
                <a:solidFill>
                  <a:srgbClr val="212529"/>
                </a:solidFill>
                <a:highlight>
                  <a:srgbClr val="F6F6F6"/>
                </a:highlight>
                <a:latin typeface="Courier New"/>
                <a:ea typeface="Courier New"/>
                <a:cs typeface="Courier New"/>
                <a:sym typeface="Courier New"/>
              </a:rPr>
              <a:t> ,</a:t>
            </a:r>
            <a:r>
              <a:rPr lang="en" sz="1200">
                <a:solidFill>
                  <a:srgbClr val="A1024A"/>
                </a:solidFill>
                <a:highlight>
                  <a:srgbClr val="F6F6F6"/>
                </a:highlight>
                <a:latin typeface="Courier New"/>
                <a:ea typeface="Courier New"/>
                <a:cs typeface="Courier New"/>
                <a:sym typeface="Courier New"/>
              </a:rPr>
              <a:t>1</a:t>
            </a:r>
            <a:r>
              <a:rPr lang="en" sz="1200">
                <a:solidFill>
                  <a:srgbClr val="696969"/>
                </a:solidFill>
                <a:highlight>
                  <a:srgbClr val="F6F6F6"/>
                </a:highlight>
                <a:latin typeface="Courier New"/>
                <a:ea typeface="Courier New"/>
                <a:cs typeface="Courier New"/>
                <a:sym typeface="Courier New"/>
              </a:rPr>
              <a:t>]</a:t>
            </a:r>
            <a:endParaRPr sz="120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0"/>
              </a:spcAft>
              <a:buSzPts val="1100"/>
              <a:buNone/>
            </a:pPr>
            <a:r>
              <a:rPr lang="en" sz="1200">
                <a:solidFill>
                  <a:srgbClr val="19177C"/>
                </a:solidFill>
                <a:highlight>
                  <a:srgbClr val="F6F6F6"/>
                </a:highlight>
                <a:latin typeface="Courier New"/>
                <a:ea typeface="Courier New"/>
                <a:cs typeface="Courier New"/>
                <a:sym typeface="Courier New"/>
              </a:rPr>
              <a:t>x</a:t>
            </a:r>
            <a:r>
              <a:rPr lang="en" sz="1200">
                <a:solidFill>
                  <a:srgbClr val="696969"/>
                </a:solidFill>
                <a:highlight>
                  <a:srgbClr val="F6F6F6"/>
                </a:highlight>
                <a:latin typeface="Courier New"/>
                <a:ea typeface="Courier New"/>
                <a:cs typeface="Courier New"/>
                <a:sym typeface="Courier New"/>
              </a:rPr>
              <a:t>[</a:t>
            </a:r>
            <a:r>
              <a:rPr lang="en" sz="1200">
                <a:solidFill>
                  <a:srgbClr val="212529"/>
                </a:solidFill>
                <a:highlight>
                  <a:srgbClr val="F6F6F6"/>
                </a:highlight>
                <a:latin typeface="Courier New"/>
                <a:ea typeface="Courier New"/>
                <a:cs typeface="Courier New"/>
                <a:sym typeface="Courier New"/>
              </a:rPr>
              <a:t> , </a:t>
            </a:r>
            <a:r>
              <a:rPr lang="en" sz="1200">
                <a:solidFill>
                  <a:srgbClr val="A1024A"/>
                </a:solidFill>
                <a:highlight>
                  <a:srgbClr val="F6F6F6"/>
                </a:highlight>
                <a:latin typeface="Courier New"/>
                <a:ea typeface="Courier New"/>
                <a:cs typeface="Courier New"/>
                <a:sym typeface="Courier New"/>
              </a:rPr>
              <a:t>1</a:t>
            </a:r>
            <a:r>
              <a:rPr lang="en" sz="1200">
                <a:solidFill>
                  <a:srgbClr val="696969"/>
                </a:solidFill>
                <a:highlight>
                  <a:srgbClr val="F6F6F6"/>
                </a:highlight>
                <a:latin typeface="Courier New"/>
                <a:ea typeface="Courier New"/>
                <a:cs typeface="Courier New"/>
                <a:sym typeface="Courier New"/>
              </a:rPr>
              <a:t>]</a:t>
            </a:r>
            <a:endParaRPr sz="1200">
              <a:solidFill>
                <a:srgbClr val="69696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0"/>
              </a:spcAft>
              <a:buSzPts val="1100"/>
              <a:buNone/>
            </a:pPr>
            <a:endParaRPr sz="1200">
              <a:solidFill>
                <a:srgbClr val="696969"/>
              </a:solidFill>
              <a:highlight>
                <a:srgbClr val="F6F6F6"/>
              </a:highlight>
              <a:latin typeface="Courier New"/>
              <a:ea typeface="Courier New"/>
              <a:cs typeface="Courier New"/>
              <a:sym typeface="Courier New"/>
            </a:endParaRPr>
          </a:p>
          <a:p>
            <a:pPr marL="0" lvl="0" indent="0" algn="l" rtl="0">
              <a:lnSpc>
                <a:spcPct val="95000"/>
              </a:lnSpc>
              <a:spcBef>
                <a:spcPts val="1200"/>
              </a:spcBef>
              <a:spcAft>
                <a:spcPts val="0"/>
              </a:spcAft>
              <a:buClr>
                <a:schemeClr val="dk1"/>
              </a:buClr>
              <a:buSzPts val="852"/>
              <a:buFont typeface="Arial"/>
              <a:buNone/>
            </a:pPr>
            <a:r>
              <a:rPr lang="en" sz="1200">
                <a:solidFill>
                  <a:srgbClr val="545454"/>
                </a:solidFill>
                <a:highlight>
                  <a:srgbClr val="F6F6F6"/>
                </a:highlight>
                <a:latin typeface="Courier New"/>
                <a:ea typeface="Courier New"/>
                <a:cs typeface="Courier New"/>
                <a:sym typeface="Courier New"/>
              </a:rPr>
              <a:t># Good</a:t>
            </a:r>
            <a:endParaRPr sz="1200">
              <a:solidFill>
                <a:srgbClr val="212529"/>
              </a:solidFill>
              <a:highlight>
                <a:srgbClr val="F6F6F6"/>
              </a:highlight>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852"/>
              <a:buFont typeface="Arial"/>
              <a:buNone/>
            </a:pPr>
            <a:r>
              <a:rPr lang="en" sz="1200">
                <a:solidFill>
                  <a:srgbClr val="007FAA"/>
                </a:solidFill>
                <a:highlight>
                  <a:srgbClr val="F6F6F6"/>
                </a:highlight>
                <a:latin typeface="Courier New"/>
                <a:ea typeface="Courier New"/>
                <a:cs typeface="Courier New"/>
                <a:sym typeface="Courier New"/>
              </a:rPr>
              <a:t>if</a:t>
            </a:r>
            <a:r>
              <a:rPr lang="en" sz="1200">
                <a:solidFill>
                  <a:srgbClr val="212529"/>
                </a:solidFill>
                <a:highlight>
                  <a:srgbClr val="F6F6F6"/>
                </a:highlight>
                <a:latin typeface="Courier New"/>
                <a:ea typeface="Courier New"/>
                <a:cs typeface="Courier New"/>
                <a:sym typeface="Courier New"/>
              </a:rPr>
              <a:t> </a:t>
            </a:r>
            <a:r>
              <a:rPr lang="en" sz="1200">
                <a:solidFill>
                  <a:srgbClr val="696969"/>
                </a:solidFill>
                <a:highlight>
                  <a:srgbClr val="F6F6F6"/>
                </a:highlight>
                <a:latin typeface="Courier New"/>
                <a:ea typeface="Courier New"/>
                <a:cs typeface="Courier New"/>
                <a:sym typeface="Courier New"/>
              </a:rPr>
              <a:t>(</a:t>
            </a:r>
            <a:r>
              <a:rPr lang="en" sz="1200">
                <a:solidFill>
                  <a:srgbClr val="19177C"/>
                </a:solidFill>
                <a:highlight>
                  <a:srgbClr val="F6F6F6"/>
                </a:highlight>
                <a:latin typeface="Courier New"/>
                <a:ea typeface="Courier New"/>
                <a:cs typeface="Courier New"/>
                <a:sym typeface="Courier New"/>
              </a:rPr>
              <a:t>debug</a:t>
            </a:r>
            <a:r>
              <a:rPr lang="en" sz="1200">
                <a:solidFill>
                  <a:srgbClr val="696969"/>
                </a:solidFill>
                <a:highlight>
                  <a:srgbClr val="F6F6F6"/>
                </a:highlight>
                <a:latin typeface="Courier New"/>
                <a:ea typeface="Courier New"/>
                <a:cs typeface="Courier New"/>
                <a:sym typeface="Courier New"/>
              </a:rPr>
              <a:t>)</a:t>
            </a:r>
            <a:r>
              <a:rPr lang="en" sz="1200">
                <a:solidFill>
                  <a:srgbClr val="212529"/>
                </a:solidFill>
                <a:highlight>
                  <a:srgbClr val="F6F6F6"/>
                </a:highlight>
                <a:latin typeface="Courier New"/>
                <a:ea typeface="Courier New"/>
                <a:cs typeface="Courier New"/>
                <a:sym typeface="Courier New"/>
              </a:rPr>
              <a:t> </a:t>
            </a:r>
            <a:r>
              <a:rPr lang="en" sz="1200">
                <a:solidFill>
                  <a:srgbClr val="696969"/>
                </a:solidFill>
                <a:highlight>
                  <a:srgbClr val="F6F6F6"/>
                </a:highlight>
                <a:latin typeface="Courier New"/>
                <a:ea typeface="Courier New"/>
                <a:cs typeface="Courier New"/>
                <a:sym typeface="Courier New"/>
              </a:rPr>
              <a:t>{</a:t>
            </a:r>
            <a:endParaRPr sz="1200">
              <a:solidFill>
                <a:srgbClr val="212529"/>
              </a:solidFill>
              <a:highlight>
                <a:srgbClr val="F6F6F6"/>
              </a:highlight>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852"/>
              <a:buFont typeface="Arial"/>
              <a:buNone/>
            </a:pPr>
            <a:r>
              <a:rPr lang="en" sz="1200">
                <a:solidFill>
                  <a:srgbClr val="212529"/>
                </a:solidFill>
                <a:highlight>
                  <a:srgbClr val="F6F6F6"/>
                </a:highlight>
                <a:latin typeface="Courier New"/>
                <a:ea typeface="Courier New"/>
                <a:cs typeface="Courier New"/>
                <a:sym typeface="Courier New"/>
              </a:rPr>
              <a:t>  </a:t>
            </a:r>
            <a:r>
              <a:rPr lang="en" sz="1200">
                <a:solidFill>
                  <a:srgbClr val="4254A7"/>
                </a:solidFill>
                <a:highlight>
                  <a:srgbClr val="F6F6F6"/>
                </a:highlight>
                <a:latin typeface="Courier New"/>
                <a:ea typeface="Courier New"/>
                <a:cs typeface="Courier New"/>
                <a:sym typeface="Courier New"/>
              </a:rPr>
              <a:t>show</a:t>
            </a:r>
            <a:r>
              <a:rPr lang="en" sz="1200">
                <a:solidFill>
                  <a:srgbClr val="696969"/>
                </a:solidFill>
                <a:highlight>
                  <a:srgbClr val="F6F6F6"/>
                </a:highlight>
                <a:latin typeface="Courier New"/>
                <a:ea typeface="Courier New"/>
                <a:cs typeface="Courier New"/>
                <a:sym typeface="Courier New"/>
              </a:rPr>
              <a:t>(</a:t>
            </a:r>
            <a:r>
              <a:rPr lang="en" sz="1200">
                <a:solidFill>
                  <a:srgbClr val="19177C"/>
                </a:solidFill>
                <a:highlight>
                  <a:srgbClr val="F6F6F6"/>
                </a:highlight>
                <a:latin typeface="Courier New"/>
                <a:ea typeface="Courier New"/>
                <a:cs typeface="Courier New"/>
                <a:sym typeface="Courier New"/>
              </a:rPr>
              <a:t>x</a:t>
            </a:r>
            <a:r>
              <a:rPr lang="en" sz="1200">
                <a:solidFill>
                  <a:srgbClr val="696969"/>
                </a:solidFill>
                <a:highlight>
                  <a:srgbClr val="F6F6F6"/>
                </a:highlight>
                <a:latin typeface="Courier New"/>
                <a:ea typeface="Courier New"/>
                <a:cs typeface="Courier New"/>
                <a:sym typeface="Courier New"/>
              </a:rPr>
              <a:t>)</a:t>
            </a:r>
            <a:endParaRPr sz="1200">
              <a:solidFill>
                <a:srgbClr val="212529"/>
              </a:solidFill>
              <a:highlight>
                <a:srgbClr val="F6F6F6"/>
              </a:highlight>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852"/>
              <a:buFont typeface="Arial"/>
              <a:buNone/>
            </a:pPr>
            <a:r>
              <a:rPr lang="en" sz="1200">
                <a:solidFill>
                  <a:srgbClr val="696969"/>
                </a:solidFill>
                <a:highlight>
                  <a:srgbClr val="F6F6F6"/>
                </a:highlight>
                <a:latin typeface="Courier New"/>
                <a:ea typeface="Courier New"/>
                <a:cs typeface="Courier New"/>
                <a:sym typeface="Courier New"/>
              </a:rPr>
              <a:t>}</a:t>
            </a:r>
            <a:endParaRPr sz="1200">
              <a:solidFill>
                <a:srgbClr val="212529"/>
              </a:solidFill>
              <a:highlight>
                <a:srgbClr val="F6F6F6"/>
              </a:highlight>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852"/>
              <a:buFont typeface="Arial"/>
              <a:buNone/>
            </a:pPr>
            <a:endParaRPr sz="1200">
              <a:solidFill>
                <a:srgbClr val="212529"/>
              </a:solidFill>
              <a:highlight>
                <a:srgbClr val="F6F6F6"/>
              </a:highlight>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852"/>
              <a:buFont typeface="Arial"/>
              <a:buNone/>
            </a:pPr>
            <a:r>
              <a:rPr lang="en" sz="1200">
                <a:solidFill>
                  <a:srgbClr val="545454"/>
                </a:solidFill>
                <a:highlight>
                  <a:srgbClr val="F6F6F6"/>
                </a:highlight>
                <a:latin typeface="Courier New"/>
                <a:ea typeface="Courier New"/>
                <a:cs typeface="Courier New"/>
                <a:sym typeface="Courier New"/>
              </a:rPr>
              <a:t># Bad</a:t>
            </a:r>
            <a:endParaRPr sz="1200">
              <a:solidFill>
                <a:srgbClr val="212529"/>
              </a:solidFill>
              <a:highlight>
                <a:srgbClr val="F6F6F6"/>
              </a:highlight>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852"/>
              <a:buFont typeface="Arial"/>
              <a:buNone/>
            </a:pPr>
            <a:r>
              <a:rPr lang="en" sz="1200">
                <a:solidFill>
                  <a:srgbClr val="007FAA"/>
                </a:solidFill>
                <a:highlight>
                  <a:srgbClr val="F6F6F6"/>
                </a:highlight>
                <a:latin typeface="Courier New"/>
                <a:ea typeface="Courier New"/>
                <a:cs typeface="Courier New"/>
                <a:sym typeface="Courier New"/>
              </a:rPr>
              <a:t>if</a:t>
            </a:r>
            <a:r>
              <a:rPr lang="en" sz="1200">
                <a:solidFill>
                  <a:srgbClr val="696969"/>
                </a:solidFill>
                <a:highlight>
                  <a:srgbClr val="F6F6F6"/>
                </a:highlight>
                <a:latin typeface="Courier New"/>
                <a:ea typeface="Courier New"/>
                <a:cs typeface="Courier New"/>
                <a:sym typeface="Courier New"/>
              </a:rPr>
              <a:t>(</a:t>
            </a:r>
            <a:r>
              <a:rPr lang="en" sz="1200">
                <a:solidFill>
                  <a:srgbClr val="19177C"/>
                </a:solidFill>
                <a:highlight>
                  <a:srgbClr val="F6F6F6"/>
                </a:highlight>
                <a:latin typeface="Courier New"/>
                <a:ea typeface="Courier New"/>
                <a:cs typeface="Courier New"/>
                <a:sym typeface="Courier New"/>
              </a:rPr>
              <a:t>debug</a:t>
            </a:r>
            <a:r>
              <a:rPr lang="en" sz="1200">
                <a:solidFill>
                  <a:srgbClr val="696969"/>
                </a:solidFill>
                <a:highlight>
                  <a:srgbClr val="F6F6F6"/>
                </a:highlight>
                <a:latin typeface="Courier New"/>
                <a:ea typeface="Courier New"/>
                <a:cs typeface="Courier New"/>
                <a:sym typeface="Courier New"/>
              </a:rPr>
              <a:t>){</a:t>
            </a:r>
            <a:endParaRPr sz="1200">
              <a:solidFill>
                <a:srgbClr val="212529"/>
              </a:solidFill>
              <a:highlight>
                <a:srgbClr val="F6F6F6"/>
              </a:highlight>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852"/>
              <a:buFont typeface="Arial"/>
              <a:buNone/>
            </a:pPr>
            <a:r>
              <a:rPr lang="en" sz="1200">
                <a:solidFill>
                  <a:srgbClr val="212529"/>
                </a:solidFill>
                <a:highlight>
                  <a:srgbClr val="F6F6F6"/>
                </a:highlight>
                <a:latin typeface="Courier New"/>
                <a:ea typeface="Courier New"/>
                <a:cs typeface="Courier New"/>
                <a:sym typeface="Courier New"/>
              </a:rPr>
              <a:t>  </a:t>
            </a:r>
            <a:r>
              <a:rPr lang="en" sz="1200">
                <a:solidFill>
                  <a:srgbClr val="4254A7"/>
                </a:solidFill>
                <a:highlight>
                  <a:srgbClr val="F6F6F6"/>
                </a:highlight>
                <a:latin typeface="Courier New"/>
                <a:ea typeface="Courier New"/>
                <a:cs typeface="Courier New"/>
                <a:sym typeface="Courier New"/>
              </a:rPr>
              <a:t>show</a:t>
            </a:r>
            <a:r>
              <a:rPr lang="en" sz="1200">
                <a:solidFill>
                  <a:srgbClr val="696969"/>
                </a:solidFill>
                <a:highlight>
                  <a:srgbClr val="F6F6F6"/>
                </a:highlight>
                <a:latin typeface="Courier New"/>
                <a:ea typeface="Courier New"/>
                <a:cs typeface="Courier New"/>
                <a:sym typeface="Courier New"/>
              </a:rPr>
              <a:t>(</a:t>
            </a:r>
            <a:r>
              <a:rPr lang="en" sz="1200">
                <a:solidFill>
                  <a:srgbClr val="19177C"/>
                </a:solidFill>
                <a:highlight>
                  <a:srgbClr val="F6F6F6"/>
                </a:highlight>
                <a:latin typeface="Courier New"/>
                <a:ea typeface="Courier New"/>
                <a:cs typeface="Courier New"/>
                <a:sym typeface="Courier New"/>
              </a:rPr>
              <a:t>x</a:t>
            </a:r>
            <a:r>
              <a:rPr lang="en" sz="1200">
                <a:solidFill>
                  <a:srgbClr val="696969"/>
                </a:solidFill>
                <a:highlight>
                  <a:srgbClr val="F6F6F6"/>
                </a:highlight>
                <a:latin typeface="Courier New"/>
                <a:ea typeface="Courier New"/>
                <a:cs typeface="Courier New"/>
                <a:sym typeface="Courier New"/>
              </a:rPr>
              <a:t>)</a:t>
            </a:r>
            <a:endParaRPr sz="120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SzPts val="1100"/>
              <a:buNone/>
            </a:pPr>
            <a:r>
              <a:rPr lang="en" sz="1200">
                <a:solidFill>
                  <a:srgbClr val="696969"/>
                </a:solidFill>
                <a:highlight>
                  <a:srgbClr val="F6F6F6"/>
                </a:highlight>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lnSpc>
                <a:spcPct val="115000"/>
              </a:lnSpc>
              <a:spcBef>
                <a:spcPts val="1200"/>
              </a:spcBef>
              <a:spcAft>
                <a:spcPts val="0"/>
              </a:spcAft>
              <a:buClr>
                <a:schemeClr val="dk1"/>
              </a:buClr>
              <a:buSzPts val="1100"/>
              <a:buFont typeface="Arial"/>
              <a:buNone/>
            </a:pPr>
            <a:endParaRPr sz="1200">
              <a:solidFill>
                <a:srgbClr val="696969"/>
              </a:solidFill>
              <a:highlight>
                <a:srgbClr val="F6F6F6"/>
              </a:highlight>
              <a:latin typeface="Courier New"/>
              <a:ea typeface="Courier New"/>
              <a:cs typeface="Courier New"/>
              <a:sym typeface="Courier New"/>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000">
                <a:solidFill>
                  <a:srgbClr val="212529"/>
                </a:solidFill>
                <a:highlight>
                  <a:schemeClr val="lt1"/>
                </a:highlight>
              </a:rPr>
              <a:t>Function-indent: place each argument on its own line, and indent to match the opening </a:t>
            </a:r>
            <a:r>
              <a:rPr lang="en" sz="1000">
                <a:solidFill>
                  <a:srgbClr val="188038"/>
                </a:solidFill>
                <a:highlight>
                  <a:srgbClr val="F8F8F8"/>
                </a:highlight>
              </a:rPr>
              <a:t>(</a:t>
            </a:r>
            <a:r>
              <a:rPr lang="en" sz="1000">
                <a:solidFill>
                  <a:srgbClr val="212529"/>
                </a:solidFill>
                <a:highlight>
                  <a:schemeClr val="lt1"/>
                </a:highlight>
              </a:rPr>
              <a:t> of </a:t>
            </a:r>
            <a:r>
              <a:rPr lang="en" sz="1000">
                <a:solidFill>
                  <a:srgbClr val="188038"/>
                </a:solidFill>
                <a:highlight>
                  <a:srgbClr val="F8F8F8"/>
                </a:highlight>
              </a:rPr>
              <a:t>function</a:t>
            </a:r>
            <a:r>
              <a:rPr lang="en" sz="1000">
                <a:solidFill>
                  <a:srgbClr val="212529"/>
                </a:solidFill>
                <a:highlight>
                  <a:schemeClr val="lt1"/>
                </a:highlight>
              </a:rPr>
              <a:t>:</a:t>
            </a:r>
            <a:br>
              <a:rPr lang="en" sz="1350">
                <a:solidFill>
                  <a:srgbClr val="212529"/>
                </a:solidFill>
                <a:highlight>
                  <a:schemeClr val="lt1"/>
                </a:highlight>
                <a:latin typeface="Roboto"/>
                <a:ea typeface="Roboto"/>
                <a:cs typeface="Roboto"/>
                <a:sym typeface="Roboto"/>
              </a:rPr>
            </a:br>
            <a:r>
              <a:rPr lang="en" sz="1350">
                <a:solidFill>
                  <a:srgbClr val="212529"/>
                </a:solidFill>
                <a:highlight>
                  <a:schemeClr val="lt1"/>
                </a:highlight>
                <a:latin typeface="Roboto"/>
                <a:ea typeface="Roboto"/>
                <a:cs typeface="Roboto"/>
                <a:sym typeface="Roboto"/>
              </a:rPr>
              <a:t>Double-indent: Place each argument of its own double indented line.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100"/>
              <a:buNone/>
            </a:pPr>
            <a:r>
              <a:rPr lang="en">
                <a:solidFill>
                  <a:srgbClr val="188038"/>
                </a:solidFill>
                <a:highlight>
                  <a:srgbClr val="F8F8F8"/>
                </a:highlight>
                <a:latin typeface="Courier New"/>
                <a:ea typeface="Courier New"/>
                <a:cs typeface="Courier New"/>
                <a:sym typeface="Courier New"/>
              </a:rPr>
              <a:t>%&gt;%</a:t>
            </a:r>
            <a:r>
              <a:rPr lang="en">
                <a:solidFill>
                  <a:srgbClr val="212529"/>
                </a:solidFill>
                <a:highlight>
                  <a:schemeClr val="lt1"/>
                </a:highlight>
                <a:latin typeface="Roboto"/>
                <a:ea typeface="Roboto"/>
                <a:cs typeface="Roboto"/>
                <a:sym typeface="Roboto"/>
              </a:rPr>
              <a:t> should always have a space before it, and should usually be followed by a new line. After the first step, each line should be indented by two spaces. This structure makes it easier to add new steps (or rearrange existing steps) and harder to overlook a step</a:t>
            </a:r>
            <a:endParaRPr>
              <a:solidFill>
                <a:srgbClr val="212529"/>
              </a:solidFill>
              <a:highlight>
                <a:schemeClr val="lt1"/>
              </a:highlight>
              <a:latin typeface="Roboto"/>
              <a:ea typeface="Roboto"/>
              <a:cs typeface="Roboto"/>
              <a:sym typeface="Roboto"/>
            </a:endParaRPr>
          </a:p>
          <a:p>
            <a:pPr marL="0" lvl="0" indent="0" algn="l" rtl="0">
              <a:lnSpc>
                <a:spcPct val="95000"/>
              </a:lnSpc>
              <a:spcBef>
                <a:spcPts val="1200"/>
              </a:spcBef>
              <a:spcAft>
                <a:spcPts val="1200"/>
              </a:spcAft>
              <a:buClr>
                <a:schemeClr val="dk1"/>
              </a:buClr>
              <a:buSzPts val="275"/>
              <a:buFont typeface="Arial"/>
              <a:buNone/>
            </a:pPr>
            <a:endParaRPr>
              <a:solidFill>
                <a:srgbClr val="212529"/>
              </a:solidFill>
              <a:highlight>
                <a:schemeClr val="lt1"/>
              </a:highlight>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350">
                <a:solidFill>
                  <a:srgbClr val="212529"/>
                </a:solidFill>
                <a:highlight>
                  <a:schemeClr val="lt1"/>
                </a:highlight>
                <a:latin typeface="Roboto"/>
                <a:ea typeface="Roboto"/>
                <a:cs typeface="Roboto"/>
                <a:sym typeface="Roboto"/>
              </a:rPr>
              <a:t>Google - R tidyverse - Google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500"/>
              </a:spcBef>
              <a:spcAft>
                <a:spcPts val="0"/>
              </a:spcAft>
              <a:buSzPts val="1100"/>
              <a:buNone/>
            </a:pPr>
            <a:endParaRPr sz="1200">
              <a:solidFill>
                <a:srgbClr val="374151"/>
              </a:solidFill>
              <a:highlight>
                <a:srgbClr val="F7F7F8"/>
              </a:highlight>
              <a:latin typeface="Roboto"/>
              <a:ea typeface="Roboto"/>
              <a:cs typeface="Roboto"/>
              <a:sym typeface="Roboto"/>
            </a:endParaRPr>
          </a:p>
          <a:p>
            <a:pPr marL="0" lvl="0" indent="0" algn="l" rtl="0">
              <a:lnSpc>
                <a:spcPct val="100000"/>
              </a:lnSpc>
              <a:spcBef>
                <a:spcPts val="150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golden rule of the tidyverse style guide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96995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350">
                <a:solidFill>
                  <a:srgbClr val="212529"/>
                </a:solidFill>
                <a:highlight>
                  <a:srgbClr val="FFFFFF"/>
                </a:highlight>
                <a:latin typeface="Roboto"/>
                <a:ea typeface="Roboto"/>
                <a:cs typeface="Roboto"/>
                <a:sym typeface="Roboto"/>
              </a:rPr>
              <a:t>If your script uses add-on packages, load them all at once at the very beginning of the file. This is more transparent than sprinkling </a:t>
            </a:r>
            <a:r>
              <a:rPr lang="en" sz="1200" u="sng">
                <a:solidFill>
                  <a:schemeClr val="hlink"/>
                </a:solidFill>
                <a:highlight>
                  <a:srgbClr val="F8F8F8"/>
                </a:highlight>
                <a:latin typeface="Courier New"/>
                <a:ea typeface="Courier New"/>
                <a:cs typeface="Courier New"/>
                <a:sym typeface="Courier New"/>
                <a:hlinkClick r:id="rId3"/>
              </a:rPr>
              <a:t>library()</a:t>
            </a:r>
            <a:r>
              <a:rPr lang="en" sz="1350">
                <a:solidFill>
                  <a:srgbClr val="212529"/>
                </a:solidFill>
                <a:highlight>
                  <a:srgbClr val="FFFFFF"/>
                </a:highlight>
                <a:latin typeface="Roboto"/>
                <a:ea typeface="Roboto"/>
                <a:cs typeface="Roboto"/>
                <a:sym typeface="Roboto"/>
              </a:rPr>
              <a:t> calls throughout your code or having hidden dependencies that are loaded in a startup file, such as </a:t>
            </a:r>
            <a:r>
              <a:rPr lang="en" sz="1200">
                <a:solidFill>
                  <a:srgbClr val="212529"/>
                </a:solidFill>
                <a:highlight>
                  <a:srgbClr val="F8F8F8"/>
                </a:highlight>
                <a:latin typeface="Courier New"/>
                <a:ea typeface="Courier New"/>
                <a:cs typeface="Courier New"/>
                <a:sym typeface="Courier New"/>
              </a:rPr>
              <a:t>.Rprofile</a:t>
            </a:r>
            <a:r>
              <a:rPr lang="en" sz="1350">
                <a:solidFill>
                  <a:srgbClr val="212529"/>
                </a:solidFill>
                <a:highlight>
                  <a:srgbClr val="FFFFFF"/>
                </a:highlight>
                <a:latin typeface="Roboto"/>
                <a:ea typeface="Roboto"/>
                <a:cs typeface="Roboto"/>
                <a:sym typeface="Roboto"/>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2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meetup.com/rladies-dc/" TargetMode="External"/><Relationship Id="rId5" Type="http://schemas.openxmlformats.org/officeDocument/2006/relationships/image" Target="../media/image2.png"/><Relationship Id="rId4" Type="http://schemas.openxmlformats.org/officeDocument/2006/relationships/hyperlink" Target="https://www.linkedin.com/in/aratikrishnamoorthy"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rdrr.io/r/base/Syntax.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rdrr.io/r/base/mean.html" TargetMode="External"/><Relationship Id="rId4" Type="http://schemas.openxmlformats.org/officeDocument/2006/relationships/hyperlink" Target="https://rdrr.io/r/base/call.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rdrr.io/r/base/mean.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Jas_Hughes/status/142844220140344935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hyperlink" Target="https://www.facebook.com/Rmemes0"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twitter.com/allison_hors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facebook.com/Rmemes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descr="1904 picture from the Weldon's Ladies Journal featuring 4 ladies posing in stylish gowns"/>
          <p:cNvPicPr preferRelativeResize="0"/>
          <p:nvPr/>
        </p:nvPicPr>
        <p:blipFill rotWithShape="1">
          <a:blip r:embed="rId3">
            <a:alphaModFix/>
          </a:blip>
          <a:srcRect/>
          <a:stretch/>
        </p:blipFill>
        <p:spPr>
          <a:xfrm>
            <a:off x="1676975" y="0"/>
            <a:ext cx="5684925" cy="2815400"/>
          </a:xfrm>
          <a:prstGeom prst="rect">
            <a:avLst/>
          </a:prstGeom>
          <a:noFill/>
          <a:ln>
            <a:noFill/>
          </a:ln>
        </p:spPr>
      </p:pic>
      <p:sp>
        <p:nvSpPr>
          <p:cNvPr id="55" name="Google Shape;55;p1"/>
          <p:cNvSpPr txBox="1">
            <a:spLocks noGrp="1"/>
          </p:cNvSpPr>
          <p:nvPr>
            <p:ph type="ctrTitle"/>
          </p:nvPr>
        </p:nvSpPr>
        <p:spPr>
          <a:xfrm>
            <a:off x="275578" y="1715120"/>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sz="4800" dirty="0"/>
              <a:t>Tidyverse Style Guide</a:t>
            </a:r>
            <a:endParaRPr sz="4800" dirty="0"/>
          </a:p>
        </p:txBody>
      </p:sp>
      <p:sp>
        <p:nvSpPr>
          <p:cNvPr id="56" name="Google Shape;56;p1"/>
          <p:cNvSpPr txBox="1">
            <a:spLocks noGrp="1"/>
          </p:cNvSpPr>
          <p:nvPr>
            <p:ph type="subTitle" idx="1"/>
          </p:nvPr>
        </p:nvSpPr>
        <p:spPr>
          <a:xfrm>
            <a:off x="424250" y="4026775"/>
            <a:ext cx="8520600" cy="788100"/>
          </a:xfrm>
          <a:prstGeom prst="rect">
            <a:avLst/>
          </a:prstGeom>
          <a:noFill/>
          <a:ln>
            <a:noFill/>
          </a:ln>
        </p:spPr>
        <p:txBody>
          <a:bodyPr spcFirstLastPara="1" wrap="square" lIns="91425" tIns="91425" rIns="91425" bIns="91425" anchor="t" anchorCtr="0">
            <a:normAutofit fontScale="62500" lnSpcReduction="20000"/>
          </a:bodyPr>
          <a:lstStyle/>
          <a:p>
            <a:pPr marL="0" lvl="0" indent="0" algn="ctr" rtl="0">
              <a:lnSpc>
                <a:spcPct val="150000"/>
              </a:lnSpc>
              <a:spcBef>
                <a:spcPts val="0"/>
              </a:spcBef>
              <a:spcAft>
                <a:spcPts val="0"/>
              </a:spcAft>
              <a:buSzPct val="142857"/>
              <a:buNone/>
            </a:pPr>
            <a:r>
              <a:rPr lang="en"/>
              <a:t>Arati Krishnamoorthy</a:t>
            </a:r>
            <a:endParaRPr/>
          </a:p>
          <a:p>
            <a:pPr marL="0" lvl="0" indent="0" algn="ctr" rtl="0">
              <a:lnSpc>
                <a:spcPct val="150000"/>
              </a:lnSpc>
              <a:spcBef>
                <a:spcPts val="0"/>
              </a:spcBef>
              <a:spcAft>
                <a:spcPts val="0"/>
              </a:spcAft>
              <a:buSzPct val="202224"/>
              <a:buNone/>
            </a:pPr>
            <a:r>
              <a:rPr lang="en" sz="1978"/>
              <a:t>R-Ladies Philly &amp; D.C Lightning Talks 06.28.2023</a:t>
            </a:r>
            <a:endParaRPr sz="1978"/>
          </a:p>
        </p:txBody>
      </p:sp>
      <p:pic>
        <p:nvPicPr>
          <p:cNvPr id="57" name="Google Shape;57;p1">
            <a:hlinkClick r:id="rId4"/>
          </p:cNvPr>
          <p:cNvPicPr preferRelativeResize="0"/>
          <p:nvPr/>
        </p:nvPicPr>
        <p:blipFill>
          <a:blip r:embed="rId5">
            <a:alphaModFix/>
          </a:blip>
          <a:stretch>
            <a:fillRect/>
          </a:stretch>
        </p:blipFill>
        <p:spPr>
          <a:xfrm>
            <a:off x="5984350" y="4110000"/>
            <a:ext cx="339800" cy="339800"/>
          </a:xfrm>
          <a:prstGeom prst="rect">
            <a:avLst/>
          </a:prstGeom>
          <a:noFill/>
          <a:ln>
            <a:noFill/>
          </a:ln>
        </p:spPr>
      </p:pic>
      <p:pic>
        <p:nvPicPr>
          <p:cNvPr id="58" name="Google Shape;58;p1">
            <a:hlinkClick r:id="rId6"/>
          </p:cNvPr>
          <p:cNvPicPr preferRelativeResize="0"/>
          <p:nvPr/>
        </p:nvPicPr>
        <p:blipFill>
          <a:blip r:embed="rId7">
            <a:alphaModFix/>
          </a:blip>
          <a:stretch>
            <a:fillRect/>
          </a:stretch>
        </p:blipFill>
        <p:spPr>
          <a:xfrm>
            <a:off x="6421075" y="4086200"/>
            <a:ext cx="339800" cy="339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0"/>
          <p:cNvSpPr txBox="1">
            <a:spLocks noGrp="1"/>
          </p:cNvSpPr>
          <p:nvPr>
            <p:ph type="body" idx="1"/>
          </p:nvPr>
        </p:nvSpPr>
        <p:spPr>
          <a:xfrm>
            <a:off x="6868500" y="1214875"/>
            <a:ext cx="1887600" cy="12804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 sz="1400">
                <a:solidFill>
                  <a:srgbClr val="007FAA"/>
                </a:solidFill>
                <a:highlight>
                  <a:srgbClr val="F6F6F6"/>
                </a:highlight>
                <a:latin typeface="Courier New"/>
                <a:ea typeface="Courier New"/>
                <a:cs typeface="Courier New"/>
                <a:sym typeface="Courier New"/>
              </a:rPr>
              <a:t>2)</a:t>
            </a:r>
            <a:endParaRPr sz="1400">
              <a:solidFill>
                <a:srgbClr val="007FAA"/>
              </a:solidFill>
              <a:highlight>
                <a:srgbClr val="F6F6F6"/>
              </a:highlight>
              <a:latin typeface="Courier New"/>
              <a:ea typeface="Courier New"/>
              <a:cs typeface="Courier New"/>
              <a:sym typeface="Courier New"/>
            </a:endParaRPr>
          </a:p>
          <a:p>
            <a:pPr marL="0" lvl="0" indent="0" algn="l" rtl="0">
              <a:lnSpc>
                <a:spcPct val="95000"/>
              </a:lnSpc>
              <a:spcBef>
                <a:spcPts val="0"/>
              </a:spcBef>
              <a:spcAft>
                <a:spcPts val="0"/>
              </a:spcAft>
              <a:buSzPts val="852"/>
              <a:buNone/>
            </a:pPr>
            <a:endParaRPr sz="1400">
              <a:solidFill>
                <a:srgbClr val="007FAA"/>
              </a:solidFill>
              <a:highlight>
                <a:srgbClr val="F6F6F6"/>
              </a:highlight>
              <a:latin typeface="Courier New"/>
              <a:ea typeface="Courier New"/>
              <a:cs typeface="Courier New"/>
              <a:sym typeface="Courier New"/>
            </a:endParaRPr>
          </a:p>
          <a:p>
            <a:pPr marL="0" lvl="0" indent="0" algn="l" rtl="0">
              <a:lnSpc>
                <a:spcPct val="95000"/>
              </a:lnSpc>
              <a:spcBef>
                <a:spcPts val="0"/>
              </a:spcBef>
              <a:spcAft>
                <a:spcPts val="0"/>
              </a:spcAft>
              <a:buSzPts val="852"/>
              <a:buNone/>
            </a:pPr>
            <a:r>
              <a:rPr lang="en" sz="1400">
                <a:solidFill>
                  <a:srgbClr val="007FAA"/>
                </a:solidFill>
                <a:highlight>
                  <a:srgbClr val="F6F6F6"/>
                </a:highlight>
                <a:latin typeface="Courier New"/>
                <a:ea typeface="Courier New"/>
                <a:cs typeface="Courier New"/>
                <a:sym typeface="Courier New"/>
              </a:rPr>
              <a:t>if</a:t>
            </a:r>
            <a:r>
              <a:rPr lang="en" sz="1400">
                <a:solidFill>
                  <a:srgbClr val="696969"/>
                </a:solidFill>
                <a:highlight>
                  <a:srgbClr val="F6F6F6"/>
                </a:highlight>
                <a:latin typeface="Courier New"/>
                <a:ea typeface="Courier New"/>
                <a:cs typeface="Courier New"/>
                <a:sym typeface="Courier New"/>
              </a:rPr>
              <a:t>(</a:t>
            </a:r>
            <a:r>
              <a:rPr lang="en" sz="1400">
                <a:solidFill>
                  <a:srgbClr val="19177C"/>
                </a:solidFill>
                <a:highlight>
                  <a:srgbClr val="F6F6F6"/>
                </a:highlight>
                <a:latin typeface="Courier New"/>
                <a:ea typeface="Courier New"/>
                <a:cs typeface="Courier New"/>
                <a:sym typeface="Courier New"/>
              </a:rPr>
              <a:t>debug</a:t>
            </a:r>
            <a:r>
              <a:rPr lang="en" sz="1400">
                <a:solidFill>
                  <a:srgbClr val="696969"/>
                </a:solidFill>
                <a:highlight>
                  <a:srgbClr val="F6F6F6"/>
                </a:highlight>
                <a:latin typeface="Courier New"/>
                <a:ea typeface="Courier New"/>
                <a:cs typeface="Courier New"/>
                <a:sym typeface="Courier New"/>
              </a:rPr>
              <a:t>){</a:t>
            </a:r>
            <a:endParaRPr sz="1400">
              <a:solidFill>
                <a:srgbClr val="212529"/>
              </a:solidFill>
              <a:highlight>
                <a:srgbClr val="F6F6F6"/>
              </a:highlight>
              <a:latin typeface="Courier New"/>
              <a:ea typeface="Courier New"/>
              <a:cs typeface="Courier New"/>
              <a:sym typeface="Courier New"/>
            </a:endParaRPr>
          </a:p>
          <a:p>
            <a:pPr marL="0" lvl="0" indent="0" algn="l" rtl="0">
              <a:lnSpc>
                <a:spcPct val="95000"/>
              </a:lnSpc>
              <a:spcBef>
                <a:spcPts val="0"/>
              </a:spcBef>
              <a:spcAft>
                <a:spcPts val="0"/>
              </a:spcAft>
              <a:buSzPts val="852"/>
              <a:buNone/>
            </a:pPr>
            <a:r>
              <a:rPr lang="en" sz="1400">
                <a:solidFill>
                  <a:srgbClr val="212529"/>
                </a:solidFill>
                <a:highlight>
                  <a:srgbClr val="F6F6F6"/>
                </a:highlight>
                <a:latin typeface="Courier New"/>
                <a:ea typeface="Courier New"/>
                <a:cs typeface="Courier New"/>
                <a:sym typeface="Courier New"/>
              </a:rPr>
              <a:t>  </a:t>
            </a:r>
            <a:r>
              <a:rPr lang="en" sz="1400">
                <a:solidFill>
                  <a:srgbClr val="4254A7"/>
                </a:solidFill>
                <a:highlight>
                  <a:srgbClr val="F6F6F6"/>
                </a:highlight>
                <a:latin typeface="Courier New"/>
                <a:ea typeface="Courier New"/>
                <a:cs typeface="Courier New"/>
                <a:sym typeface="Courier New"/>
              </a:rPr>
              <a:t>show</a:t>
            </a:r>
            <a:r>
              <a:rPr lang="en" sz="1400">
                <a:solidFill>
                  <a:srgbClr val="696969"/>
                </a:solidFill>
                <a:highlight>
                  <a:srgbClr val="F6F6F6"/>
                </a:highlight>
                <a:latin typeface="Courier New"/>
                <a:ea typeface="Courier New"/>
                <a:cs typeface="Courier New"/>
                <a:sym typeface="Courier New"/>
              </a:rPr>
              <a:t>(</a:t>
            </a:r>
            <a:r>
              <a:rPr lang="en" sz="1400">
                <a:solidFill>
                  <a:srgbClr val="19177C"/>
                </a:solidFill>
                <a:highlight>
                  <a:srgbClr val="F6F6F6"/>
                </a:highlight>
                <a:latin typeface="Courier New"/>
                <a:ea typeface="Courier New"/>
                <a:cs typeface="Courier New"/>
                <a:sym typeface="Courier New"/>
              </a:rPr>
              <a:t>x</a:t>
            </a:r>
            <a:r>
              <a:rPr lang="en" sz="1400">
                <a:solidFill>
                  <a:srgbClr val="696969"/>
                </a:solidFill>
                <a:highlight>
                  <a:srgbClr val="F6F6F6"/>
                </a:highlight>
                <a:latin typeface="Courier New"/>
                <a:ea typeface="Courier New"/>
                <a:cs typeface="Courier New"/>
                <a:sym typeface="Courier New"/>
              </a:rPr>
              <a:t>)</a:t>
            </a:r>
            <a:endParaRPr sz="140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SzPts val="1100"/>
              <a:buNone/>
            </a:pPr>
            <a:r>
              <a:rPr lang="en" sz="1400">
                <a:solidFill>
                  <a:srgbClr val="696969"/>
                </a:solidFill>
                <a:highlight>
                  <a:srgbClr val="F6F6F6"/>
                </a:highlight>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95000"/>
              </a:lnSpc>
              <a:spcBef>
                <a:spcPts val="0"/>
              </a:spcBef>
              <a:spcAft>
                <a:spcPts val="1200"/>
              </a:spcAft>
              <a:buSzPts val="852"/>
              <a:buNone/>
            </a:pPr>
            <a:endParaRPr sz="1400">
              <a:solidFill>
                <a:schemeClr val="dk1"/>
              </a:solidFill>
            </a:endParaRPr>
          </a:p>
        </p:txBody>
      </p:sp>
      <p:sp>
        <p:nvSpPr>
          <p:cNvPr id="130" name="Google Shape;130;p10"/>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Spaces</a:t>
            </a:r>
            <a:endParaRPr/>
          </a:p>
        </p:txBody>
      </p:sp>
      <p:sp>
        <p:nvSpPr>
          <p:cNvPr id="131" name="Google Shape;131;p10"/>
          <p:cNvSpPr txBox="1">
            <a:spLocks noGrp="1"/>
          </p:cNvSpPr>
          <p:nvPr>
            <p:ph type="body" idx="1"/>
          </p:nvPr>
        </p:nvSpPr>
        <p:spPr>
          <a:xfrm>
            <a:off x="159300" y="1381075"/>
            <a:ext cx="3847800" cy="2464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1200"/>
              </a:spcBef>
              <a:spcAft>
                <a:spcPts val="0"/>
              </a:spcAft>
              <a:buClr>
                <a:schemeClr val="dk1"/>
              </a:buClr>
              <a:buSzPts val="1100"/>
              <a:buFont typeface="Arial"/>
              <a:buNone/>
            </a:pPr>
            <a:endParaRPr sz="2000" dirty="0">
              <a:solidFill>
                <a:schemeClr val="dk1"/>
              </a:solidFill>
            </a:endParaRPr>
          </a:p>
          <a:p>
            <a:pPr marL="0" lvl="0" indent="0" algn="l" rtl="0">
              <a:lnSpc>
                <a:spcPct val="100000"/>
              </a:lnSpc>
              <a:spcBef>
                <a:spcPts val="1200"/>
              </a:spcBef>
              <a:spcAft>
                <a:spcPts val="0"/>
              </a:spcAft>
              <a:buNone/>
            </a:pPr>
            <a:r>
              <a:rPr lang="en" sz="1400" dirty="0">
                <a:solidFill>
                  <a:srgbClr val="19177C"/>
                </a:solidFill>
                <a:highlight>
                  <a:srgbClr val="F6F6F6"/>
                </a:highlight>
                <a:latin typeface="Courier New"/>
                <a:ea typeface="Courier New"/>
                <a:cs typeface="Courier New"/>
                <a:sym typeface="Courier New"/>
              </a:rPr>
              <a:t>1)	x</a:t>
            </a:r>
            <a:r>
              <a:rPr lang="en" sz="1400" dirty="0">
                <a:solidFill>
                  <a:srgbClr val="696969"/>
                </a:solidFill>
                <a:highlight>
                  <a:srgbClr val="F6F6F6"/>
                </a:highlight>
                <a:latin typeface="Courier New"/>
                <a:ea typeface="Courier New"/>
                <a:cs typeface="Courier New"/>
                <a:sym typeface="Courier New"/>
              </a:rPr>
              <a:t>[</a:t>
            </a:r>
            <a:r>
              <a:rPr lang="en" sz="1400" dirty="0">
                <a:solidFill>
                  <a:srgbClr val="212529"/>
                </a:solidFill>
                <a:highlight>
                  <a:srgbClr val="F6F6F6"/>
                </a:highlight>
                <a:latin typeface="Courier New"/>
                <a:ea typeface="Courier New"/>
                <a:cs typeface="Courier New"/>
                <a:sym typeface="Courier New"/>
              </a:rPr>
              <a:t>,</a:t>
            </a:r>
            <a:r>
              <a:rPr lang="en" sz="1400" dirty="0">
                <a:solidFill>
                  <a:srgbClr val="A1024A"/>
                </a:solidFill>
                <a:highlight>
                  <a:srgbClr val="F6F6F6"/>
                </a:highlight>
                <a:latin typeface="Courier New"/>
                <a:ea typeface="Courier New"/>
                <a:cs typeface="Courier New"/>
                <a:sym typeface="Courier New"/>
              </a:rPr>
              <a:t>1</a:t>
            </a:r>
            <a:r>
              <a:rPr lang="en" sz="1400" dirty="0">
                <a:solidFill>
                  <a:srgbClr val="696969"/>
                </a:solidFill>
                <a:highlight>
                  <a:srgbClr val="F6F6F6"/>
                </a:highlight>
                <a:latin typeface="Courier New"/>
                <a:ea typeface="Courier New"/>
                <a:cs typeface="Courier New"/>
                <a:sym typeface="Courier New"/>
              </a:rPr>
              <a:t>]</a:t>
            </a:r>
            <a:endParaRPr sz="1400" dirty="0">
              <a:solidFill>
                <a:srgbClr val="212529"/>
              </a:solidFill>
              <a:highlight>
                <a:srgbClr val="F6F6F6"/>
              </a:highlight>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 sz="1400" dirty="0">
                <a:solidFill>
                  <a:srgbClr val="19177C"/>
                </a:solidFill>
                <a:highlight>
                  <a:srgbClr val="F6F6F6"/>
                </a:highlight>
                <a:latin typeface="Courier New"/>
                <a:ea typeface="Courier New"/>
                <a:cs typeface="Courier New"/>
                <a:sym typeface="Courier New"/>
              </a:rPr>
              <a:t>2)	x</a:t>
            </a:r>
            <a:r>
              <a:rPr lang="en" sz="1400" dirty="0">
                <a:solidFill>
                  <a:srgbClr val="696969"/>
                </a:solidFill>
                <a:highlight>
                  <a:srgbClr val="F6F6F6"/>
                </a:highlight>
                <a:latin typeface="Courier New"/>
                <a:ea typeface="Courier New"/>
                <a:cs typeface="Courier New"/>
                <a:sym typeface="Courier New"/>
              </a:rPr>
              <a:t>[</a:t>
            </a:r>
            <a:r>
              <a:rPr lang="en" sz="1400" dirty="0">
                <a:solidFill>
                  <a:srgbClr val="212529"/>
                </a:solidFill>
                <a:highlight>
                  <a:srgbClr val="F6F6F6"/>
                </a:highlight>
                <a:latin typeface="Courier New"/>
                <a:ea typeface="Courier New"/>
                <a:cs typeface="Courier New"/>
                <a:sym typeface="Courier New"/>
              </a:rPr>
              <a:t> ,</a:t>
            </a:r>
            <a:r>
              <a:rPr lang="en" sz="1400" dirty="0">
                <a:solidFill>
                  <a:srgbClr val="A1024A"/>
                </a:solidFill>
                <a:highlight>
                  <a:srgbClr val="F6F6F6"/>
                </a:highlight>
                <a:latin typeface="Courier New"/>
                <a:ea typeface="Courier New"/>
                <a:cs typeface="Courier New"/>
                <a:sym typeface="Courier New"/>
              </a:rPr>
              <a:t>1</a:t>
            </a:r>
            <a:r>
              <a:rPr lang="en" sz="1400" dirty="0">
                <a:solidFill>
                  <a:srgbClr val="696969"/>
                </a:solidFill>
                <a:highlight>
                  <a:srgbClr val="F6F6F6"/>
                </a:highlight>
                <a:latin typeface="Courier New"/>
                <a:ea typeface="Courier New"/>
                <a:cs typeface="Courier New"/>
                <a:sym typeface="Courier New"/>
              </a:rPr>
              <a:t>]</a:t>
            </a:r>
            <a:endParaRPr sz="2000" dirty="0">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 sz="1400" dirty="0">
                <a:solidFill>
                  <a:srgbClr val="19177C"/>
                </a:solidFill>
                <a:highlight>
                  <a:srgbClr val="F6F6F6"/>
                </a:highlight>
                <a:latin typeface="Courier New"/>
                <a:ea typeface="Courier New"/>
                <a:cs typeface="Courier New"/>
                <a:sym typeface="Courier New"/>
              </a:rPr>
              <a:t>3) 	x</a:t>
            </a:r>
            <a:r>
              <a:rPr lang="en" sz="1400" dirty="0">
                <a:solidFill>
                  <a:srgbClr val="696969"/>
                </a:solidFill>
                <a:highlight>
                  <a:srgbClr val="F6F6F6"/>
                </a:highlight>
                <a:latin typeface="Courier New"/>
                <a:ea typeface="Courier New"/>
                <a:cs typeface="Courier New"/>
                <a:sym typeface="Courier New"/>
              </a:rPr>
              <a:t>[</a:t>
            </a:r>
            <a:r>
              <a:rPr lang="en" sz="1400" dirty="0">
                <a:solidFill>
                  <a:srgbClr val="212529"/>
                </a:solidFill>
                <a:highlight>
                  <a:srgbClr val="F6F6F6"/>
                </a:highlight>
                <a:latin typeface="Courier New"/>
                <a:ea typeface="Courier New"/>
                <a:cs typeface="Courier New"/>
                <a:sym typeface="Courier New"/>
              </a:rPr>
              <a:t>, </a:t>
            </a:r>
            <a:r>
              <a:rPr lang="en" sz="1400" dirty="0">
                <a:solidFill>
                  <a:srgbClr val="A1024A"/>
                </a:solidFill>
                <a:highlight>
                  <a:srgbClr val="F6F6F6"/>
                </a:highlight>
                <a:latin typeface="Courier New"/>
                <a:ea typeface="Courier New"/>
                <a:cs typeface="Courier New"/>
                <a:sym typeface="Courier New"/>
              </a:rPr>
              <a:t>1</a:t>
            </a:r>
            <a:r>
              <a:rPr lang="en" sz="1400" dirty="0">
                <a:solidFill>
                  <a:srgbClr val="696969"/>
                </a:solidFill>
                <a:highlight>
                  <a:srgbClr val="F6F6F6"/>
                </a:highlight>
                <a:latin typeface="Courier New"/>
                <a:ea typeface="Courier New"/>
                <a:cs typeface="Courier New"/>
                <a:sym typeface="Courier New"/>
              </a:rPr>
              <a:t>]</a:t>
            </a:r>
            <a:endParaRPr sz="1400" dirty="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0"/>
              </a:spcAft>
              <a:buClr>
                <a:schemeClr val="dk1"/>
              </a:buClr>
              <a:buSzPts val="1100"/>
              <a:buFont typeface="Arial"/>
              <a:buNone/>
            </a:pPr>
            <a:r>
              <a:rPr lang="en" sz="1400" dirty="0">
                <a:solidFill>
                  <a:srgbClr val="19177C"/>
                </a:solidFill>
                <a:highlight>
                  <a:srgbClr val="F6F6F6"/>
                </a:highlight>
                <a:latin typeface="Courier New"/>
                <a:ea typeface="Courier New"/>
                <a:cs typeface="Courier New"/>
                <a:sym typeface="Courier New"/>
              </a:rPr>
              <a:t>4)	x</a:t>
            </a:r>
            <a:r>
              <a:rPr lang="en" sz="1400" dirty="0">
                <a:solidFill>
                  <a:srgbClr val="696969"/>
                </a:solidFill>
                <a:highlight>
                  <a:srgbClr val="F6F6F6"/>
                </a:highlight>
                <a:latin typeface="Courier New"/>
                <a:ea typeface="Courier New"/>
                <a:cs typeface="Courier New"/>
                <a:sym typeface="Courier New"/>
              </a:rPr>
              <a:t>[</a:t>
            </a:r>
            <a:r>
              <a:rPr lang="en" sz="1400" dirty="0">
                <a:solidFill>
                  <a:srgbClr val="212529"/>
                </a:solidFill>
                <a:highlight>
                  <a:srgbClr val="F6F6F6"/>
                </a:highlight>
                <a:latin typeface="Courier New"/>
                <a:ea typeface="Courier New"/>
                <a:cs typeface="Courier New"/>
                <a:sym typeface="Courier New"/>
              </a:rPr>
              <a:t> , </a:t>
            </a:r>
            <a:r>
              <a:rPr lang="en" sz="1400" dirty="0">
                <a:solidFill>
                  <a:srgbClr val="A1024A"/>
                </a:solidFill>
                <a:highlight>
                  <a:srgbClr val="F6F6F6"/>
                </a:highlight>
                <a:latin typeface="Courier New"/>
                <a:ea typeface="Courier New"/>
                <a:cs typeface="Courier New"/>
                <a:sym typeface="Courier New"/>
              </a:rPr>
              <a:t>1</a:t>
            </a:r>
            <a:r>
              <a:rPr lang="en" sz="1400" dirty="0">
                <a:solidFill>
                  <a:srgbClr val="696969"/>
                </a:solidFill>
                <a:highlight>
                  <a:srgbClr val="F6F6F6"/>
                </a:highlight>
                <a:latin typeface="Courier New"/>
                <a:ea typeface="Courier New"/>
                <a:cs typeface="Courier New"/>
                <a:sym typeface="Courier New"/>
              </a:rPr>
              <a:t>]</a:t>
            </a:r>
            <a:endParaRPr sz="2000" dirty="0">
              <a:solidFill>
                <a:schemeClr val="dk1"/>
              </a:solidFill>
            </a:endParaRPr>
          </a:p>
        </p:txBody>
      </p:sp>
      <p:sp>
        <p:nvSpPr>
          <p:cNvPr id="132" name="Google Shape;132;p10"/>
          <p:cNvSpPr txBox="1">
            <a:spLocks noGrp="1"/>
          </p:cNvSpPr>
          <p:nvPr>
            <p:ph type="body" idx="1"/>
          </p:nvPr>
        </p:nvSpPr>
        <p:spPr>
          <a:xfrm>
            <a:off x="4369600" y="445025"/>
            <a:ext cx="4663200" cy="7362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
                <a:solidFill>
                  <a:schemeClr val="dk1"/>
                </a:solidFill>
              </a:rPr>
              <a:t>Space </a:t>
            </a:r>
            <a:r>
              <a:rPr lang="en" b="1">
                <a:solidFill>
                  <a:schemeClr val="dk1"/>
                </a:solidFill>
              </a:rPr>
              <a:t>before and after</a:t>
            </a:r>
            <a:r>
              <a:rPr lang="en">
                <a:solidFill>
                  <a:schemeClr val="dk1"/>
                </a:solidFill>
              </a:rPr>
              <a:t>  () when used with if, for, or while.</a:t>
            </a:r>
            <a:endParaRPr>
              <a:solidFill>
                <a:schemeClr val="dk1"/>
              </a:solidFill>
            </a:endParaRPr>
          </a:p>
          <a:p>
            <a:pPr marL="0" lvl="0" indent="0" algn="l" rtl="0">
              <a:lnSpc>
                <a:spcPct val="95000"/>
              </a:lnSpc>
              <a:spcBef>
                <a:spcPts val="0"/>
              </a:spcBef>
              <a:spcAft>
                <a:spcPts val="1200"/>
              </a:spcAft>
              <a:buSzPts val="852"/>
              <a:buNone/>
            </a:pPr>
            <a:endParaRPr>
              <a:solidFill>
                <a:schemeClr val="dk1"/>
              </a:solidFill>
            </a:endParaRPr>
          </a:p>
        </p:txBody>
      </p:sp>
      <p:sp>
        <p:nvSpPr>
          <p:cNvPr id="133" name="Google Shape;133;p10"/>
          <p:cNvSpPr txBox="1">
            <a:spLocks noGrp="1"/>
          </p:cNvSpPr>
          <p:nvPr>
            <p:ph type="body" idx="1"/>
          </p:nvPr>
        </p:nvSpPr>
        <p:spPr>
          <a:xfrm>
            <a:off x="4369600" y="2343150"/>
            <a:ext cx="5003100" cy="8403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endParaRPr>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852"/>
              <a:buNone/>
            </a:pPr>
            <a:r>
              <a:rPr lang="en">
                <a:solidFill>
                  <a:schemeClr val="dk1"/>
                </a:solidFill>
                <a:latin typeface="Roboto"/>
                <a:ea typeface="Roboto"/>
                <a:cs typeface="Roboto"/>
                <a:sym typeface="Roboto"/>
              </a:rPr>
              <a:t>Space </a:t>
            </a:r>
            <a:r>
              <a:rPr lang="en" b="1">
                <a:solidFill>
                  <a:schemeClr val="dk1"/>
                </a:solidFill>
                <a:latin typeface="Roboto"/>
                <a:ea typeface="Roboto"/>
                <a:cs typeface="Roboto"/>
                <a:sym typeface="Roboto"/>
              </a:rPr>
              <a:t>after </a:t>
            </a:r>
            <a:r>
              <a:rPr lang="en">
                <a:solidFill>
                  <a:schemeClr val="dk1"/>
                </a:solidFill>
                <a:latin typeface="Courier New"/>
                <a:ea typeface="Courier New"/>
                <a:cs typeface="Courier New"/>
                <a:sym typeface="Courier New"/>
              </a:rPr>
              <a:t>()</a:t>
            </a:r>
            <a:r>
              <a:rPr lang="en">
                <a:solidFill>
                  <a:schemeClr val="dk1"/>
                </a:solidFill>
                <a:latin typeface="Roboto"/>
                <a:ea typeface="Roboto"/>
                <a:cs typeface="Roboto"/>
                <a:sym typeface="Roboto"/>
              </a:rPr>
              <a:t> used for function arguments:</a:t>
            </a:r>
            <a:endParaRPr>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a:solidFill>
                <a:srgbClr val="696969"/>
              </a:solidFill>
              <a:highlight>
                <a:srgbClr val="F6F6F6"/>
              </a:highlight>
              <a:latin typeface="Courier New"/>
              <a:ea typeface="Courier New"/>
              <a:cs typeface="Courier New"/>
              <a:sym typeface="Courier New"/>
            </a:endParaRPr>
          </a:p>
          <a:p>
            <a:pPr marL="0" lvl="0" indent="0" algn="l" rtl="0">
              <a:lnSpc>
                <a:spcPct val="95000"/>
              </a:lnSpc>
              <a:spcBef>
                <a:spcPts val="0"/>
              </a:spcBef>
              <a:spcAft>
                <a:spcPts val="0"/>
              </a:spcAft>
              <a:buSzPts val="852"/>
              <a:buNone/>
            </a:pPr>
            <a:endParaRPr>
              <a:solidFill>
                <a:schemeClr val="dk1"/>
              </a:solidFill>
              <a:latin typeface="Courier New"/>
              <a:ea typeface="Courier New"/>
              <a:cs typeface="Courier New"/>
              <a:sym typeface="Courier New"/>
            </a:endParaRPr>
          </a:p>
          <a:p>
            <a:pPr marL="0" lvl="0" indent="0" algn="l" rtl="0">
              <a:lnSpc>
                <a:spcPct val="95000"/>
              </a:lnSpc>
              <a:spcBef>
                <a:spcPts val="0"/>
              </a:spcBef>
              <a:spcAft>
                <a:spcPts val="0"/>
              </a:spcAft>
              <a:buSzPts val="852"/>
              <a:buNone/>
            </a:pPr>
            <a:endParaRPr>
              <a:solidFill>
                <a:schemeClr val="dk1"/>
              </a:solidFill>
              <a:latin typeface="Roboto"/>
              <a:ea typeface="Roboto"/>
              <a:cs typeface="Roboto"/>
              <a:sym typeface="Roboto"/>
            </a:endParaRPr>
          </a:p>
          <a:p>
            <a:pPr marL="0" lvl="0" indent="0" algn="l" rtl="0">
              <a:lnSpc>
                <a:spcPct val="95000"/>
              </a:lnSpc>
              <a:spcBef>
                <a:spcPts val="0"/>
              </a:spcBef>
              <a:spcAft>
                <a:spcPts val="1200"/>
              </a:spcAft>
              <a:buSzPts val="852"/>
              <a:buNone/>
            </a:pPr>
            <a:endParaRPr>
              <a:solidFill>
                <a:schemeClr val="dk1"/>
              </a:solidFill>
            </a:endParaRPr>
          </a:p>
        </p:txBody>
      </p:sp>
      <p:sp>
        <p:nvSpPr>
          <p:cNvPr id="134" name="Google Shape;134;p10"/>
          <p:cNvSpPr txBox="1"/>
          <p:nvPr/>
        </p:nvSpPr>
        <p:spPr>
          <a:xfrm>
            <a:off x="1892400" y="2653825"/>
            <a:ext cx="3816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dirty="0">
                <a:solidFill>
                  <a:schemeClr val="dk2"/>
                </a:solidFill>
              </a:rPr>
              <a:t>✅</a:t>
            </a:r>
            <a:endParaRPr sz="900" dirty="0"/>
          </a:p>
        </p:txBody>
      </p:sp>
      <p:sp>
        <p:nvSpPr>
          <p:cNvPr id="135" name="Google Shape;135;p10"/>
          <p:cNvSpPr txBox="1"/>
          <p:nvPr/>
        </p:nvSpPr>
        <p:spPr>
          <a:xfrm>
            <a:off x="1915825" y="2215938"/>
            <a:ext cx="5013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dirty="0">
                <a:solidFill>
                  <a:schemeClr val="dk2"/>
                </a:solidFill>
              </a:rPr>
              <a:t>❌</a:t>
            </a:r>
            <a:endParaRPr sz="700" dirty="0"/>
          </a:p>
        </p:txBody>
      </p:sp>
      <p:sp>
        <p:nvSpPr>
          <p:cNvPr id="136" name="Google Shape;136;p10"/>
          <p:cNvSpPr txBox="1"/>
          <p:nvPr/>
        </p:nvSpPr>
        <p:spPr>
          <a:xfrm>
            <a:off x="7201900" y="1039913"/>
            <a:ext cx="5013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dirty="0">
                <a:solidFill>
                  <a:schemeClr val="dk2"/>
                </a:solidFill>
              </a:rPr>
              <a:t>❌</a:t>
            </a:r>
            <a:endParaRPr sz="700" dirty="0"/>
          </a:p>
        </p:txBody>
      </p:sp>
      <p:sp>
        <p:nvSpPr>
          <p:cNvPr id="137" name="Google Shape;137;p10"/>
          <p:cNvSpPr txBox="1"/>
          <p:nvPr/>
        </p:nvSpPr>
        <p:spPr>
          <a:xfrm>
            <a:off x="1892400" y="1824285"/>
            <a:ext cx="5013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dirty="0">
                <a:solidFill>
                  <a:schemeClr val="dk2"/>
                </a:solidFill>
              </a:rPr>
              <a:t>❌</a:t>
            </a:r>
            <a:endParaRPr sz="700" dirty="0"/>
          </a:p>
        </p:txBody>
      </p:sp>
      <p:sp>
        <p:nvSpPr>
          <p:cNvPr id="138" name="Google Shape;138;p10"/>
          <p:cNvSpPr txBox="1"/>
          <p:nvPr/>
        </p:nvSpPr>
        <p:spPr>
          <a:xfrm>
            <a:off x="1907600" y="2975600"/>
            <a:ext cx="5013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dirty="0">
                <a:solidFill>
                  <a:schemeClr val="dk2"/>
                </a:solidFill>
              </a:rPr>
              <a:t>❌</a:t>
            </a:r>
            <a:endParaRPr sz="700" dirty="0"/>
          </a:p>
        </p:txBody>
      </p:sp>
      <p:sp>
        <p:nvSpPr>
          <p:cNvPr id="139" name="Google Shape;139;p10"/>
          <p:cNvSpPr txBox="1">
            <a:spLocks noGrp="1"/>
          </p:cNvSpPr>
          <p:nvPr>
            <p:ph type="body" idx="1"/>
          </p:nvPr>
        </p:nvSpPr>
        <p:spPr>
          <a:xfrm>
            <a:off x="4482125" y="1286250"/>
            <a:ext cx="2495400" cy="12804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 sz="1400">
                <a:solidFill>
                  <a:srgbClr val="007FAA"/>
                </a:solidFill>
                <a:highlight>
                  <a:srgbClr val="F6F6F6"/>
                </a:highlight>
                <a:latin typeface="Courier New"/>
                <a:ea typeface="Courier New"/>
                <a:cs typeface="Courier New"/>
                <a:sym typeface="Courier New"/>
              </a:rPr>
              <a:t>1)</a:t>
            </a:r>
            <a:endParaRPr sz="1400">
              <a:solidFill>
                <a:srgbClr val="007FAA"/>
              </a:solidFill>
              <a:highlight>
                <a:srgbClr val="F6F6F6"/>
              </a:highlight>
              <a:latin typeface="Courier New"/>
              <a:ea typeface="Courier New"/>
              <a:cs typeface="Courier New"/>
              <a:sym typeface="Courier New"/>
            </a:endParaRPr>
          </a:p>
          <a:p>
            <a:pPr marL="0" lvl="0" indent="0" algn="l" rtl="0">
              <a:lnSpc>
                <a:spcPct val="95000"/>
              </a:lnSpc>
              <a:spcBef>
                <a:spcPts val="0"/>
              </a:spcBef>
              <a:spcAft>
                <a:spcPts val="0"/>
              </a:spcAft>
              <a:buSzPts val="852"/>
              <a:buNone/>
            </a:pPr>
            <a:endParaRPr sz="1400">
              <a:solidFill>
                <a:srgbClr val="007FAA"/>
              </a:solidFill>
              <a:highlight>
                <a:srgbClr val="F6F6F6"/>
              </a:highlight>
              <a:latin typeface="Courier New"/>
              <a:ea typeface="Courier New"/>
              <a:cs typeface="Courier New"/>
              <a:sym typeface="Courier New"/>
            </a:endParaRPr>
          </a:p>
          <a:p>
            <a:pPr marL="0" lvl="0" indent="0" algn="l" rtl="0">
              <a:lnSpc>
                <a:spcPct val="95000"/>
              </a:lnSpc>
              <a:spcBef>
                <a:spcPts val="0"/>
              </a:spcBef>
              <a:spcAft>
                <a:spcPts val="0"/>
              </a:spcAft>
              <a:buSzPts val="852"/>
              <a:buNone/>
            </a:pPr>
            <a:r>
              <a:rPr lang="en" sz="1400">
                <a:solidFill>
                  <a:srgbClr val="007FAA"/>
                </a:solidFill>
                <a:highlight>
                  <a:srgbClr val="F6F6F6"/>
                </a:highlight>
                <a:latin typeface="Courier New"/>
                <a:ea typeface="Courier New"/>
                <a:cs typeface="Courier New"/>
                <a:sym typeface="Courier New"/>
              </a:rPr>
              <a:t>if</a:t>
            </a:r>
            <a:r>
              <a:rPr lang="en" sz="1400">
                <a:solidFill>
                  <a:srgbClr val="212529"/>
                </a:solidFill>
                <a:highlight>
                  <a:srgbClr val="F6F6F6"/>
                </a:highlight>
                <a:latin typeface="Courier New"/>
                <a:ea typeface="Courier New"/>
                <a:cs typeface="Courier New"/>
                <a:sym typeface="Courier New"/>
              </a:rPr>
              <a:t> </a:t>
            </a:r>
            <a:r>
              <a:rPr lang="en" sz="1400">
                <a:solidFill>
                  <a:srgbClr val="696969"/>
                </a:solidFill>
                <a:highlight>
                  <a:srgbClr val="F6F6F6"/>
                </a:highlight>
                <a:latin typeface="Courier New"/>
                <a:ea typeface="Courier New"/>
                <a:cs typeface="Courier New"/>
                <a:sym typeface="Courier New"/>
              </a:rPr>
              <a:t>(</a:t>
            </a:r>
            <a:r>
              <a:rPr lang="en" sz="1400">
                <a:solidFill>
                  <a:srgbClr val="19177C"/>
                </a:solidFill>
                <a:highlight>
                  <a:srgbClr val="F6F6F6"/>
                </a:highlight>
                <a:latin typeface="Courier New"/>
                <a:ea typeface="Courier New"/>
                <a:cs typeface="Courier New"/>
                <a:sym typeface="Courier New"/>
              </a:rPr>
              <a:t>debug</a:t>
            </a:r>
            <a:r>
              <a:rPr lang="en" sz="1400">
                <a:solidFill>
                  <a:srgbClr val="696969"/>
                </a:solidFill>
                <a:highlight>
                  <a:srgbClr val="F6F6F6"/>
                </a:highlight>
                <a:latin typeface="Courier New"/>
                <a:ea typeface="Courier New"/>
                <a:cs typeface="Courier New"/>
                <a:sym typeface="Courier New"/>
              </a:rPr>
              <a:t>)</a:t>
            </a:r>
            <a:r>
              <a:rPr lang="en" sz="1400">
                <a:solidFill>
                  <a:srgbClr val="212529"/>
                </a:solidFill>
                <a:highlight>
                  <a:srgbClr val="F6F6F6"/>
                </a:highlight>
                <a:latin typeface="Courier New"/>
                <a:ea typeface="Courier New"/>
                <a:cs typeface="Courier New"/>
                <a:sym typeface="Courier New"/>
              </a:rPr>
              <a:t> </a:t>
            </a:r>
            <a:r>
              <a:rPr lang="en" sz="1400">
                <a:solidFill>
                  <a:srgbClr val="696969"/>
                </a:solidFill>
                <a:highlight>
                  <a:srgbClr val="F6F6F6"/>
                </a:highlight>
                <a:latin typeface="Courier New"/>
                <a:ea typeface="Courier New"/>
                <a:cs typeface="Courier New"/>
                <a:sym typeface="Courier New"/>
              </a:rPr>
              <a:t>{</a:t>
            </a:r>
            <a:endParaRPr sz="1400">
              <a:solidFill>
                <a:srgbClr val="212529"/>
              </a:solidFill>
              <a:highlight>
                <a:srgbClr val="F6F6F6"/>
              </a:highlight>
              <a:latin typeface="Courier New"/>
              <a:ea typeface="Courier New"/>
              <a:cs typeface="Courier New"/>
              <a:sym typeface="Courier New"/>
            </a:endParaRPr>
          </a:p>
          <a:p>
            <a:pPr marL="0" lvl="0" indent="0" algn="l" rtl="0">
              <a:lnSpc>
                <a:spcPct val="95000"/>
              </a:lnSpc>
              <a:spcBef>
                <a:spcPts val="0"/>
              </a:spcBef>
              <a:spcAft>
                <a:spcPts val="0"/>
              </a:spcAft>
              <a:buSzPts val="852"/>
              <a:buNone/>
            </a:pPr>
            <a:r>
              <a:rPr lang="en" sz="1400">
                <a:solidFill>
                  <a:srgbClr val="212529"/>
                </a:solidFill>
                <a:highlight>
                  <a:srgbClr val="F6F6F6"/>
                </a:highlight>
                <a:latin typeface="Courier New"/>
                <a:ea typeface="Courier New"/>
                <a:cs typeface="Courier New"/>
                <a:sym typeface="Courier New"/>
              </a:rPr>
              <a:t>  </a:t>
            </a:r>
            <a:r>
              <a:rPr lang="en" sz="1400">
                <a:solidFill>
                  <a:srgbClr val="4254A7"/>
                </a:solidFill>
                <a:highlight>
                  <a:srgbClr val="F6F6F6"/>
                </a:highlight>
                <a:latin typeface="Courier New"/>
                <a:ea typeface="Courier New"/>
                <a:cs typeface="Courier New"/>
                <a:sym typeface="Courier New"/>
              </a:rPr>
              <a:t>show</a:t>
            </a:r>
            <a:r>
              <a:rPr lang="en" sz="1400">
                <a:solidFill>
                  <a:srgbClr val="696969"/>
                </a:solidFill>
                <a:highlight>
                  <a:srgbClr val="F6F6F6"/>
                </a:highlight>
                <a:latin typeface="Courier New"/>
                <a:ea typeface="Courier New"/>
                <a:cs typeface="Courier New"/>
                <a:sym typeface="Courier New"/>
              </a:rPr>
              <a:t>(</a:t>
            </a:r>
            <a:r>
              <a:rPr lang="en" sz="1400">
                <a:solidFill>
                  <a:srgbClr val="19177C"/>
                </a:solidFill>
                <a:highlight>
                  <a:srgbClr val="F6F6F6"/>
                </a:highlight>
                <a:latin typeface="Courier New"/>
                <a:ea typeface="Courier New"/>
                <a:cs typeface="Courier New"/>
                <a:sym typeface="Courier New"/>
              </a:rPr>
              <a:t>x</a:t>
            </a:r>
            <a:r>
              <a:rPr lang="en" sz="1400">
                <a:solidFill>
                  <a:srgbClr val="696969"/>
                </a:solidFill>
                <a:highlight>
                  <a:srgbClr val="F6F6F6"/>
                </a:highlight>
                <a:latin typeface="Courier New"/>
                <a:ea typeface="Courier New"/>
                <a:cs typeface="Courier New"/>
                <a:sym typeface="Courier New"/>
              </a:rPr>
              <a:t>)</a:t>
            </a:r>
            <a:endParaRPr sz="1400">
              <a:solidFill>
                <a:srgbClr val="212529"/>
              </a:solidFill>
              <a:highlight>
                <a:srgbClr val="F6F6F6"/>
              </a:highlight>
              <a:latin typeface="Courier New"/>
              <a:ea typeface="Courier New"/>
              <a:cs typeface="Courier New"/>
              <a:sym typeface="Courier New"/>
            </a:endParaRPr>
          </a:p>
          <a:p>
            <a:pPr marL="0" lvl="0" indent="0" algn="l" rtl="0">
              <a:lnSpc>
                <a:spcPct val="95000"/>
              </a:lnSpc>
              <a:spcBef>
                <a:spcPts val="0"/>
              </a:spcBef>
              <a:spcAft>
                <a:spcPts val="0"/>
              </a:spcAft>
              <a:buSzPts val="852"/>
              <a:buNone/>
            </a:pPr>
            <a:r>
              <a:rPr lang="en" sz="1400">
                <a:solidFill>
                  <a:srgbClr val="696969"/>
                </a:solidFill>
                <a:highlight>
                  <a:srgbClr val="F6F6F6"/>
                </a:highlight>
                <a:latin typeface="Courier New"/>
                <a:ea typeface="Courier New"/>
                <a:cs typeface="Courier New"/>
                <a:sym typeface="Courier New"/>
              </a:rPr>
              <a:t>}</a:t>
            </a:r>
            <a:endParaRPr sz="1400">
              <a:solidFill>
                <a:srgbClr val="212529"/>
              </a:solidFill>
              <a:highlight>
                <a:srgbClr val="F6F6F6"/>
              </a:highlight>
              <a:latin typeface="Courier New"/>
              <a:ea typeface="Courier New"/>
              <a:cs typeface="Courier New"/>
              <a:sym typeface="Courier New"/>
            </a:endParaRPr>
          </a:p>
          <a:p>
            <a:pPr marL="0" lvl="0" indent="0" algn="l" rtl="0">
              <a:lnSpc>
                <a:spcPct val="95000"/>
              </a:lnSpc>
              <a:spcBef>
                <a:spcPts val="0"/>
              </a:spcBef>
              <a:spcAft>
                <a:spcPts val="1200"/>
              </a:spcAft>
              <a:buSzPts val="852"/>
              <a:buNone/>
            </a:pPr>
            <a:endParaRPr sz="1400">
              <a:solidFill>
                <a:schemeClr val="dk1"/>
              </a:solidFill>
            </a:endParaRPr>
          </a:p>
        </p:txBody>
      </p:sp>
      <p:sp>
        <p:nvSpPr>
          <p:cNvPr id="140" name="Google Shape;140;p10"/>
          <p:cNvSpPr txBox="1">
            <a:spLocks noGrp="1"/>
          </p:cNvSpPr>
          <p:nvPr>
            <p:ph type="body" idx="1"/>
          </p:nvPr>
        </p:nvSpPr>
        <p:spPr>
          <a:xfrm>
            <a:off x="208800" y="1304875"/>
            <a:ext cx="38478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Space</a:t>
            </a:r>
            <a:r>
              <a:rPr lang="en" b="1">
                <a:solidFill>
                  <a:schemeClr val="dk1"/>
                </a:solidFill>
              </a:rPr>
              <a:t> after</a:t>
            </a:r>
            <a:r>
              <a:rPr lang="en">
                <a:solidFill>
                  <a:schemeClr val="dk1"/>
                </a:solidFill>
              </a:rPr>
              <a:t> a comma, not before</a:t>
            </a:r>
            <a:endParaRPr sz="1200">
              <a:solidFill>
                <a:srgbClr val="212529"/>
              </a:solidFill>
              <a:highlight>
                <a:srgbClr val="F6F6F6"/>
              </a:highlight>
              <a:latin typeface="Courier New"/>
              <a:ea typeface="Courier New"/>
              <a:cs typeface="Courier New"/>
              <a:sym typeface="Courier New"/>
            </a:endParaRPr>
          </a:p>
        </p:txBody>
      </p:sp>
      <p:sp>
        <p:nvSpPr>
          <p:cNvPr id="141" name="Google Shape;141;p10"/>
          <p:cNvSpPr txBox="1">
            <a:spLocks noGrp="1"/>
          </p:cNvSpPr>
          <p:nvPr>
            <p:ph type="body" idx="1"/>
          </p:nvPr>
        </p:nvSpPr>
        <p:spPr>
          <a:xfrm>
            <a:off x="4619100" y="3329600"/>
            <a:ext cx="2495400" cy="16032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852"/>
              <a:buNone/>
            </a:pPr>
            <a:r>
              <a:rPr lang="en" sz="1400">
                <a:solidFill>
                  <a:schemeClr val="dk1"/>
                </a:solidFill>
                <a:latin typeface="Roboto"/>
                <a:ea typeface="Roboto"/>
                <a:cs typeface="Roboto"/>
                <a:sym typeface="Roboto"/>
              </a:rPr>
              <a:t>3)  </a:t>
            </a:r>
            <a:r>
              <a:rPr lang="en" sz="1400">
                <a:solidFill>
                  <a:srgbClr val="007FAA"/>
                </a:solidFill>
                <a:highlight>
                  <a:srgbClr val="F6F6F6"/>
                </a:highlight>
                <a:latin typeface="Courier New"/>
                <a:ea typeface="Courier New"/>
                <a:cs typeface="Courier New"/>
                <a:sym typeface="Courier New"/>
              </a:rPr>
              <a:t>function</a:t>
            </a:r>
            <a:r>
              <a:rPr lang="en" sz="1400">
                <a:solidFill>
                  <a:srgbClr val="696969"/>
                </a:solidFill>
                <a:highlight>
                  <a:srgbClr val="F6F6F6"/>
                </a:highlight>
                <a:latin typeface="Courier New"/>
                <a:ea typeface="Courier New"/>
                <a:cs typeface="Courier New"/>
                <a:sym typeface="Courier New"/>
              </a:rPr>
              <a:t>(</a:t>
            </a:r>
            <a:r>
              <a:rPr lang="en" sz="1400">
                <a:solidFill>
                  <a:srgbClr val="19177C"/>
                </a:solidFill>
                <a:highlight>
                  <a:srgbClr val="F6F6F6"/>
                </a:highlight>
                <a:latin typeface="Courier New"/>
                <a:ea typeface="Courier New"/>
                <a:cs typeface="Courier New"/>
                <a:sym typeface="Courier New"/>
              </a:rPr>
              <a:t>x</a:t>
            </a:r>
            <a:r>
              <a:rPr lang="en" sz="1400">
                <a:solidFill>
                  <a:srgbClr val="696969"/>
                </a:solidFill>
                <a:highlight>
                  <a:srgbClr val="F6F6F6"/>
                </a:highlight>
                <a:latin typeface="Courier New"/>
                <a:ea typeface="Courier New"/>
                <a:cs typeface="Courier New"/>
                <a:sym typeface="Courier New"/>
              </a:rPr>
              <a:t>)</a:t>
            </a:r>
            <a:r>
              <a:rPr lang="en" sz="1400">
                <a:solidFill>
                  <a:srgbClr val="212529"/>
                </a:solidFill>
                <a:highlight>
                  <a:srgbClr val="F6F6F6"/>
                </a:highlight>
                <a:latin typeface="Courier New"/>
                <a:ea typeface="Courier New"/>
                <a:cs typeface="Courier New"/>
                <a:sym typeface="Courier New"/>
              </a:rPr>
              <a:t> </a:t>
            </a:r>
            <a:r>
              <a:rPr lang="en" sz="1400">
                <a:solidFill>
                  <a:srgbClr val="696969"/>
                </a:solidFill>
                <a:highlight>
                  <a:srgbClr val="F6F6F6"/>
                </a:highlight>
                <a:latin typeface="Courier New"/>
                <a:ea typeface="Courier New"/>
                <a:cs typeface="Courier New"/>
                <a:sym typeface="Courier New"/>
              </a:rPr>
              <a:t>{}</a:t>
            </a:r>
            <a:endParaRPr sz="1400">
              <a:solidFill>
                <a:srgbClr val="696969"/>
              </a:solidFill>
              <a:highlight>
                <a:srgbClr val="F6F6F6"/>
              </a:highlight>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852"/>
              <a:buFont typeface="Arial"/>
              <a:buNone/>
            </a:pPr>
            <a:endParaRPr sz="1400">
              <a:solidFill>
                <a:srgbClr val="212529"/>
              </a:solidFill>
              <a:highlight>
                <a:srgbClr val="F6F6F6"/>
              </a:highlight>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852"/>
              <a:buFont typeface="Arial"/>
              <a:buNone/>
            </a:pPr>
            <a:r>
              <a:rPr lang="en" sz="1400">
                <a:solidFill>
                  <a:srgbClr val="545454"/>
                </a:solidFill>
                <a:highlight>
                  <a:srgbClr val="F6F6F6"/>
                </a:highlight>
                <a:latin typeface="Courier New"/>
                <a:ea typeface="Courier New"/>
                <a:cs typeface="Courier New"/>
                <a:sym typeface="Courier New"/>
              </a:rPr>
              <a:t>4) </a:t>
            </a:r>
            <a:r>
              <a:rPr lang="en" sz="1400">
                <a:solidFill>
                  <a:srgbClr val="007FAA"/>
                </a:solidFill>
                <a:highlight>
                  <a:srgbClr val="F6F6F6"/>
                </a:highlight>
                <a:latin typeface="Courier New"/>
                <a:ea typeface="Courier New"/>
                <a:cs typeface="Courier New"/>
                <a:sym typeface="Courier New"/>
              </a:rPr>
              <a:t>function</a:t>
            </a:r>
            <a:r>
              <a:rPr lang="en" sz="1400">
                <a:solidFill>
                  <a:srgbClr val="212529"/>
                </a:solidFill>
                <a:highlight>
                  <a:srgbClr val="F6F6F6"/>
                </a:highlight>
                <a:latin typeface="Courier New"/>
                <a:ea typeface="Courier New"/>
                <a:cs typeface="Courier New"/>
                <a:sym typeface="Courier New"/>
              </a:rPr>
              <a:t> </a:t>
            </a:r>
            <a:r>
              <a:rPr lang="en" sz="1400">
                <a:solidFill>
                  <a:srgbClr val="696969"/>
                </a:solidFill>
                <a:highlight>
                  <a:srgbClr val="F6F6F6"/>
                </a:highlight>
                <a:latin typeface="Courier New"/>
                <a:ea typeface="Courier New"/>
                <a:cs typeface="Courier New"/>
                <a:sym typeface="Courier New"/>
              </a:rPr>
              <a:t>(</a:t>
            </a:r>
            <a:r>
              <a:rPr lang="en" sz="1400">
                <a:solidFill>
                  <a:srgbClr val="19177C"/>
                </a:solidFill>
                <a:highlight>
                  <a:srgbClr val="F6F6F6"/>
                </a:highlight>
                <a:latin typeface="Courier New"/>
                <a:ea typeface="Courier New"/>
                <a:cs typeface="Courier New"/>
                <a:sym typeface="Courier New"/>
              </a:rPr>
              <a:t>x</a:t>
            </a:r>
            <a:r>
              <a:rPr lang="en" sz="1400">
                <a:solidFill>
                  <a:srgbClr val="696969"/>
                </a:solidFill>
                <a:highlight>
                  <a:srgbClr val="F6F6F6"/>
                </a:highlight>
                <a:latin typeface="Courier New"/>
                <a:ea typeface="Courier New"/>
                <a:cs typeface="Courier New"/>
                <a:sym typeface="Courier New"/>
              </a:rPr>
              <a:t>)</a:t>
            </a:r>
            <a:r>
              <a:rPr lang="en" sz="1400">
                <a:solidFill>
                  <a:srgbClr val="212529"/>
                </a:solidFill>
                <a:highlight>
                  <a:srgbClr val="F6F6F6"/>
                </a:highlight>
                <a:latin typeface="Courier New"/>
                <a:ea typeface="Courier New"/>
                <a:cs typeface="Courier New"/>
                <a:sym typeface="Courier New"/>
              </a:rPr>
              <a:t> </a:t>
            </a:r>
            <a:r>
              <a:rPr lang="en" sz="1400">
                <a:solidFill>
                  <a:srgbClr val="696969"/>
                </a:solidFill>
                <a:highlight>
                  <a:srgbClr val="F6F6F6"/>
                </a:highlight>
                <a:latin typeface="Courier New"/>
                <a:ea typeface="Courier New"/>
                <a:cs typeface="Courier New"/>
                <a:sym typeface="Courier New"/>
              </a:rPr>
              <a:t>{}</a:t>
            </a:r>
            <a:endParaRPr sz="1400">
              <a:solidFill>
                <a:srgbClr val="696969"/>
              </a:solidFill>
              <a:highlight>
                <a:srgbClr val="F6F6F6"/>
              </a:highlight>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852"/>
              <a:buFont typeface="Arial"/>
              <a:buNone/>
            </a:pPr>
            <a:endParaRPr sz="1400">
              <a:solidFill>
                <a:srgbClr val="696969"/>
              </a:solidFill>
              <a:highlight>
                <a:srgbClr val="F6F6F6"/>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rgbClr val="007FAA"/>
                </a:solidFill>
                <a:highlight>
                  <a:srgbClr val="F6F6F6"/>
                </a:highlight>
                <a:latin typeface="Courier New"/>
                <a:ea typeface="Courier New"/>
                <a:cs typeface="Courier New"/>
                <a:sym typeface="Courier New"/>
              </a:rPr>
              <a:t>5) function</a:t>
            </a:r>
            <a:r>
              <a:rPr lang="en" sz="1400">
                <a:solidFill>
                  <a:srgbClr val="696969"/>
                </a:solidFill>
                <a:highlight>
                  <a:srgbClr val="F6F6F6"/>
                </a:highlight>
                <a:latin typeface="Courier New"/>
                <a:ea typeface="Courier New"/>
                <a:cs typeface="Courier New"/>
                <a:sym typeface="Courier New"/>
              </a:rPr>
              <a:t>(</a:t>
            </a:r>
            <a:r>
              <a:rPr lang="en" sz="1400">
                <a:solidFill>
                  <a:srgbClr val="19177C"/>
                </a:solidFill>
                <a:highlight>
                  <a:srgbClr val="F6F6F6"/>
                </a:highlight>
                <a:latin typeface="Courier New"/>
                <a:ea typeface="Courier New"/>
                <a:cs typeface="Courier New"/>
                <a:sym typeface="Courier New"/>
              </a:rPr>
              <a:t>x</a:t>
            </a:r>
            <a:r>
              <a:rPr lang="en" sz="1400">
                <a:solidFill>
                  <a:srgbClr val="696969"/>
                </a:solidFill>
                <a:highlight>
                  <a:srgbClr val="F6F6F6"/>
                </a:highlight>
                <a:latin typeface="Courier New"/>
                <a:ea typeface="Courier New"/>
                <a:cs typeface="Courier New"/>
                <a:sym typeface="Courier New"/>
              </a:rPr>
              <a:t>){}</a:t>
            </a:r>
            <a:endParaRPr sz="1400">
              <a:solidFill>
                <a:srgbClr val="696969"/>
              </a:solidFill>
              <a:highlight>
                <a:srgbClr val="F6F6F6"/>
              </a:highlight>
              <a:latin typeface="Courier New"/>
              <a:ea typeface="Courier New"/>
              <a:cs typeface="Courier New"/>
              <a:sym typeface="Courier New"/>
            </a:endParaRPr>
          </a:p>
        </p:txBody>
      </p:sp>
      <p:sp>
        <p:nvSpPr>
          <p:cNvPr id="142" name="Google Shape;142;p10"/>
          <p:cNvSpPr txBox="1"/>
          <p:nvPr/>
        </p:nvSpPr>
        <p:spPr>
          <a:xfrm>
            <a:off x="4872587" y="1221505"/>
            <a:ext cx="3816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dirty="0">
                <a:solidFill>
                  <a:schemeClr val="dk2"/>
                </a:solidFill>
              </a:rPr>
              <a:t>✅</a:t>
            </a:r>
            <a:endParaRPr sz="900" dirty="0"/>
          </a:p>
        </p:txBody>
      </p:sp>
      <p:sp>
        <p:nvSpPr>
          <p:cNvPr id="143" name="Google Shape;143;p10"/>
          <p:cNvSpPr txBox="1"/>
          <p:nvPr/>
        </p:nvSpPr>
        <p:spPr>
          <a:xfrm>
            <a:off x="6617576" y="3415625"/>
            <a:ext cx="3816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dirty="0">
                <a:solidFill>
                  <a:schemeClr val="dk2"/>
                </a:solidFill>
              </a:rPr>
              <a:t>✅</a:t>
            </a:r>
            <a:endParaRPr sz="900" dirty="0"/>
          </a:p>
        </p:txBody>
      </p:sp>
      <p:sp>
        <p:nvSpPr>
          <p:cNvPr id="144" name="Google Shape;144;p10"/>
          <p:cNvSpPr txBox="1"/>
          <p:nvPr/>
        </p:nvSpPr>
        <p:spPr>
          <a:xfrm>
            <a:off x="6641050" y="3726575"/>
            <a:ext cx="5013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a:solidFill>
                  <a:schemeClr val="dk2"/>
                </a:solidFill>
              </a:rPr>
              <a:t>❌</a:t>
            </a:r>
            <a:endParaRPr sz="700"/>
          </a:p>
        </p:txBody>
      </p:sp>
      <p:sp>
        <p:nvSpPr>
          <p:cNvPr id="145" name="Google Shape;145;p10"/>
          <p:cNvSpPr txBox="1"/>
          <p:nvPr/>
        </p:nvSpPr>
        <p:spPr>
          <a:xfrm>
            <a:off x="6641050" y="4183775"/>
            <a:ext cx="5013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a:solidFill>
                  <a:schemeClr val="dk2"/>
                </a:solidFill>
              </a:rPr>
              <a:t>❌</a:t>
            </a:r>
            <a:endParaRPr sz="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1"/>
          <p:cNvSpPr txBox="1">
            <a:spLocks noGrp="1"/>
          </p:cNvSpPr>
          <p:nvPr>
            <p:ph type="body" idx="1"/>
          </p:nvPr>
        </p:nvSpPr>
        <p:spPr>
          <a:xfrm>
            <a:off x="323425" y="165175"/>
            <a:ext cx="3612600" cy="82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rgbClr val="212529"/>
                </a:solidFill>
                <a:highlight>
                  <a:srgbClr val="FFFFFF"/>
                </a:highlight>
              </a:rPr>
              <a:t>Spaces </a:t>
            </a:r>
            <a:r>
              <a:rPr lang="en" b="1">
                <a:solidFill>
                  <a:srgbClr val="212529"/>
                </a:solidFill>
                <a:highlight>
                  <a:srgbClr val="FFFFFF"/>
                </a:highlight>
              </a:rPr>
              <a:t>before and after </a:t>
            </a:r>
            <a:r>
              <a:rPr lang="en">
                <a:solidFill>
                  <a:srgbClr val="212529"/>
                </a:solidFill>
                <a:highlight>
                  <a:srgbClr val="FFFFFF"/>
                </a:highlight>
              </a:rPr>
              <a:t>most infix operators (</a:t>
            </a:r>
            <a:r>
              <a:rPr lang="en">
                <a:solidFill>
                  <a:srgbClr val="188038"/>
                </a:solidFill>
                <a:highlight>
                  <a:srgbClr val="F8F8F8"/>
                </a:highlight>
              </a:rPr>
              <a:t>==</a:t>
            </a:r>
            <a:r>
              <a:rPr lang="en">
                <a:solidFill>
                  <a:srgbClr val="212529"/>
                </a:solidFill>
                <a:highlight>
                  <a:srgbClr val="FFFFFF"/>
                </a:highlight>
              </a:rPr>
              <a:t>, </a:t>
            </a:r>
            <a:r>
              <a:rPr lang="en">
                <a:solidFill>
                  <a:srgbClr val="188038"/>
                </a:solidFill>
                <a:highlight>
                  <a:srgbClr val="F8F8F8"/>
                </a:highlight>
              </a:rPr>
              <a:t>+</a:t>
            </a:r>
            <a:r>
              <a:rPr lang="en">
                <a:solidFill>
                  <a:srgbClr val="212529"/>
                </a:solidFill>
                <a:highlight>
                  <a:srgbClr val="FFFFFF"/>
                </a:highlight>
              </a:rPr>
              <a:t>, </a:t>
            </a:r>
            <a:r>
              <a:rPr lang="en">
                <a:solidFill>
                  <a:srgbClr val="188038"/>
                </a:solidFill>
                <a:highlight>
                  <a:srgbClr val="F8F8F8"/>
                </a:highlight>
              </a:rPr>
              <a:t>-</a:t>
            </a:r>
            <a:r>
              <a:rPr lang="en">
                <a:solidFill>
                  <a:srgbClr val="212529"/>
                </a:solidFill>
                <a:highlight>
                  <a:srgbClr val="FFFFFF"/>
                </a:highlight>
              </a:rPr>
              <a:t>, </a:t>
            </a:r>
            <a:r>
              <a:rPr lang="en">
                <a:solidFill>
                  <a:srgbClr val="188038"/>
                </a:solidFill>
                <a:highlight>
                  <a:srgbClr val="F8F8F8"/>
                </a:highlight>
              </a:rPr>
              <a:t>&lt;-</a:t>
            </a:r>
            <a:r>
              <a:rPr lang="en">
                <a:solidFill>
                  <a:srgbClr val="212529"/>
                </a:solidFill>
                <a:highlight>
                  <a:srgbClr val="FFFFFF"/>
                </a:highlight>
              </a:rPr>
              <a:t>, etc.) </a:t>
            </a:r>
            <a:endParaRPr>
              <a:solidFill>
                <a:srgbClr val="212529"/>
              </a:solidFill>
              <a:highlight>
                <a:srgbClr val="FFFFFF"/>
              </a:highlight>
            </a:endParaRPr>
          </a:p>
          <a:p>
            <a:pPr marL="0" lvl="0" indent="0" algn="l" rtl="0">
              <a:lnSpc>
                <a:spcPct val="115000"/>
              </a:lnSpc>
              <a:spcBef>
                <a:spcPts val="0"/>
              </a:spcBef>
              <a:spcAft>
                <a:spcPts val="1200"/>
              </a:spcAft>
              <a:buSzPts val="1946"/>
              <a:buNone/>
            </a:pPr>
            <a:endParaRPr/>
          </a:p>
        </p:txBody>
      </p:sp>
      <p:sp>
        <p:nvSpPr>
          <p:cNvPr id="151" name="Google Shape;151;p11"/>
          <p:cNvSpPr txBox="1">
            <a:spLocks noGrp="1"/>
          </p:cNvSpPr>
          <p:nvPr>
            <p:ph type="body" idx="1"/>
          </p:nvPr>
        </p:nvSpPr>
        <p:spPr>
          <a:xfrm>
            <a:off x="4038475" y="304650"/>
            <a:ext cx="4956600" cy="31647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275"/>
              <a:buFont typeface="Arial"/>
              <a:buNone/>
            </a:pPr>
            <a:r>
              <a:rPr lang="en" sz="1400" b="1">
                <a:solidFill>
                  <a:srgbClr val="212529"/>
                </a:solidFill>
                <a:highlight>
                  <a:srgbClr val="FFFFFF"/>
                </a:highlight>
              </a:rPr>
              <a:t>Exceptions, which should never be surrounded by spaces:</a:t>
            </a:r>
            <a:endParaRPr sz="1400" b="1">
              <a:solidFill>
                <a:srgbClr val="212529"/>
              </a:solidFill>
              <a:highlight>
                <a:srgbClr val="FFFFFF"/>
              </a:highlight>
            </a:endParaRPr>
          </a:p>
          <a:p>
            <a:pPr marL="0" lvl="0" indent="0" algn="l" rtl="0">
              <a:lnSpc>
                <a:spcPct val="95000"/>
              </a:lnSpc>
              <a:spcBef>
                <a:spcPts val="1200"/>
              </a:spcBef>
              <a:spcAft>
                <a:spcPts val="0"/>
              </a:spcAft>
              <a:buClr>
                <a:schemeClr val="dk1"/>
              </a:buClr>
              <a:buSzPts val="275"/>
              <a:buFont typeface="Arial"/>
              <a:buNone/>
            </a:pPr>
            <a:endParaRPr sz="1400" b="1">
              <a:solidFill>
                <a:srgbClr val="212529"/>
              </a:solidFill>
              <a:highlight>
                <a:srgbClr val="FFFFFF"/>
              </a:highlight>
            </a:endParaRPr>
          </a:p>
          <a:p>
            <a:pPr marL="0" lvl="0" indent="0" algn="l" rtl="0">
              <a:lnSpc>
                <a:spcPct val="95000"/>
              </a:lnSpc>
              <a:spcBef>
                <a:spcPts val="1200"/>
              </a:spcBef>
              <a:spcAft>
                <a:spcPts val="0"/>
              </a:spcAft>
              <a:buSzPts val="275"/>
              <a:buNone/>
            </a:pPr>
            <a:r>
              <a:rPr lang="en" sz="1400">
                <a:solidFill>
                  <a:srgbClr val="212529"/>
                </a:solidFill>
                <a:highlight>
                  <a:srgbClr val="FFFFFF"/>
                </a:highlight>
                <a:latin typeface="Roboto"/>
                <a:ea typeface="Roboto"/>
                <a:cs typeface="Roboto"/>
                <a:sym typeface="Roboto"/>
              </a:rPr>
              <a:t>The operators with </a:t>
            </a:r>
            <a:r>
              <a:rPr lang="en" sz="1400">
                <a:solidFill>
                  <a:srgbClr val="0068D9"/>
                </a:solidFill>
                <a:highlight>
                  <a:srgbClr val="FFFFFF"/>
                </a:highlight>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high precedence</a:t>
            </a:r>
            <a:r>
              <a:rPr lang="en" sz="1400">
                <a:solidFill>
                  <a:srgbClr val="212529"/>
                </a:solidFill>
                <a:highlight>
                  <a:srgbClr val="FFFFFF"/>
                </a:highlight>
                <a:latin typeface="Roboto"/>
                <a:ea typeface="Roboto"/>
                <a:cs typeface="Roboto"/>
                <a:sym typeface="Roboto"/>
              </a:rPr>
              <a:t>: </a:t>
            </a:r>
            <a:r>
              <a:rPr lang="en" sz="1400">
                <a:solidFill>
                  <a:srgbClr val="188038"/>
                </a:solidFill>
                <a:highlight>
                  <a:srgbClr val="F8F8F8"/>
                </a:highlight>
                <a:latin typeface="Courier New"/>
                <a:ea typeface="Courier New"/>
                <a:cs typeface="Courier New"/>
                <a:sym typeface="Courier New"/>
              </a:rPr>
              <a:t>::</a:t>
            </a:r>
            <a:r>
              <a:rPr lang="en" sz="1400">
                <a:solidFill>
                  <a:srgbClr val="212529"/>
                </a:solidFill>
                <a:highlight>
                  <a:srgbClr val="FFFFFF"/>
                </a:highlight>
                <a:latin typeface="Roboto"/>
                <a:ea typeface="Roboto"/>
                <a:cs typeface="Roboto"/>
                <a:sym typeface="Roboto"/>
              </a:rPr>
              <a:t>, </a:t>
            </a:r>
            <a:r>
              <a:rPr lang="en" sz="1400">
                <a:solidFill>
                  <a:srgbClr val="188038"/>
                </a:solidFill>
                <a:highlight>
                  <a:srgbClr val="F8F8F8"/>
                </a:highlight>
                <a:latin typeface="Courier New"/>
                <a:ea typeface="Courier New"/>
                <a:cs typeface="Courier New"/>
                <a:sym typeface="Courier New"/>
              </a:rPr>
              <a:t>:::</a:t>
            </a:r>
            <a:r>
              <a:rPr lang="en" sz="1400">
                <a:solidFill>
                  <a:srgbClr val="212529"/>
                </a:solidFill>
                <a:highlight>
                  <a:srgbClr val="FFFFFF"/>
                </a:highlight>
                <a:latin typeface="Roboto"/>
                <a:ea typeface="Roboto"/>
                <a:cs typeface="Roboto"/>
                <a:sym typeface="Roboto"/>
              </a:rPr>
              <a:t>, </a:t>
            </a:r>
            <a:r>
              <a:rPr lang="en" sz="1400">
                <a:solidFill>
                  <a:srgbClr val="188038"/>
                </a:solidFill>
                <a:highlight>
                  <a:srgbClr val="F8F8F8"/>
                </a:highlight>
                <a:latin typeface="Courier New"/>
                <a:ea typeface="Courier New"/>
                <a:cs typeface="Courier New"/>
                <a:sym typeface="Courier New"/>
              </a:rPr>
              <a:t>$</a:t>
            </a:r>
            <a:r>
              <a:rPr lang="en" sz="1400">
                <a:solidFill>
                  <a:srgbClr val="212529"/>
                </a:solidFill>
                <a:highlight>
                  <a:srgbClr val="FFFFFF"/>
                </a:highlight>
                <a:latin typeface="Roboto"/>
                <a:ea typeface="Roboto"/>
                <a:cs typeface="Roboto"/>
                <a:sym typeface="Roboto"/>
              </a:rPr>
              <a:t>, </a:t>
            </a:r>
            <a:r>
              <a:rPr lang="en" sz="1400">
                <a:solidFill>
                  <a:srgbClr val="188038"/>
                </a:solidFill>
                <a:highlight>
                  <a:srgbClr val="F8F8F8"/>
                </a:highlight>
                <a:latin typeface="Courier New"/>
                <a:ea typeface="Courier New"/>
                <a:cs typeface="Courier New"/>
                <a:sym typeface="Courier New"/>
              </a:rPr>
              <a:t>@</a:t>
            </a:r>
            <a:r>
              <a:rPr lang="en" sz="1400">
                <a:solidFill>
                  <a:srgbClr val="212529"/>
                </a:solidFill>
                <a:highlight>
                  <a:srgbClr val="FFFFFF"/>
                </a:highlight>
                <a:latin typeface="Roboto"/>
                <a:ea typeface="Roboto"/>
                <a:cs typeface="Roboto"/>
                <a:sym typeface="Roboto"/>
              </a:rPr>
              <a:t>, </a:t>
            </a:r>
            <a:r>
              <a:rPr lang="en" sz="1400">
                <a:solidFill>
                  <a:srgbClr val="188038"/>
                </a:solidFill>
                <a:highlight>
                  <a:srgbClr val="F8F8F8"/>
                </a:highlight>
                <a:latin typeface="Courier New"/>
                <a:ea typeface="Courier New"/>
                <a:cs typeface="Courier New"/>
                <a:sym typeface="Courier New"/>
              </a:rPr>
              <a:t>[</a:t>
            </a:r>
            <a:r>
              <a:rPr lang="en" sz="1400">
                <a:solidFill>
                  <a:srgbClr val="212529"/>
                </a:solidFill>
                <a:highlight>
                  <a:srgbClr val="FFFFFF"/>
                </a:highlight>
                <a:latin typeface="Roboto"/>
                <a:ea typeface="Roboto"/>
                <a:cs typeface="Roboto"/>
                <a:sym typeface="Roboto"/>
              </a:rPr>
              <a:t>, </a:t>
            </a:r>
            <a:r>
              <a:rPr lang="en" sz="1400">
                <a:solidFill>
                  <a:srgbClr val="188038"/>
                </a:solidFill>
                <a:highlight>
                  <a:srgbClr val="F8F8F8"/>
                </a:highlight>
                <a:latin typeface="Courier New"/>
                <a:ea typeface="Courier New"/>
                <a:cs typeface="Courier New"/>
                <a:sym typeface="Courier New"/>
              </a:rPr>
              <a:t>[[</a:t>
            </a:r>
            <a:r>
              <a:rPr lang="en" sz="1400">
                <a:solidFill>
                  <a:srgbClr val="212529"/>
                </a:solidFill>
                <a:highlight>
                  <a:srgbClr val="FFFFFF"/>
                </a:highlight>
                <a:latin typeface="Roboto"/>
                <a:ea typeface="Roboto"/>
                <a:cs typeface="Roboto"/>
                <a:sym typeface="Roboto"/>
              </a:rPr>
              <a:t>, </a:t>
            </a:r>
            <a:r>
              <a:rPr lang="en" sz="1400">
                <a:solidFill>
                  <a:srgbClr val="188038"/>
                </a:solidFill>
                <a:highlight>
                  <a:srgbClr val="F8F8F8"/>
                </a:highlight>
                <a:latin typeface="Courier New"/>
                <a:ea typeface="Courier New"/>
                <a:cs typeface="Courier New"/>
                <a:sym typeface="Courier New"/>
              </a:rPr>
              <a:t>^</a:t>
            </a:r>
            <a:r>
              <a:rPr lang="en" sz="1400">
                <a:solidFill>
                  <a:srgbClr val="212529"/>
                </a:solidFill>
                <a:highlight>
                  <a:srgbClr val="FFFFFF"/>
                </a:highlight>
                <a:latin typeface="Roboto"/>
                <a:ea typeface="Roboto"/>
                <a:cs typeface="Roboto"/>
                <a:sym typeface="Roboto"/>
              </a:rPr>
              <a:t>, unary </a:t>
            </a:r>
            <a:r>
              <a:rPr lang="en" sz="1400">
                <a:solidFill>
                  <a:srgbClr val="188038"/>
                </a:solidFill>
                <a:highlight>
                  <a:srgbClr val="F8F8F8"/>
                </a:highlight>
                <a:latin typeface="Courier New"/>
                <a:ea typeface="Courier New"/>
                <a:cs typeface="Courier New"/>
                <a:sym typeface="Courier New"/>
              </a:rPr>
              <a:t>-</a:t>
            </a:r>
            <a:r>
              <a:rPr lang="en" sz="1400">
                <a:solidFill>
                  <a:srgbClr val="212529"/>
                </a:solidFill>
                <a:highlight>
                  <a:srgbClr val="FFFFFF"/>
                </a:highlight>
                <a:latin typeface="Roboto"/>
                <a:ea typeface="Roboto"/>
                <a:cs typeface="Roboto"/>
                <a:sym typeface="Roboto"/>
              </a:rPr>
              <a:t>, unary </a:t>
            </a:r>
            <a:r>
              <a:rPr lang="en" sz="1400">
                <a:solidFill>
                  <a:srgbClr val="188038"/>
                </a:solidFill>
                <a:highlight>
                  <a:srgbClr val="F8F8F8"/>
                </a:highlight>
                <a:latin typeface="Courier New"/>
                <a:ea typeface="Courier New"/>
                <a:cs typeface="Courier New"/>
                <a:sym typeface="Courier New"/>
              </a:rPr>
              <a:t>+</a:t>
            </a:r>
            <a:r>
              <a:rPr lang="en" sz="1400">
                <a:solidFill>
                  <a:srgbClr val="212529"/>
                </a:solidFill>
                <a:highlight>
                  <a:srgbClr val="FFFFFF"/>
                </a:highlight>
                <a:latin typeface="Roboto"/>
                <a:ea typeface="Roboto"/>
                <a:cs typeface="Roboto"/>
                <a:sym typeface="Roboto"/>
              </a:rPr>
              <a:t>, and </a:t>
            </a:r>
            <a:r>
              <a:rPr lang="en" sz="1400">
                <a:solidFill>
                  <a:srgbClr val="188038"/>
                </a:solidFill>
                <a:highlight>
                  <a:srgbClr val="F8F8F8"/>
                </a:highlight>
                <a:latin typeface="Courier New"/>
                <a:ea typeface="Courier New"/>
                <a:cs typeface="Courier New"/>
                <a:sym typeface="Courier New"/>
              </a:rPr>
              <a:t>:</a:t>
            </a:r>
            <a:r>
              <a:rPr lang="en" sz="1400">
                <a:solidFill>
                  <a:srgbClr val="212529"/>
                </a:solidFill>
                <a:highlight>
                  <a:srgbClr val="FFFFFF"/>
                </a:highlight>
                <a:latin typeface="Roboto"/>
                <a:ea typeface="Roboto"/>
                <a:cs typeface="Roboto"/>
                <a:sym typeface="Roboto"/>
              </a:rPr>
              <a:t>.</a:t>
            </a:r>
            <a:endParaRPr sz="1400">
              <a:solidFill>
                <a:srgbClr val="212529"/>
              </a:solidFill>
              <a:highlight>
                <a:srgbClr val="FFFFFF"/>
              </a:highlight>
              <a:latin typeface="Roboto"/>
              <a:ea typeface="Roboto"/>
              <a:cs typeface="Roboto"/>
              <a:sym typeface="Roboto"/>
            </a:endParaRPr>
          </a:p>
          <a:p>
            <a:pPr marL="0" lvl="0" indent="0" algn="l" rtl="0">
              <a:lnSpc>
                <a:spcPct val="95000"/>
              </a:lnSpc>
              <a:spcBef>
                <a:spcPts val="1200"/>
              </a:spcBef>
              <a:spcAft>
                <a:spcPts val="0"/>
              </a:spcAft>
              <a:buSzPts val="275"/>
              <a:buNone/>
            </a:pPr>
            <a:endParaRPr sz="1400">
              <a:solidFill>
                <a:srgbClr val="212529"/>
              </a:solidFill>
              <a:highlight>
                <a:srgbClr val="FFFFFF"/>
              </a:highlight>
              <a:latin typeface="Roboto"/>
              <a:ea typeface="Roboto"/>
              <a:cs typeface="Roboto"/>
              <a:sym typeface="Roboto"/>
            </a:endParaRPr>
          </a:p>
          <a:p>
            <a:pPr marL="0" lvl="0" indent="0" algn="l" rtl="0">
              <a:lnSpc>
                <a:spcPct val="95000"/>
              </a:lnSpc>
              <a:spcBef>
                <a:spcPts val="1200"/>
              </a:spcBef>
              <a:spcAft>
                <a:spcPts val="0"/>
              </a:spcAft>
              <a:buSzPts val="275"/>
              <a:buNone/>
            </a:pPr>
            <a:r>
              <a:rPr lang="en" sz="1400">
                <a:solidFill>
                  <a:srgbClr val="212529"/>
                </a:solidFill>
                <a:highlight>
                  <a:srgbClr val="FFFFFF"/>
                </a:highlight>
                <a:latin typeface="Roboto"/>
                <a:ea typeface="Roboto"/>
                <a:cs typeface="Roboto"/>
                <a:sym typeface="Roboto"/>
              </a:rPr>
              <a:t>Single-sided formulas when the right-hand side is a single identifier: </a:t>
            </a:r>
            <a:r>
              <a:rPr lang="en" sz="1400">
                <a:solidFill>
                  <a:srgbClr val="696969"/>
                </a:solidFill>
                <a:highlight>
                  <a:srgbClr val="F6F6F6"/>
                </a:highlight>
                <a:latin typeface="Courier New"/>
                <a:ea typeface="Courier New"/>
                <a:cs typeface="Courier New"/>
                <a:sym typeface="Courier New"/>
              </a:rPr>
              <a:t>~</a:t>
            </a:r>
            <a:r>
              <a:rPr lang="en" sz="1400">
                <a:solidFill>
                  <a:srgbClr val="19177C"/>
                </a:solidFill>
                <a:highlight>
                  <a:srgbClr val="F6F6F6"/>
                </a:highlight>
                <a:latin typeface="Courier New"/>
                <a:ea typeface="Courier New"/>
                <a:cs typeface="Courier New"/>
                <a:sym typeface="Courier New"/>
              </a:rPr>
              <a:t>foo</a:t>
            </a:r>
            <a:endParaRPr sz="1400">
              <a:solidFill>
                <a:srgbClr val="19177C"/>
              </a:solidFill>
              <a:highlight>
                <a:srgbClr val="F6F6F6"/>
              </a:highlight>
              <a:latin typeface="Courier New"/>
              <a:ea typeface="Courier New"/>
              <a:cs typeface="Courier New"/>
              <a:sym typeface="Courier New"/>
            </a:endParaRPr>
          </a:p>
          <a:p>
            <a:pPr marL="0" lvl="0" indent="0" algn="l" rtl="0">
              <a:lnSpc>
                <a:spcPct val="95000"/>
              </a:lnSpc>
              <a:spcBef>
                <a:spcPts val="1200"/>
              </a:spcBef>
              <a:spcAft>
                <a:spcPts val="0"/>
              </a:spcAft>
              <a:buSzPts val="275"/>
              <a:buNone/>
            </a:pPr>
            <a:endParaRPr sz="1400">
              <a:solidFill>
                <a:srgbClr val="212529"/>
              </a:solidFill>
              <a:highlight>
                <a:srgbClr val="FFFFFF"/>
              </a:highlight>
              <a:latin typeface="Roboto"/>
              <a:ea typeface="Roboto"/>
              <a:cs typeface="Roboto"/>
              <a:sym typeface="Roboto"/>
            </a:endParaRPr>
          </a:p>
          <a:p>
            <a:pPr marL="0" lvl="0" indent="0" algn="l" rtl="0">
              <a:lnSpc>
                <a:spcPct val="95000"/>
              </a:lnSpc>
              <a:spcBef>
                <a:spcPts val="1200"/>
              </a:spcBef>
              <a:spcAft>
                <a:spcPts val="0"/>
              </a:spcAft>
              <a:buSzPts val="275"/>
              <a:buNone/>
            </a:pPr>
            <a:r>
              <a:rPr lang="en" sz="1400">
                <a:solidFill>
                  <a:srgbClr val="212529"/>
                </a:solidFill>
                <a:highlight>
                  <a:srgbClr val="FFFFFF"/>
                </a:highlight>
                <a:latin typeface="Roboto"/>
                <a:ea typeface="Roboto"/>
                <a:cs typeface="Roboto"/>
                <a:sym typeface="Roboto"/>
              </a:rPr>
              <a:t>When used in tidy evaluation </a:t>
            </a:r>
            <a:r>
              <a:rPr lang="en" sz="1400">
                <a:solidFill>
                  <a:srgbClr val="188038"/>
                </a:solidFill>
                <a:highlight>
                  <a:srgbClr val="F8F8F8"/>
                </a:highlight>
                <a:latin typeface="Courier New"/>
                <a:ea typeface="Courier New"/>
                <a:cs typeface="Courier New"/>
                <a:sym typeface="Courier New"/>
              </a:rPr>
              <a:t>!!</a:t>
            </a:r>
            <a:r>
              <a:rPr lang="en" sz="1400">
                <a:solidFill>
                  <a:srgbClr val="212529"/>
                </a:solidFill>
                <a:highlight>
                  <a:srgbClr val="FFFFFF"/>
                </a:highlight>
                <a:latin typeface="Roboto"/>
                <a:ea typeface="Roboto"/>
                <a:cs typeface="Roboto"/>
                <a:sym typeface="Roboto"/>
              </a:rPr>
              <a:t> (bang-bang) and </a:t>
            </a:r>
            <a:r>
              <a:rPr lang="en" sz="1400">
                <a:solidFill>
                  <a:srgbClr val="188038"/>
                </a:solidFill>
                <a:highlight>
                  <a:srgbClr val="F8F8F8"/>
                </a:highlight>
                <a:latin typeface="Courier New"/>
                <a:ea typeface="Courier New"/>
                <a:cs typeface="Courier New"/>
                <a:sym typeface="Courier New"/>
              </a:rPr>
              <a:t>!!!</a:t>
            </a:r>
            <a:r>
              <a:rPr lang="en" sz="1400">
                <a:solidFill>
                  <a:srgbClr val="212529"/>
                </a:solidFill>
                <a:highlight>
                  <a:srgbClr val="FFFFFF"/>
                </a:highlight>
                <a:latin typeface="Roboto"/>
                <a:ea typeface="Roboto"/>
                <a:cs typeface="Roboto"/>
                <a:sym typeface="Roboto"/>
              </a:rPr>
              <a:t> (bang-bang-bang): </a:t>
            </a:r>
            <a:r>
              <a:rPr lang="en" sz="1400" u="sng">
                <a:solidFill>
                  <a:schemeClr val="hlink"/>
                </a:solidFill>
                <a:highlight>
                  <a:srgbClr val="F6F6F6"/>
                </a:highlight>
                <a:latin typeface="Courier New"/>
                <a:ea typeface="Courier New"/>
                <a:cs typeface="Courier New"/>
                <a:sym typeface="Courier New"/>
                <a:hlinkClick r:id="rId4"/>
              </a:rPr>
              <a:t>call</a:t>
            </a:r>
            <a:r>
              <a:rPr lang="en" sz="1400">
                <a:solidFill>
                  <a:srgbClr val="696969"/>
                </a:solidFill>
                <a:highlight>
                  <a:srgbClr val="F6F6F6"/>
                </a:highlight>
                <a:latin typeface="Courier New"/>
                <a:ea typeface="Courier New"/>
                <a:cs typeface="Courier New"/>
                <a:sym typeface="Courier New"/>
              </a:rPr>
              <a:t>(!</a:t>
            </a:r>
            <a:r>
              <a:rPr lang="en" sz="1400">
                <a:solidFill>
                  <a:srgbClr val="212529"/>
                </a:solidFill>
                <a:highlight>
                  <a:srgbClr val="F6F6F6"/>
                </a:highlight>
                <a:latin typeface="Courier New"/>
                <a:ea typeface="Courier New"/>
                <a:cs typeface="Courier New"/>
                <a:sym typeface="Courier New"/>
              </a:rPr>
              <a:t> </a:t>
            </a:r>
            <a:r>
              <a:rPr lang="en" sz="1400">
                <a:solidFill>
                  <a:srgbClr val="696969"/>
                </a:solidFill>
                <a:highlight>
                  <a:srgbClr val="F6F6F6"/>
                </a:highlight>
                <a:latin typeface="Courier New"/>
                <a:ea typeface="Courier New"/>
                <a:cs typeface="Courier New"/>
                <a:sym typeface="Courier New"/>
              </a:rPr>
              <a:t>!</a:t>
            </a:r>
            <a:r>
              <a:rPr lang="en" sz="1400">
                <a:solidFill>
                  <a:srgbClr val="19177C"/>
                </a:solidFill>
                <a:highlight>
                  <a:srgbClr val="F6F6F6"/>
                </a:highlight>
                <a:latin typeface="Courier New"/>
                <a:ea typeface="Courier New"/>
                <a:cs typeface="Courier New"/>
                <a:sym typeface="Courier New"/>
              </a:rPr>
              <a:t>xyz</a:t>
            </a:r>
            <a:r>
              <a:rPr lang="en" sz="1400">
                <a:solidFill>
                  <a:srgbClr val="696969"/>
                </a:solidFill>
                <a:highlight>
                  <a:srgbClr val="F6F6F6"/>
                </a:highlight>
                <a:latin typeface="Courier New"/>
                <a:ea typeface="Courier New"/>
                <a:cs typeface="Courier New"/>
                <a:sym typeface="Courier New"/>
              </a:rPr>
              <a:t>)</a:t>
            </a:r>
            <a:endParaRPr sz="1400">
              <a:solidFill>
                <a:srgbClr val="696969"/>
              </a:solidFill>
              <a:highlight>
                <a:srgbClr val="F6F6F6"/>
              </a:highlight>
              <a:latin typeface="Courier New"/>
              <a:ea typeface="Courier New"/>
              <a:cs typeface="Courier New"/>
              <a:sym typeface="Courier New"/>
            </a:endParaRPr>
          </a:p>
          <a:p>
            <a:pPr marL="0" lvl="0" indent="0" algn="l" rtl="0">
              <a:lnSpc>
                <a:spcPct val="95000"/>
              </a:lnSpc>
              <a:spcBef>
                <a:spcPts val="1200"/>
              </a:spcBef>
              <a:spcAft>
                <a:spcPts val="0"/>
              </a:spcAft>
              <a:buSzPts val="275"/>
              <a:buNone/>
            </a:pPr>
            <a:endParaRPr sz="1400">
              <a:solidFill>
                <a:srgbClr val="212529"/>
              </a:solidFill>
              <a:highlight>
                <a:srgbClr val="FFFFFF"/>
              </a:highlight>
              <a:latin typeface="Roboto"/>
              <a:ea typeface="Roboto"/>
              <a:cs typeface="Roboto"/>
              <a:sym typeface="Roboto"/>
            </a:endParaRPr>
          </a:p>
          <a:p>
            <a:pPr marL="0" lvl="0" indent="0" algn="l" rtl="0">
              <a:lnSpc>
                <a:spcPct val="95000"/>
              </a:lnSpc>
              <a:spcBef>
                <a:spcPts val="1200"/>
              </a:spcBef>
              <a:spcAft>
                <a:spcPts val="0"/>
              </a:spcAft>
              <a:buSzPts val="275"/>
              <a:buNone/>
            </a:pPr>
            <a:r>
              <a:rPr lang="en" sz="1400">
                <a:solidFill>
                  <a:srgbClr val="212529"/>
                </a:solidFill>
                <a:highlight>
                  <a:srgbClr val="FFFFFF"/>
                </a:highlight>
                <a:latin typeface="Roboto"/>
                <a:ea typeface="Roboto"/>
                <a:cs typeface="Roboto"/>
                <a:sym typeface="Roboto"/>
              </a:rPr>
              <a:t>The help operator: </a:t>
            </a:r>
            <a:r>
              <a:rPr lang="en" sz="1400">
                <a:solidFill>
                  <a:srgbClr val="19177C"/>
                </a:solidFill>
                <a:highlight>
                  <a:srgbClr val="F6F6F6"/>
                </a:highlight>
                <a:latin typeface="Courier New"/>
                <a:ea typeface="Courier New"/>
                <a:cs typeface="Courier New"/>
                <a:sym typeface="Courier New"/>
              </a:rPr>
              <a:t>package</a:t>
            </a:r>
            <a:r>
              <a:rPr lang="en" sz="1400">
                <a:solidFill>
                  <a:srgbClr val="696969"/>
                </a:solidFill>
                <a:highlight>
                  <a:srgbClr val="F6F6F6"/>
                </a:highlight>
                <a:latin typeface="Courier New"/>
                <a:ea typeface="Courier New"/>
                <a:cs typeface="Courier New"/>
                <a:sym typeface="Courier New"/>
              </a:rPr>
              <a:t>?</a:t>
            </a:r>
            <a:r>
              <a:rPr lang="en" sz="1400">
                <a:solidFill>
                  <a:srgbClr val="19177C"/>
                </a:solidFill>
                <a:highlight>
                  <a:srgbClr val="F6F6F6"/>
                </a:highlight>
                <a:latin typeface="Courier New"/>
                <a:ea typeface="Courier New"/>
                <a:cs typeface="Courier New"/>
                <a:sym typeface="Courier New"/>
              </a:rPr>
              <a:t>stats</a:t>
            </a:r>
            <a:endParaRPr sz="1400">
              <a:solidFill>
                <a:srgbClr val="19177C"/>
              </a:solidFill>
              <a:highlight>
                <a:srgbClr val="F6F6F6"/>
              </a:highlight>
              <a:latin typeface="Courier New"/>
              <a:ea typeface="Courier New"/>
              <a:cs typeface="Courier New"/>
              <a:sym typeface="Courier New"/>
            </a:endParaRPr>
          </a:p>
          <a:p>
            <a:pPr marL="0" lvl="0" indent="0" algn="l" rtl="0">
              <a:lnSpc>
                <a:spcPct val="95000"/>
              </a:lnSpc>
              <a:spcBef>
                <a:spcPts val="1200"/>
              </a:spcBef>
              <a:spcAft>
                <a:spcPts val="1200"/>
              </a:spcAft>
              <a:buSzPts val="275"/>
              <a:buNone/>
            </a:pPr>
            <a:br>
              <a:rPr lang="en" sz="1400">
                <a:solidFill>
                  <a:srgbClr val="212529"/>
                </a:solidFill>
                <a:highlight>
                  <a:srgbClr val="FFFFFF"/>
                </a:highlight>
                <a:latin typeface="Roboto"/>
                <a:ea typeface="Roboto"/>
                <a:cs typeface="Roboto"/>
                <a:sym typeface="Roboto"/>
              </a:rPr>
            </a:br>
            <a:endParaRPr sz="1400">
              <a:solidFill>
                <a:srgbClr val="212529"/>
              </a:solidFill>
              <a:highlight>
                <a:srgbClr val="FFFFFF"/>
              </a:highlight>
              <a:latin typeface="Roboto"/>
              <a:ea typeface="Roboto"/>
              <a:cs typeface="Roboto"/>
              <a:sym typeface="Roboto"/>
            </a:endParaRPr>
          </a:p>
        </p:txBody>
      </p:sp>
      <p:sp>
        <p:nvSpPr>
          <p:cNvPr id="152" name="Google Shape;152;p11"/>
          <p:cNvSpPr txBox="1"/>
          <p:nvPr/>
        </p:nvSpPr>
        <p:spPr>
          <a:xfrm>
            <a:off x="7115350" y="2615650"/>
            <a:ext cx="1452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1"/>
          <p:cNvSpPr txBox="1"/>
          <p:nvPr/>
        </p:nvSpPr>
        <p:spPr>
          <a:xfrm>
            <a:off x="2773625" y="4212275"/>
            <a:ext cx="37833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3000"/>
              <a:buFont typeface="Arial"/>
              <a:buNone/>
            </a:pPr>
            <a:r>
              <a:rPr lang="en" sz="3000" b="1" i="0" u="none" strike="noStrike" cap="none">
                <a:solidFill>
                  <a:srgbClr val="000000"/>
                </a:solidFill>
                <a:highlight>
                  <a:schemeClr val="accent6"/>
                </a:highlight>
                <a:latin typeface="Arial"/>
                <a:ea typeface="Arial"/>
                <a:cs typeface="Arial"/>
                <a:sym typeface="Arial"/>
              </a:rPr>
              <a:t>stylr  	lintr</a:t>
            </a:r>
            <a:endParaRPr sz="3000" b="1" i="0" u="none" strike="noStrike" cap="none">
              <a:solidFill>
                <a:srgbClr val="000000"/>
              </a:solidFill>
              <a:highlight>
                <a:schemeClr val="accent6"/>
              </a:highlight>
              <a:latin typeface="Arial"/>
              <a:ea typeface="Arial"/>
              <a:cs typeface="Arial"/>
              <a:sym typeface="Arial"/>
            </a:endParaRPr>
          </a:p>
        </p:txBody>
      </p:sp>
      <p:grpSp>
        <p:nvGrpSpPr>
          <p:cNvPr id="154" name="Google Shape;154;p11"/>
          <p:cNvGrpSpPr/>
          <p:nvPr/>
        </p:nvGrpSpPr>
        <p:grpSpPr>
          <a:xfrm>
            <a:off x="435950" y="2615650"/>
            <a:ext cx="3000000" cy="1605300"/>
            <a:chOff x="435950" y="2615650"/>
            <a:chExt cx="3000000" cy="1605300"/>
          </a:xfrm>
        </p:grpSpPr>
        <p:sp>
          <p:nvSpPr>
            <p:cNvPr id="155" name="Google Shape;155;p11"/>
            <p:cNvSpPr txBox="1"/>
            <p:nvPr/>
          </p:nvSpPr>
          <p:spPr>
            <a:xfrm>
              <a:off x="435950" y="2615650"/>
              <a:ext cx="3000000" cy="1605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endParaRPr>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0"/>
                </a:spcAft>
                <a:buNone/>
              </a:pPr>
              <a:r>
                <a:rPr lang="en">
                  <a:solidFill>
                    <a:srgbClr val="545454"/>
                  </a:solidFill>
                  <a:highlight>
                    <a:srgbClr val="F6F6F6"/>
                  </a:highlight>
                  <a:latin typeface="Courier New"/>
                  <a:ea typeface="Courier New"/>
                  <a:cs typeface="Courier New"/>
                  <a:sym typeface="Courier New"/>
                </a:rPr>
                <a:t># Bad</a:t>
              </a:r>
              <a:endParaRPr>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0"/>
                </a:spcAft>
                <a:buNone/>
              </a:pPr>
              <a:r>
                <a:rPr lang="en">
                  <a:solidFill>
                    <a:srgbClr val="19177C"/>
                  </a:solidFill>
                  <a:highlight>
                    <a:srgbClr val="F6F6F6"/>
                  </a:highlight>
                  <a:latin typeface="Courier New"/>
                  <a:ea typeface="Courier New"/>
                  <a:cs typeface="Courier New"/>
                  <a:sym typeface="Courier New"/>
                </a:rPr>
                <a:t>height</a:t>
              </a:r>
              <a:r>
                <a:rPr lang="en">
                  <a:solidFill>
                    <a:srgbClr val="696969"/>
                  </a:solidFill>
                  <a:highlight>
                    <a:srgbClr val="F6F6F6"/>
                  </a:highlight>
                  <a:latin typeface="Courier New"/>
                  <a:ea typeface="Courier New"/>
                  <a:cs typeface="Courier New"/>
                  <a:sym typeface="Courier New"/>
                </a:rPr>
                <a:t>&lt;-</a:t>
              </a:r>
              <a:r>
                <a:rPr lang="en">
                  <a:solidFill>
                    <a:srgbClr val="19177C"/>
                  </a:solidFill>
                  <a:highlight>
                    <a:srgbClr val="F6F6F6"/>
                  </a:highlight>
                  <a:latin typeface="Courier New"/>
                  <a:ea typeface="Courier New"/>
                  <a:cs typeface="Courier New"/>
                  <a:sym typeface="Courier New"/>
                </a:rPr>
                <a:t>feet</a:t>
              </a:r>
              <a:r>
                <a:rPr lang="en">
                  <a:solidFill>
                    <a:srgbClr val="696969"/>
                  </a:solidFill>
                  <a:highlight>
                    <a:srgbClr val="F6F6F6"/>
                  </a:highlight>
                  <a:latin typeface="Courier New"/>
                  <a:ea typeface="Courier New"/>
                  <a:cs typeface="Courier New"/>
                  <a:sym typeface="Courier New"/>
                </a:rPr>
                <a:t>*</a:t>
              </a:r>
              <a:r>
                <a:rPr lang="en">
                  <a:solidFill>
                    <a:srgbClr val="A1024A"/>
                  </a:solidFill>
                  <a:highlight>
                    <a:srgbClr val="F6F6F6"/>
                  </a:highlight>
                  <a:latin typeface="Courier New"/>
                  <a:ea typeface="Courier New"/>
                  <a:cs typeface="Courier New"/>
                  <a:sym typeface="Courier New"/>
                </a:rPr>
                <a:t>12</a:t>
              </a:r>
              <a:r>
                <a:rPr lang="en">
                  <a:solidFill>
                    <a:srgbClr val="696969"/>
                  </a:solidFill>
                  <a:highlight>
                    <a:srgbClr val="F6F6F6"/>
                  </a:highlight>
                  <a:latin typeface="Courier New"/>
                  <a:ea typeface="Courier New"/>
                  <a:cs typeface="Courier New"/>
                  <a:sym typeface="Courier New"/>
                </a:rPr>
                <a:t>+</a:t>
              </a:r>
              <a:r>
                <a:rPr lang="en">
                  <a:solidFill>
                    <a:srgbClr val="19177C"/>
                  </a:solidFill>
                  <a:highlight>
                    <a:srgbClr val="F6F6F6"/>
                  </a:highlight>
                  <a:latin typeface="Courier New"/>
                  <a:ea typeface="Courier New"/>
                  <a:cs typeface="Courier New"/>
                  <a:sym typeface="Courier New"/>
                </a:rPr>
                <a:t>inches</a:t>
              </a:r>
              <a:endParaRPr>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0"/>
                </a:spcAft>
                <a:buNone/>
              </a:pPr>
              <a:r>
                <a:rPr lang="en" u="sng">
                  <a:solidFill>
                    <a:schemeClr val="accent5"/>
                  </a:solidFill>
                  <a:highlight>
                    <a:srgbClr val="F6F6F6"/>
                  </a:highlight>
                  <a:latin typeface="Courier New"/>
                  <a:ea typeface="Courier New"/>
                  <a:cs typeface="Courier New"/>
                  <a:sym typeface="Courier New"/>
                  <a:hlinkClick r:id="rId5">
                    <a:extLst>
                      <a:ext uri="{A12FA001-AC4F-418D-AE19-62706E023703}">
                        <ahyp:hlinkClr xmlns:ahyp="http://schemas.microsoft.com/office/drawing/2018/hyperlinkcolor" val="tx"/>
                      </a:ext>
                    </a:extLst>
                  </a:hlinkClick>
                </a:rPr>
                <a:t>mean</a:t>
              </a:r>
              <a:r>
                <a:rPr lang="en">
                  <a:solidFill>
                    <a:srgbClr val="696969"/>
                  </a:solidFill>
                  <a:highlight>
                    <a:srgbClr val="F6F6F6"/>
                  </a:highlight>
                  <a:latin typeface="Courier New"/>
                  <a:ea typeface="Courier New"/>
                  <a:cs typeface="Courier New"/>
                  <a:sym typeface="Courier New"/>
                </a:rPr>
                <a:t>(</a:t>
              </a:r>
              <a:r>
                <a:rPr lang="en">
                  <a:solidFill>
                    <a:srgbClr val="19177C"/>
                  </a:solidFill>
                  <a:highlight>
                    <a:srgbClr val="F6F6F6"/>
                  </a:highlight>
                  <a:latin typeface="Courier New"/>
                  <a:ea typeface="Courier New"/>
                  <a:cs typeface="Courier New"/>
                  <a:sym typeface="Courier New"/>
                </a:rPr>
                <a:t>x</a:t>
              </a:r>
              <a:r>
                <a:rPr lang="en">
                  <a:solidFill>
                    <a:srgbClr val="212529"/>
                  </a:solidFill>
                  <a:highlight>
                    <a:srgbClr val="F6F6F6"/>
                  </a:highlight>
                  <a:latin typeface="Courier New"/>
                  <a:ea typeface="Courier New"/>
                  <a:cs typeface="Courier New"/>
                  <a:sym typeface="Courier New"/>
                </a:rPr>
                <a:t>, na.rm</a:t>
              </a:r>
              <a:r>
                <a:rPr lang="en">
                  <a:solidFill>
                    <a:srgbClr val="696969"/>
                  </a:solidFill>
                  <a:highlight>
                    <a:srgbClr val="F6F6F6"/>
                  </a:highlight>
                  <a:latin typeface="Courier New"/>
                  <a:ea typeface="Courier New"/>
                  <a:cs typeface="Courier New"/>
                  <a:sym typeface="Courier New"/>
                </a:rPr>
                <a:t>=</a:t>
              </a:r>
              <a:r>
                <a:rPr lang="en">
                  <a:solidFill>
                    <a:srgbClr val="D91E18"/>
                  </a:solidFill>
                  <a:highlight>
                    <a:srgbClr val="F6F6F6"/>
                  </a:highlight>
                  <a:latin typeface="Courier New"/>
                  <a:ea typeface="Courier New"/>
                  <a:cs typeface="Courier New"/>
                  <a:sym typeface="Courier New"/>
                </a:rPr>
                <a:t>TRUE</a:t>
              </a:r>
              <a:r>
                <a:rPr lang="en">
                  <a:solidFill>
                    <a:srgbClr val="696969"/>
                  </a:solidFill>
                  <a:highlight>
                    <a:srgbClr val="F6F6F6"/>
                  </a:highlight>
                  <a:latin typeface="Courier New"/>
                  <a:ea typeface="Courier New"/>
                  <a:cs typeface="Courier New"/>
                  <a:sym typeface="Courier New"/>
                </a:rPr>
                <a:t>)</a:t>
              </a:r>
              <a:endParaRPr>
                <a:solidFill>
                  <a:srgbClr val="696969"/>
                </a:solidFill>
                <a:highlight>
                  <a:srgbClr val="F6F6F6"/>
                </a:highlight>
                <a:latin typeface="Courier New"/>
                <a:ea typeface="Courier New"/>
                <a:cs typeface="Courier New"/>
                <a:sym typeface="Courier New"/>
              </a:endParaRPr>
            </a:p>
          </p:txBody>
        </p:sp>
        <p:sp>
          <p:nvSpPr>
            <p:cNvPr id="156" name="Google Shape;156;p11"/>
            <p:cNvSpPr txBox="1"/>
            <p:nvPr/>
          </p:nvSpPr>
          <p:spPr>
            <a:xfrm>
              <a:off x="1061100" y="3015850"/>
              <a:ext cx="501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200" dirty="0">
                  <a:solidFill>
                    <a:schemeClr val="dk2"/>
                  </a:solidFill>
                </a:rPr>
                <a:t>❌</a:t>
              </a:r>
              <a:endParaRPr sz="800" dirty="0"/>
            </a:p>
          </p:txBody>
        </p:sp>
      </p:grpSp>
      <p:grpSp>
        <p:nvGrpSpPr>
          <p:cNvPr id="157" name="Google Shape;157;p11"/>
          <p:cNvGrpSpPr/>
          <p:nvPr/>
        </p:nvGrpSpPr>
        <p:grpSpPr>
          <a:xfrm>
            <a:off x="283550" y="915100"/>
            <a:ext cx="3538800" cy="1596600"/>
            <a:chOff x="283550" y="915100"/>
            <a:chExt cx="3538800" cy="1596600"/>
          </a:xfrm>
        </p:grpSpPr>
        <p:sp>
          <p:nvSpPr>
            <p:cNvPr id="158" name="Google Shape;158;p11"/>
            <p:cNvSpPr txBox="1"/>
            <p:nvPr/>
          </p:nvSpPr>
          <p:spPr>
            <a:xfrm>
              <a:off x="283550" y="915100"/>
              <a:ext cx="3538800" cy="159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endParaRPr sz="1350">
                <a:solidFill>
                  <a:srgbClr val="212529"/>
                </a:solidFill>
                <a:highlight>
                  <a:schemeClr val="lt1"/>
                </a:highlight>
                <a:latin typeface="Roboto"/>
                <a:ea typeface="Roboto"/>
                <a:cs typeface="Roboto"/>
                <a:sym typeface="Roboto"/>
              </a:endParaRPr>
            </a:p>
            <a:p>
              <a:pPr marL="0" lvl="0" indent="0" algn="l" rtl="0">
                <a:lnSpc>
                  <a:spcPct val="115000"/>
                </a:lnSpc>
                <a:spcBef>
                  <a:spcPts val="1200"/>
                </a:spcBef>
                <a:spcAft>
                  <a:spcPts val="0"/>
                </a:spcAft>
                <a:buNone/>
              </a:pPr>
              <a:r>
                <a:rPr lang="en">
                  <a:solidFill>
                    <a:srgbClr val="545454"/>
                  </a:solidFill>
                  <a:highlight>
                    <a:srgbClr val="F6F6F6"/>
                  </a:highlight>
                  <a:latin typeface="Courier New"/>
                  <a:ea typeface="Courier New"/>
                  <a:cs typeface="Courier New"/>
                  <a:sym typeface="Courier New"/>
                </a:rPr>
                <a:t># Good</a:t>
              </a:r>
              <a:endParaRPr>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0"/>
                </a:spcAft>
                <a:buNone/>
              </a:pPr>
              <a:r>
                <a:rPr lang="en">
                  <a:solidFill>
                    <a:srgbClr val="19177C"/>
                  </a:solidFill>
                  <a:highlight>
                    <a:srgbClr val="F6F6F6"/>
                  </a:highlight>
                  <a:latin typeface="Courier New"/>
                  <a:ea typeface="Courier New"/>
                  <a:cs typeface="Courier New"/>
                  <a:sym typeface="Courier New"/>
                </a:rPr>
                <a:t>height</a:t>
              </a:r>
              <a:r>
                <a:rPr lang="en">
                  <a:solidFill>
                    <a:srgbClr val="212529"/>
                  </a:solidFill>
                  <a:highlight>
                    <a:srgbClr val="F6F6F6"/>
                  </a:highlight>
                  <a:latin typeface="Courier New"/>
                  <a:ea typeface="Courier New"/>
                  <a:cs typeface="Courier New"/>
                  <a:sym typeface="Courier New"/>
                </a:rPr>
                <a:t> </a:t>
              </a:r>
              <a:r>
                <a:rPr lang="en">
                  <a:solidFill>
                    <a:srgbClr val="696969"/>
                  </a:solidFill>
                  <a:highlight>
                    <a:srgbClr val="F6F6F6"/>
                  </a:highlight>
                  <a:latin typeface="Courier New"/>
                  <a:ea typeface="Courier New"/>
                  <a:cs typeface="Courier New"/>
                  <a:sym typeface="Courier New"/>
                </a:rPr>
                <a:t>&lt;-</a:t>
              </a:r>
              <a:r>
                <a:rPr lang="en">
                  <a:solidFill>
                    <a:srgbClr val="212529"/>
                  </a:solidFill>
                  <a:highlight>
                    <a:srgbClr val="F6F6F6"/>
                  </a:highlight>
                  <a:latin typeface="Courier New"/>
                  <a:ea typeface="Courier New"/>
                  <a:cs typeface="Courier New"/>
                  <a:sym typeface="Courier New"/>
                </a:rPr>
                <a:t> </a:t>
              </a:r>
              <a:r>
                <a:rPr lang="en">
                  <a:solidFill>
                    <a:srgbClr val="696969"/>
                  </a:solidFill>
                  <a:highlight>
                    <a:srgbClr val="F6F6F6"/>
                  </a:highlight>
                  <a:latin typeface="Courier New"/>
                  <a:ea typeface="Courier New"/>
                  <a:cs typeface="Courier New"/>
                  <a:sym typeface="Courier New"/>
                </a:rPr>
                <a:t>(</a:t>
              </a:r>
              <a:r>
                <a:rPr lang="en">
                  <a:solidFill>
                    <a:srgbClr val="19177C"/>
                  </a:solidFill>
                  <a:highlight>
                    <a:srgbClr val="F6F6F6"/>
                  </a:highlight>
                  <a:latin typeface="Courier New"/>
                  <a:ea typeface="Courier New"/>
                  <a:cs typeface="Courier New"/>
                  <a:sym typeface="Courier New"/>
                </a:rPr>
                <a:t>feet</a:t>
              </a:r>
              <a:r>
                <a:rPr lang="en">
                  <a:solidFill>
                    <a:srgbClr val="212529"/>
                  </a:solidFill>
                  <a:highlight>
                    <a:srgbClr val="F6F6F6"/>
                  </a:highlight>
                  <a:latin typeface="Courier New"/>
                  <a:ea typeface="Courier New"/>
                  <a:cs typeface="Courier New"/>
                  <a:sym typeface="Courier New"/>
                </a:rPr>
                <a:t> </a:t>
              </a:r>
              <a:r>
                <a:rPr lang="en">
                  <a:solidFill>
                    <a:srgbClr val="696969"/>
                  </a:solidFill>
                  <a:highlight>
                    <a:srgbClr val="F6F6F6"/>
                  </a:highlight>
                  <a:latin typeface="Courier New"/>
                  <a:ea typeface="Courier New"/>
                  <a:cs typeface="Courier New"/>
                  <a:sym typeface="Courier New"/>
                </a:rPr>
                <a:t>*</a:t>
              </a:r>
              <a:r>
                <a:rPr lang="en">
                  <a:solidFill>
                    <a:srgbClr val="212529"/>
                  </a:solidFill>
                  <a:highlight>
                    <a:srgbClr val="F6F6F6"/>
                  </a:highlight>
                  <a:latin typeface="Courier New"/>
                  <a:ea typeface="Courier New"/>
                  <a:cs typeface="Courier New"/>
                  <a:sym typeface="Courier New"/>
                </a:rPr>
                <a:t> </a:t>
              </a:r>
              <a:r>
                <a:rPr lang="en">
                  <a:solidFill>
                    <a:srgbClr val="A1024A"/>
                  </a:solidFill>
                  <a:highlight>
                    <a:srgbClr val="F6F6F6"/>
                  </a:highlight>
                  <a:latin typeface="Courier New"/>
                  <a:ea typeface="Courier New"/>
                  <a:cs typeface="Courier New"/>
                  <a:sym typeface="Courier New"/>
                </a:rPr>
                <a:t>12</a:t>
              </a:r>
              <a:r>
                <a:rPr lang="en">
                  <a:solidFill>
                    <a:srgbClr val="696969"/>
                  </a:solidFill>
                  <a:highlight>
                    <a:srgbClr val="F6F6F6"/>
                  </a:highlight>
                  <a:latin typeface="Courier New"/>
                  <a:ea typeface="Courier New"/>
                  <a:cs typeface="Courier New"/>
                  <a:sym typeface="Courier New"/>
                </a:rPr>
                <a:t>)</a:t>
              </a:r>
              <a:r>
                <a:rPr lang="en">
                  <a:solidFill>
                    <a:srgbClr val="212529"/>
                  </a:solidFill>
                  <a:highlight>
                    <a:srgbClr val="F6F6F6"/>
                  </a:highlight>
                  <a:latin typeface="Courier New"/>
                  <a:ea typeface="Courier New"/>
                  <a:cs typeface="Courier New"/>
                  <a:sym typeface="Courier New"/>
                </a:rPr>
                <a:t> </a:t>
              </a:r>
              <a:r>
                <a:rPr lang="en">
                  <a:solidFill>
                    <a:srgbClr val="696969"/>
                  </a:solidFill>
                  <a:highlight>
                    <a:srgbClr val="F6F6F6"/>
                  </a:highlight>
                  <a:latin typeface="Courier New"/>
                  <a:ea typeface="Courier New"/>
                  <a:cs typeface="Courier New"/>
                  <a:sym typeface="Courier New"/>
                </a:rPr>
                <a:t>+</a:t>
              </a:r>
              <a:r>
                <a:rPr lang="en">
                  <a:solidFill>
                    <a:srgbClr val="212529"/>
                  </a:solidFill>
                  <a:highlight>
                    <a:srgbClr val="F6F6F6"/>
                  </a:highlight>
                  <a:latin typeface="Courier New"/>
                  <a:ea typeface="Courier New"/>
                  <a:cs typeface="Courier New"/>
                  <a:sym typeface="Courier New"/>
                </a:rPr>
                <a:t> </a:t>
              </a:r>
              <a:r>
                <a:rPr lang="en">
                  <a:solidFill>
                    <a:srgbClr val="19177C"/>
                  </a:solidFill>
                  <a:highlight>
                    <a:srgbClr val="F6F6F6"/>
                  </a:highlight>
                  <a:latin typeface="Courier New"/>
                  <a:ea typeface="Courier New"/>
                  <a:cs typeface="Courier New"/>
                  <a:sym typeface="Courier New"/>
                </a:rPr>
                <a:t>inches</a:t>
              </a:r>
              <a:endParaRPr>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0"/>
                </a:spcAft>
                <a:buNone/>
              </a:pPr>
              <a:r>
                <a:rPr lang="en" u="sng">
                  <a:solidFill>
                    <a:schemeClr val="accent5"/>
                  </a:solidFill>
                  <a:highlight>
                    <a:srgbClr val="F6F6F6"/>
                  </a:highlight>
                  <a:latin typeface="Courier New"/>
                  <a:ea typeface="Courier New"/>
                  <a:cs typeface="Courier New"/>
                  <a:sym typeface="Courier New"/>
                  <a:hlinkClick r:id="rId5">
                    <a:extLst>
                      <a:ext uri="{A12FA001-AC4F-418D-AE19-62706E023703}">
                        <ahyp:hlinkClr xmlns:ahyp="http://schemas.microsoft.com/office/drawing/2018/hyperlinkcolor" val="tx"/>
                      </a:ext>
                    </a:extLst>
                  </a:hlinkClick>
                </a:rPr>
                <a:t>mean</a:t>
              </a:r>
              <a:r>
                <a:rPr lang="en">
                  <a:solidFill>
                    <a:srgbClr val="696969"/>
                  </a:solidFill>
                  <a:highlight>
                    <a:srgbClr val="F6F6F6"/>
                  </a:highlight>
                  <a:latin typeface="Courier New"/>
                  <a:ea typeface="Courier New"/>
                  <a:cs typeface="Courier New"/>
                  <a:sym typeface="Courier New"/>
                </a:rPr>
                <a:t>(</a:t>
              </a:r>
              <a:r>
                <a:rPr lang="en">
                  <a:solidFill>
                    <a:srgbClr val="19177C"/>
                  </a:solidFill>
                  <a:highlight>
                    <a:srgbClr val="F6F6F6"/>
                  </a:highlight>
                  <a:latin typeface="Courier New"/>
                  <a:ea typeface="Courier New"/>
                  <a:cs typeface="Courier New"/>
                  <a:sym typeface="Courier New"/>
                </a:rPr>
                <a:t>x</a:t>
              </a:r>
              <a:r>
                <a:rPr lang="en">
                  <a:solidFill>
                    <a:srgbClr val="212529"/>
                  </a:solidFill>
                  <a:highlight>
                    <a:srgbClr val="F6F6F6"/>
                  </a:highlight>
                  <a:latin typeface="Courier New"/>
                  <a:ea typeface="Courier New"/>
                  <a:cs typeface="Courier New"/>
                  <a:sym typeface="Courier New"/>
                </a:rPr>
                <a:t>, na.rm </a:t>
              </a:r>
              <a:r>
                <a:rPr lang="en">
                  <a:solidFill>
                    <a:srgbClr val="696969"/>
                  </a:solidFill>
                  <a:highlight>
                    <a:srgbClr val="F6F6F6"/>
                  </a:highlight>
                  <a:latin typeface="Courier New"/>
                  <a:ea typeface="Courier New"/>
                  <a:cs typeface="Courier New"/>
                  <a:sym typeface="Courier New"/>
                </a:rPr>
                <a:t>=</a:t>
              </a:r>
              <a:r>
                <a:rPr lang="en">
                  <a:solidFill>
                    <a:srgbClr val="212529"/>
                  </a:solidFill>
                  <a:highlight>
                    <a:srgbClr val="F6F6F6"/>
                  </a:highlight>
                  <a:latin typeface="Courier New"/>
                  <a:ea typeface="Courier New"/>
                  <a:cs typeface="Courier New"/>
                  <a:sym typeface="Courier New"/>
                </a:rPr>
                <a:t> </a:t>
              </a:r>
              <a:r>
                <a:rPr lang="en">
                  <a:solidFill>
                    <a:srgbClr val="D91E18"/>
                  </a:solidFill>
                  <a:highlight>
                    <a:srgbClr val="F6F6F6"/>
                  </a:highlight>
                  <a:latin typeface="Courier New"/>
                  <a:ea typeface="Courier New"/>
                  <a:cs typeface="Courier New"/>
                  <a:sym typeface="Courier New"/>
                </a:rPr>
                <a:t>TRUE</a:t>
              </a:r>
              <a:r>
                <a:rPr lang="en">
                  <a:solidFill>
                    <a:srgbClr val="696969"/>
                  </a:solidFill>
                  <a:highlight>
                    <a:srgbClr val="F6F6F6"/>
                  </a:highlight>
                  <a:latin typeface="Courier New"/>
                  <a:ea typeface="Courier New"/>
                  <a:cs typeface="Courier New"/>
                  <a:sym typeface="Courier New"/>
                </a:rPr>
                <a:t>)</a:t>
              </a:r>
              <a:endParaRPr>
                <a:solidFill>
                  <a:srgbClr val="212529"/>
                </a:solidFill>
                <a:highlight>
                  <a:srgbClr val="F6F6F6"/>
                </a:highlight>
                <a:latin typeface="Courier New"/>
                <a:ea typeface="Courier New"/>
                <a:cs typeface="Courier New"/>
                <a:sym typeface="Courier New"/>
              </a:endParaRPr>
            </a:p>
          </p:txBody>
        </p:sp>
        <p:sp>
          <p:nvSpPr>
            <p:cNvPr id="159" name="Google Shape;159;p11"/>
            <p:cNvSpPr txBox="1"/>
            <p:nvPr/>
          </p:nvSpPr>
          <p:spPr>
            <a:xfrm>
              <a:off x="1061100" y="1449880"/>
              <a:ext cx="3816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dirty="0">
                  <a:solidFill>
                    <a:schemeClr val="dk2"/>
                  </a:solidFill>
                </a:rPr>
                <a:t>✅</a:t>
              </a:r>
              <a:endParaRPr sz="9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12"/>
          <p:cNvPicPr preferRelativeResize="0"/>
          <p:nvPr/>
        </p:nvPicPr>
        <p:blipFill rotWithShape="1">
          <a:blip r:embed="rId3">
            <a:alphaModFix/>
          </a:blip>
          <a:srcRect/>
          <a:stretch/>
        </p:blipFill>
        <p:spPr>
          <a:xfrm>
            <a:off x="152400" y="0"/>
            <a:ext cx="8873074" cy="4991101"/>
          </a:xfrm>
          <a:prstGeom prst="rect">
            <a:avLst/>
          </a:prstGeom>
          <a:noFill/>
          <a:ln>
            <a:noFill/>
          </a:ln>
        </p:spPr>
      </p:pic>
      <p:sp>
        <p:nvSpPr>
          <p:cNvPr id="165" name="Google Shape;165;p12"/>
          <p:cNvSpPr/>
          <p:nvPr/>
        </p:nvSpPr>
        <p:spPr>
          <a:xfrm>
            <a:off x="1958500" y="69425"/>
            <a:ext cx="2266500" cy="2953200"/>
          </a:xfrm>
          <a:prstGeom prst="ellipse">
            <a:avLst/>
          </a:prstGeom>
          <a:noFill/>
          <a:ln w="28575" cap="flat" cmpd="sng">
            <a:solidFill>
              <a:srgbClr val="D91E1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Function calls</a:t>
            </a:r>
            <a:endParaRPr/>
          </a:p>
        </p:txBody>
      </p:sp>
      <p:sp>
        <p:nvSpPr>
          <p:cNvPr id="171" name="Google Shape;171;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2286000" lvl="5" indent="0">
              <a:spcBef>
                <a:spcPts val="1200"/>
              </a:spcBef>
              <a:buSzPts val="1800"/>
              <a:buNone/>
            </a:pPr>
            <a:r>
              <a:rPr lang="en" sz="1200" dirty="0">
                <a:solidFill>
                  <a:srgbClr val="545454"/>
                </a:solidFill>
                <a:highlight>
                  <a:srgbClr val="F6F6F6"/>
                </a:highlight>
                <a:latin typeface="Courier New"/>
                <a:ea typeface="Courier New"/>
                <a:cs typeface="Courier New"/>
                <a:sym typeface="Courier New"/>
              </a:rPr>
              <a:t># Good</a:t>
            </a:r>
            <a:endParaRPr sz="1200" dirty="0">
              <a:solidFill>
                <a:srgbClr val="212529"/>
              </a:solidFill>
              <a:highlight>
                <a:srgbClr val="F6F6F6"/>
              </a:highlight>
              <a:latin typeface="Courier New"/>
              <a:ea typeface="Courier New"/>
              <a:cs typeface="Courier New"/>
              <a:sym typeface="Courier New"/>
            </a:endParaRPr>
          </a:p>
          <a:p>
            <a:pPr marL="2286000" lvl="5" indent="0">
              <a:spcBef>
                <a:spcPts val="1200"/>
              </a:spcBef>
              <a:buSzPts val="1800"/>
              <a:buNone/>
            </a:pPr>
            <a:r>
              <a:rPr lang="en" sz="1200" u="sng" dirty="0">
                <a:solidFill>
                  <a:schemeClr val="hlink"/>
                </a:solidFill>
                <a:highlight>
                  <a:srgbClr val="F6F6F6"/>
                </a:highlight>
                <a:latin typeface="Courier New"/>
                <a:ea typeface="Courier New"/>
                <a:cs typeface="Courier New"/>
                <a:sym typeface="Courier New"/>
                <a:hlinkClick r:id="rId3"/>
              </a:rPr>
              <a:t>mean</a:t>
            </a:r>
            <a:r>
              <a:rPr lang="en" sz="1200" dirty="0">
                <a:solidFill>
                  <a:srgbClr val="696969"/>
                </a:solidFill>
                <a:highlight>
                  <a:srgbClr val="F6F6F6"/>
                </a:highlight>
                <a:latin typeface="Courier New"/>
                <a:ea typeface="Courier New"/>
                <a:cs typeface="Courier New"/>
                <a:sym typeface="Courier New"/>
              </a:rPr>
              <a:t>(</a:t>
            </a:r>
            <a:r>
              <a:rPr lang="en" sz="1200" dirty="0">
                <a:solidFill>
                  <a:srgbClr val="A1024A"/>
                </a:solidFill>
                <a:highlight>
                  <a:srgbClr val="F6F6F6"/>
                </a:highlight>
                <a:latin typeface="Courier New"/>
                <a:ea typeface="Courier New"/>
                <a:cs typeface="Courier New"/>
                <a:sym typeface="Courier New"/>
              </a:rPr>
              <a:t>1</a:t>
            </a:r>
            <a:r>
              <a:rPr lang="en" sz="1200" dirty="0">
                <a:solidFill>
                  <a:srgbClr val="696969"/>
                </a:solidFill>
                <a:highlight>
                  <a:srgbClr val="F6F6F6"/>
                </a:highlight>
                <a:latin typeface="Courier New"/>
                <a:ea typeface="Courier New"/>
                <a:cs typeface="Courier New"/>
                <a:sym typeface="Courier New"/>
              </a:rPr>
              <a:t>:</a:t>
            </a:r>
            <a:r>
              <a:rPr lang="en" sz="1200" dirty="0">
                <a:solidFill>
                  <a:srgbClr val="A1024A"/>
                </a:solidFill>
                <a:highlight>
                  <a:srgbClr val="F6F6F6"/>
                </a:highlight>
                <a:latin typeface="Courier New"/>
                <a:ea typeface="Courier New"/>
                <a:cs typeface="Courier New"/>
                <a:sym typeface="Courier New"/>
              </a:rPr>
              <a:t>10</a:t>
            </a:r>
            <a:r>
              <a:rPr lang="en" sz="1200" dirty="0">
                <a:solidFill>
                  <a:srgbClr val="212529"/>
                </a:solidFill>
                <a:highlight>
                  <a:srgbClr val="F6F6F6"/>
                </a:highlight>
                <a:latin typeface="Courier New"/>
                <a:ea typeface="Courier New"/>
                <a:cs typeface="Courier New"/>
                <a:sym typeface="Courier New"/>
              </a:rPr>
              <a:t>, na.rm </a:t>
            </a:r>
            <a:r>
              <a:rPr lang="en" sz="1200" dirty="0">
                <a:solidFill>
                  <a:srgbClr val="696969"/>
                </a:solidFill>
                <a:highlight>
                  <a:srgbClr val="F6F6F6"/>
                </a:highlight>
                <a:latin typeface="Courier New"/>
                <a:ea typeface="Courier New"/>
                <a:cs typeface="Courier New"/>
                <a:sym typeface="Courier New"/>
              </a:rPr>
              <a:t>=</a:t>
            </a:r>
            <a:r>
              <a:rPr lang="en" sz="1200" dirty="0">
                <a:solidFill>
                  <a:srgbClr val="212529"/>
                </a:solidFill>
                <a:highlight>
                  <a:srgbClr val="F6F6F6"/>
                </a:highlight>
                <a:latin typeface="Courier New"/>
                <a:ea typeface="Courier New"/>
                <a:cs typeface="Courier New"/>
                <a:sym typeface="Courier New"/>
              </a:rPr>
              <a:t> </a:t>
            </a:r>
            <a:r>
              <a:rPr lang="en" sz="1200" dirty="0">
                <a:solidFill>
                  <a:srgbClr val="D91E18"/>
                </a:solidFill>
                <a:highlight>
                  <a:srgbClr val="F6F6F6"/>
                </a:highlight>
                <a:latin typeface="Courier New"/>
                <a:ea typeface="Courier New"/>
                <a:cs typeface="Courier New"/>
                <a:sym typeface="Courier New"/>
              </a:rPr>
              <a:t>TRUE</a:t>
            </a:r>
            <a:r>
              <a:rPr lang="en" sz="1200" dirty="0">
                <a:solidFill>
                  <a:srgbClr val="696969"/>
                </a:solidFill>
                <a:highlight>
                  <a:srgbClr val="F6F6F6"/>
                </a:highlight>
                <a:latin typeface="Courier New"/>
                <a:ea typeface="Courier New"/>
                <a:cs typeface="Courier New"/>
                <a:sym typeface="Courier New"/>
              </a:rPr>
              <a:t>)</a:t>
            </a:r>
            <a:endParaRPr sz="1200" dirty="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0"/>
              </a:spcAft>
              <a:buSzPts val="1800"/>
              <a:buNone/>
            </a:pPr>
            <a:endParaRPr lang="en-US" sz="1200" dirty="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1200" dirty="0">
                <a:solidFill>
                  <a:srgbClr val="212529"/>
                </a:solidFill>
                <a:highlight>
                  <a:srgbClr val="FFFFFF"/>
                </a:highlight>
                <a:latin typeface="Roboto"/>
                <a:ea typeface="Roboto"/>
                <a:cs typeface="Roboto"/>
                <a:sym typeface="Roboto"/>
              </a:rPr>
              <a:t>Omit the names of data arguments, </a:t>
            </a:r>
          </a:p>
          <a:p>
            <a:pPr marL="0" lvl="0" indent="0" algn="l" rtl="0">
              <a:lnSpc>
                <a:spcPct val="115000"/>
              </a:lnSpc>
              <a:spcBef>
                <a:spcPts val="0"/>
              </a:spcBef>
              <a:spcAft>
                <a:spcPts val="0"/>
              </a:spcAft>
              <a:buClr>
                <a:schemeClr val="dk1"/>
              </a:buClr>
              <a:buSzPts val="1100"/>
              <a:buFont typeface="Arial"/>
              <a:buNone/>
            </a:pPr>
            <a:r>
              <a:rPr lang="en-US" sz="1200" dirty="0">
                <a:solidFill>
                  <a:srgbClr val="212529"/>
                </a:solidFill>
                <a:highlight>
                  <a:srgbClr val="FFFFFF"/>
                </a:highlight>
                <a:latin typeface="Roboto"/>
                <a:ea typeface="Roboto"/>
                <a:cs typeface="Roboto"/>
                <a:sym typeface="Roboto"/>
              </a:rPr>
              <a:t>because they are used so commonly. </a:t>
            </a:r>
          </a:p>
          <a:p>
            <a:pPr marL="0" lvl="0" indent="0" algn="l" rtl="0">
              <a:lnSpc>
                <a:spcPct val="115000"/>
              </a:lnSpc>
              <a:spcBef>
                <a:spcPts val="1200"/>
              </a:spcBef>
              <a:spcAft>
                <a:spcPts val="0"/>
              </a:spcAft>
              <a:buSzPts val="1800"/>
              <a:buNone/>
            </a:pPr>
            <a:endParaRPr lang="en-US" sz="1200" dirty="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0"/>
              </a:spcAft>
              <a:buSzPts val="1800"/>
              <a:buNone/>
            </a:pPr>
            <a:endParaRPr sz="1200" dirty="0">
              <a:solidFill>
                <a:srgbClr val="212529"/>
              </a:solidFill>
              <a:highlight>
                <a:srgbClr val="F6F6F6"/>
              </a:highlight>
              <a:latin typeface="Courier New"/>
              <a:ea typeface="Courier New"/>
              <a:cs typeface="Courier New"/>
              <a:sym typeface="Courier New"/>
            </a:endParaRPr>
          </a:p>
          <a:p>
            <a:pPr marL="2286000" lvl="5" indent="0">
              <a:spcBef>
                <a:spcPts val="1200"/>
              </a:spcBef>
              <a:buSzPts val="1800"/>
              <a:buNone/>
            </a:pPr>
            <a:r>
              <a:rPr lang="en" sz="1200" dirty="0">
                <a:solidFill>
                  <a:srgbClr val="545454"/>
                </a:solidFill>
                <a:highlight>
                  <a:srgbClr val="F6F6F6"/>
                </a:highlight>
                <a:latin typeface="Courier New"/>
                <a:ea typeface="Courier New"/>
                <a:cs typeface="Courier New"/>
                <a:sym typeface="Courier New"/>
              </a:rPr>
              <a:t># Bad</a:t>
            </a:r>
            <a:endParaRPr sz="1200" dirty="0">
              <a:solidFill>
                <a:srgbClr val="212529"/>
              </a:solidFill>
              <a:highlight>
                <a:srgbClr val="F6F6F6"/>
              </a:highlight>
              <a:latin typeface="Courier New"/>
              <a:ea typeface="Courier New"/>
              <a:cs typeface="Courier New"/>
              <a:sym typeface="Courier New"/>
            </a:endParaRPr>
          </a:p>
          <a:p>
            <a:pPr marL="2286000" lvl="5" indent="0">
              <a:spcBef>
                <a:spcPts val="1200"/>
              </a:spcBef>
              <a:buSzPts val="1800"/>
              <a:buNone/>
            </a:pPr>
            <a:r>
              <a:rPr lang="en" sz="1200" u="sng" dirty="0">
                <a:solidFill>
                  <a:schemeClr val="hlink"/>
                </a:solidFill>
                <a:highlight>
                  <a:srgbClr val="F6F6F6"/>
                </a:highlight>
                <a:latin typeface="Courier New"/>
                <a:ea typeface="Courier New"/>
                <a:cs typeface="Courier New"/>
                <a:sym typeface="Courier New"/>
                <a:hlinkClick r:id="rId3"/>
              </a:rPr>
              <a:t>mean</a:t>
            </a:r>
            <a:r>
              <a:rPr lang="en" sz="1200" dirty="0">
                <a:solidFill>
                  <a:srgbClr val="696969"/>
                </a:solidFill>
                <a:highlight>
                  <a:srgbClr val="F6F6F6"/>
                </a:highlight>
                <a:latin typeface="Courier New"/>
                <a:ea typeface="Courier New"/>
                <a:cs typeface="Courier New"/>
                <a:sym typeface="Courier New"/>
              </a:rPr>
              <a:t>(</a:t>
            </a:r>
            <a:r>
              <a:rPr lang="en" sz="1200" dirty="0">
                <a:solidFill>
                  <a:srgbClr val="212529"/>
                </a:solidFill>
                <a:highlight>
                  <a:srgbClr val="F6F6F6"/>
                </a:highlight>
                <a:latin typeface="Courier New"/>
                <a:ea typeface="Courier New"/>
                <a:cs typeface="Courier New"/>
                <a:sym typeface="Courier New"/>
              </a:rPr>
              <a:t>x </a:t>
            </a:r>
            <a:r>
              <a:rPr lang="en" sz="1200" dirty="0">
                <a:solidFill>
                  <a:srgbClr val="696969"/>
                </a:solidFill>
                <a:highlight>
                  <a:srgbClr val="F6F6F6"/>
                </a:highlight>
                <a:latin typeface="Courier New"/>
                <a:ea typeface="Courier New"/>
                <a:cs typeface="Courier New"/>
                <a:sym typeface="Courier New"/>
              </a:rPr>
              <a:t>=</a:t>
            </a:r>
            <a:r>
              <a:rPr lang="en" sz="1200" dirty="0">
                <a:solidFill>
                  <a:srgbClr val="212529"/>
                </a:solidFill>
                <a:highlight>
                  <a:srgbClr val="F6F6F6"/>
                </a:highlight>
                <a:latin typeface="Courier New"/>
                <a:ea typeface="Courier New"/>
                <a:cs typeface="Courier New"/>
                <a:sym typeface="Courier New"/>
              </a:rPr>
              <a:t> </a:t>
            </a:r>
            <a:r>
              <a:rPr lang="en" sz="1200" dirty="0">
                <a:solidFill>
                  <a:srgbClr val="A1024A"/>
                </a:solidFill>
                <a:highlight>
                  <a:srgbClr val="F6F6F6"/>
                </a:highlight>
                <a:latin typeface="Courier New"/>
                <a:ea typeface="Courier New"/>
                <a:cs typeface="Courier New"/>
                <a:sym typeface="Courier New"/>
              </a:rPr>
              <a:t>1</a:t>
            </a:r>
            <a:r>
              <a:rPr lang="en" sz="1200" dirty="0">
                <a:solidFill>
                  <a:srgbClr val="696969"/>
                </a:solidFill>
                <a:highlight>
                  <a:srgbClr val="F6F6F6"/>
                </a:highlight>
                <a:latin typeface="Courier New"/>
                <a:ea typeface="Courier New"/>
                <a:cs typeface="Courier New"/>
                <a:sym typeface="Courier New"/>
              </a:rPr>
              <a:t>:</a:t>
            </a:r>
            <a:r>
              <a:rPr lang="en" sz="1200" dirty="0">
                <a:solidFill>
                  <a:srgbClr val="A1024A"/>
                </a:solidFill>
                <a:highlight>
                  <a:srgbClr val="F6F6F6"/>
                </a:highlight>
                <a:latin typeface="Courier New"/>
                <a:ea typeface="Courier New"/>
                <a:cs typeface="Courier New"/>
                <a:sym typeface="Courier New"/>
              </a:rPr>
              <a:t>10</a:t>
            </a:r>
            <a:r>
              <a:rPr lang="en" sz="1200" dirty="0">
                <a:solidFill>
                  <a:srgbClr val="212529"/>
                </a:solidFill>
                <a:highlight>
                  <a:srgbClr val="F6F6F6"/>
                </a:highlight>
                <a:latin typeface="Courier New"/>
                <a:ea typeface="Courier New"/>
                <a:cs typeface="Courier New"/>
                <a:sym typeface="Courier New"/>
              </a:rPr>
              <a:t>, , </a:t>
            </a:r>
            <a:r>
              <a:rPr lang="en" sz="1200" dirty="0">
                <a:solidFill>
                  <a:srgbClr val="D91E18"/>
                </a:solidFill>
                <a:highlight>
                  <a:srgbClr val="F6F6F6"/>
                </a:highlight>
                <a:latin typeface="Courier New"/>
                <a:ea typeface="Courier New"/>
                <a:cs typeface="Courier New"/>
                <a:sym typeface="Courier New"/>
              </a:rPr>
              <a:t>FALSE</a:t>
            </a:r>
            <a:r>
              <a:rPr lang="en" sz="1200" dirty="0">
                <a:solidFill>
                  <a:srgbClr val="696969"/>
                </a:solidFill>
                <a:highlight>
                  <a:srgbClr val="F6F6F6"/>
                </a:highlight>
                <a:latin typeface="Courier New"/>
                <a:ea typeface="Courier New"/>
                <a:cs typeface="Courier New"/>
                <a:sym typeface="Courier New"/>
              </a:rPr>
              <a:t>)</a:t>
            </a:r>
            <a:endParaRPr sz="1200" dirty="0">
              <a:solidFill>
                <a:srgbClr val="69696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1200"/>
              </a:spcAft>
              <a:buSzPts val="1800"/>
              <a:buNone/>
            </a:pPr>
            <a:endParaRPr dirty="0"/>
          </a:p>
        </p:txBody>
      </p:sp>
      <p:sp>
        <p:nvSpPr>
          <p:cNvPr id="172" name="Google Shape;172;p13"/>
          <p:cNvSpPr txBox="1"/>
          <p:nvPr/>
        </p:nvSpPr>
        <p:spPr>
          <a:xfrm>
            <a:off x="3273135" y="1260662"/>
            <a:ext cx="3816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dirty="0">
                <a:solidFill>
                  <a:schemeClr val="dk2"/>
                </a:solidFill>
              </a:rPr>
              <a:t>✅</a:t>
            </a:r>
            <a:endParaRPr sz="900" dirty="0"/>
          </a:p>
        </p:txBody>
      </p:sp>
      <p:sp>
        <p:nvSpPr>
          <p:cNvPr id="173" name="Google Shape;173;p13"/>
          <p:cNvSpPr txBox="1"/>
          <p:nvPr/>
        </p:nvSpPr>
        <p:spPr>
          <a:xfrm>
            <a:off x="3213285" y="3393488"/>
            <a:ext cx="501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200" dirty="0">
                <a:solidFill>
                  <a:schemeClr val="dk2"/>
                </a:solidFill>
              </a:rPr>
              <a:t>❌</a:t>
            </a:r>
            <a:endParaRPr sz="800" dirty="0"/>
          </a:p>
        </p:txBody>
      </p:sp>
      <p:cxnSp>
        <p:nvCxnSpPr>
          <p:cNvPr id="3" name="Straight Arrow Connector 2">
            <a:extLst>
              <a:ext uri="{FF2B5EF4-FFF2-40B4-BE49-F238E27FC236}">
                <a16:creationId xmlns:a16="http://schemas.microsoft.com/office/drawing/2014/main" id="{BE87FB39-2460-7690-4536-B37DFDFF4D36}"/>
              </a:ext>
            </a:extLst>
          </p:cNvPr>
          <p:cNvCxnSpPr>
            <a:cxnSpLocks/>
          </p:cNvCxnSpPr>
          <p:nvPr/>
        </p:nvCxnSpPr>
        <p:spPr>
          <a:xfrm flipH="1">
            <a:off x="2891883" y="1947746"/>
            <a:ext cx="381252" cy="379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F6776B0D-C416-BFC3-1C50-A036A04FC01E}"/>
              </a:ext>
            </a:extLst>
          </p:cNvPr>
          <p:cNvSpPr txBox="1"/>
          <p:nvPr/>
        </p:nvSpPr>
        <p:spPr>
          <a:xfrm>
            <a:off x="2824976" y="2475571"/>
            <a:ext cx="45719" cy="523220"/>
          </a:xfrm>
          <a:prstGeom prst="rect">
            <a:avLst/>
          </a:prstGeom>
          <a:noFill/>
        </p:spPr>
        <p:txBody>
          <a:bodyPr wrap="square" rtlCol="0">
            <a:spAutoFit/>
          </a:bodyPr>
          <a:lstStyle/>
          <a:p>
            <a:endParaRPr lang="en-US" dirty="0"/>
          </a:p>
          <a:p>
            <a:endParaRPr lang="en-US" dirty="0"/>
          </a:p>
        </p:txBody>
      </p:sp>
      <p:sp>
        <p:nvSpPr>
          <p:cNvPr id="6" name="TextBox 5">
            <a:extLst>
              <a:ext uri="{FF2B5EF4-FFF2-40B4-BE49-F238E27FC236}">
                <a16:creationId xmlns:a16="http://schemas.microsoft.com/office/drawing/2014/main" id="{88750CE4-5D2D-DE49-8D10-D7216FCE3AE2}"/>
              </a:ext>
            </a:extLst>
          </p:cNvPr>
          <p:cNvSpPr txBox="1"/>
          <p:nvPr/>
        </p:nvSpPr>
        <p:spPr>
          <a:xfrm>
            <a:off x="4646341" y="2259982"/>
            <a:ext cx="3672469" cy="677108"/>
          </a:xfrm>
          <a:prstGeom prst="rect">
            <a:avLst/>
          </a:prstGeom>
          <a:noFill/>
        </p:spPr>
        <p:txBody>
          <a:bodyPr wrap="square" rtlCol="0">
            <a:spAutoFit/>
          </a:bodyPr>
          <a:lstStyle/>
          <a:p>
            <a:r>
              <a:rPr lang="en-US" sz="1200" dirty="0">
                <a:solidFill>
                  <a:srgbClr val="212529"/>
                </a:solidFill>
                <a:highlight>
                  <a:srgbClr val="FFFFFF"/>
                </a:highlight>
                <a:latin typeface="Roboto"/>
                <a:ea typeface="Roboto"/>
                <a:cs typeface="Roboto"/>
                <a:sym typeface="Roboto"/>
              </a:rPr>
              <a:t>If you override the default value of an argument, use the full name.</a:t>
            </a:r>
          </a:p>
          <a:p>
            <a:endParaRPr lang="en-US" dirty="0"/>
          </a:p>
        </p:txBody>
      </p:sp>
      <p:cxnSp>
        <p:nvCxnSpPr>
          <p:cNvPr id="7" name="Straight Arrow Connector 6">
            <a:extLst>
              <a:ext uri="{FF2B5EF4-FFF2-40B4-BE49-F238E27FC236}">
                <a16:creationId xmlns:a16="http://schemas.microsoft.com/office/drawing/2014/main" id="{A98655B6-9247-4D6B-AD5D-FDFB5D493617}"/>
              </a:ext>
            </a:extLst>
          </p:cNvPr>
          <p:cNvCxnSpPr>
            <a:cxnSpLocks/>
          </p:cNvCxnSpPr>
          <p:nvPr/>
        </p:nvCxnSpPr>
        <p:spPr>
          <a:xfrm>
            <a:off x="4091501" y="1956068"/>
            <a:ext cx="1201611" cy="303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4"/>
          <p:cNvSpPr txBox="1">
            <a:spLocks noGrp="1"/>
          </p:cNvSpPr>
          <p:nvPr>
            <p:ph type="body" idx="1"/>
          </p:nvPr>
        </p:nvSpPr>
        <p:spPr>
          <a:xfrm>
            <a:off x="311700" y="228350"/>
            <a:ext cx="8520600" cy="40356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2300"/>
              </a:spcBef>
              <a:spcAft>
                <a:spcPts val="0"/>
              </a:spcAft>
              <a:buClr>
                <a:schemeClr val="dk1"/>
              </a:buClr>
              <a:buSzPts val="605"/>
              <a:buFont typeface="Arial"/>
              <a:buNone/>
            </a:pPr>
            <a:r>
              <a:rPr lang="en" sz="2400" dirty="0">
                <a:solidFill>
                  <a:srgbClr val="212529"/>
                </a:solidFill>
                <a:highlight>
                  <a:srgbClr val="FFFFFF"/>
                </a:highlight>
              </a:rPr>
              <a:t>Double quotes are preferred!</a:t>
            </a:r>
          </a:p>
          <a:p>
            <a:pPr marL="0" lvl="0" indent="0" algn="l" rtl="0">
              <a:lnSpc>
                <a:spcPct val="95000"/>
              </a:lnSpc>
              <a:spcBef>
                <a:spcPts val="400"/>
              </a:spcBef>
              <a:spcAft>
                <a:spcPts val="0"/>
              </a:spcAft>
              <a:buClr>
                <a:schemeClr val="dk1"/>
              </a:buClr>
              <a:buSzPts val="605"/>
              <a:buFont typeface="Arial"/>
              <a:buNone/>
            </a:pPr>
            <a:endParaRPr lang="en" sz="1200" dirty="0">
              <a:solidFill>
                <a:srgbClr val="212529"/>
              </a:solidFill>
              <a:highlight>
                <a:srgbClr val="FFFFFF"/>
              </a:highlight>
            </a:endParaRPr>
          </a:p>
          <a:p>
            <a:pPr marL="0" lvl="0" indent="0" algn="l" rtl="0">
              <a:lnSpc>
                <a:spcPct val="95000"/>
              </a:lnSpc>
              <a:spcBef>
                <a:spcPts val="400"/>
              </a:spcBef>
              <a:spcAft>
                <a:spcPts val="0"/>
              </a:spcAft>
              <a:buClr>
                <a:schemeClr val="dk1"/>
              </a:buClr>
              <a:buSzPts val="605"/>
              <a:buFont typeface="Arial"/>
              <a:buNone/>
            </a:pPr>
            <a:r>
              <a:rPr lang="en" sz="1200" dirty="0">
                <a:solidFill>
                  <a:srgbClr val="212529"/>
                </a:solidFill>
                <a:highlight>
                  <a:srgbClr val="FFFFFF"/>
                </a:highlight>
              </a:rPr>
              <a:t>The only exception is when the text already contains double quotes and no single quotes.</a:t>
            </a:r>
            <a:endParaRPr sz="1200" dirty="0">
              <a:solidFill>
                <a:srgbClr val="212529"/>
              </a:solidFill>
              <a:highlight>
                <a:srgbClr val="FFFFFF"/>
              </a:highlight>
            </a:endParaRPr>
          </a:p>
          <a:p>
            <a:pPr marL="0" lvl="0" indent="0" algn="l" rtl="0">
              <a:lnSpc>
                <a:spcPct val="95000"/>
              </a:lnSpc>
              <a:spcBef>
                <a:spcPts val="1200"/>
              </a:spcBef>
              <a:spcAft>
                <a:spcPts val="0"/>
              </a:spcAft>
              <a:buSzPts val="605"/>
              <a:buNone/>
            </a:pPr>
            <a:endParaRPr lang="en" sz="860" dirty="0">
              <a:solidFill>
                <a:srgbClr val="545454"/>
              </a:solidFill>
              <a:highlight>
                <a:srgbClr val="F6F6F6"/>
              </a:highlight>
              <a:latin typeface="Courier New"/>
              <a:ea typeface="Courier New"/>
              <a:cs typeface="Courier New"/>
              <a:sym typeface="Courier New"/>
            </a:endParaRPr>
          </a:p>
          <a:p>
            <a:pPr marL="0" lvl="0" indent="0" algn="l" rtl="0">
              <a:lnSpc>
                <a:spcPct val="95000"/>
              </a:lnSpc>
              <a:spcBef>
                <a:spcPts val="1200"/>
              </a:spcBef>
              <a:spcAft>
                <a:spcPts val="0"/>
              </a:spcAft>
              <a:buSzPts val="605"/>
              <a:buNone/>
            </a:pPr>
            <a:r>
              <a:rPr lang="en" sz="860" dirty="0">
                <a:solidFill>
                  <a:srgbClr val="545454"/>
                </a:solidFill>
                <a:highlight>
                  <a:srgbClr val="F6F6F6"/>
                </a:highlight>
                <a:latin typeface="Courier New"/>
                <a:ea typeface="Courier New"/>
                <a:cs typeface="Courier New"/>
                <a:sym typeface="Courier New"/>
              </a:rPr>
              <a:t># Good</a:t>
            </a:r>
            <a:endParaRPr sz="860" dirty="0">
              <a:solidFill>
                <a:srgbClr val="212529"/>
              </a:solidFill>
              <a:highlight>
                <a:srgbClr val="F6F6F6"/>
              </a:highlight>
              <a:latin typeface="Courier New"/>
              <a:ea typeface="Courier New"/>
              <a:cs typeface="Courier New"/>
              <a:sym typeface="Courier New"/>
            </a:endParaRPr>
          </a:p>
          <a:p>
            <a:pPr marL="0" lvl="0" indent="0" algn="l" rtl="0">
              <a:lnSpc>
                <a:spcPct val="95000"/>
              </a:lnSpc>
              <a:spcBef>
                <a:spcPts val="1200"/>
              </a:spcBef>
              <a:spcAft>
                <a:spcPts val="0"/>
              </a:spcAft>
              <a:buSzPts val="605"/>
              <a:buNone/>
            </a:pPr>
            <a:r>
              <a:rPr lang="en" sz="860" dirty="0">
                <a:solidFill>
                  <a:srgbClr val="008000"/>
                </a:solidFill>
                <a:highlight>
                  <a:srgbClr val="F6F6F6"/>
                </a:highlight>
                <a:latin typeface="Courier New"/>
                <a:ea typeface="Courier New"/>
                <a:cs typeface="Courier New"/>
                <a:sym typeface="Courier New"/>
              </a:rPr>
              <a:t>"Text"</a:t>
            </a:r>
            <a:endParaRPr sz="860" dirty="0">
              <a:solidFill>
                <a:srgbClr val="212529"/>
              </a:solidFill>
              <a:highlight>
                <a:srgbClr val="F6F6F6"/>
              </a:highlight>
              <a:latin typeface="Courier New"/>
              <a:ea typeface="Courier New"/>
              <a:cs typeface="Courier New"/>
              <a:sym typeface="Courier New"/>
            </a:endParaRPr>
          </a:p>
          <a:p>
            <a:pPr marL="0" lvl="0" indent="0" algn="l" rtl="0">
              <a:lnSpc>
                <a:spcPct val="95000"/>
              </a:lnSpc>
              <a:spcBef>
                <a:spcPts val="1200"/>
              </a:spcBef>
              <a:spcAft>
                <a:spcPts val="0"/>
              </a:spcAft>
              <a:buSzPts val="605"/>
              <a:buNone/>
            </a:pPr>
            <a:r>
              <a:rPr lang="en" sz="860" dirty="0">
                <a:solidFill>
                  <a:srgbClr val="008000"/>
                </a:solidFill>
                <a:highlight>
                  <a:srgbClr val="F6F6F6"/>
                </a:highlight>
                <a:latin typeface="Courier New"/>
                <a:ea typeface="Courier New"/>
                <a:cs typeface="Courier New"/>
                <a:sym typeface="Courier New"/>
              </a:rPr>
              <a:t>'Text with "double quotes"'</a:t>
            </a:r>
            <a:endParaRPr sz="860" dirty="0">
              <a:solidFill>
                <a:srgbClr val="212529"/>
              </a:solidFill>
              <a:highlight>
                <a:srgbClr val="F6F6F6"/>
              </a:highlight>
              <a:latin typeface="Courier New"/>
              <a:ea typeface="Courier New"/>
              <a:cs typeface="Courier New"/>
              <a:sym typeface="Courier New"/>
            </a:endParaRPr>
          </a:p>
          <a:p>
            <a:pPr marL="0" lvl="0" indent="0" algn="l" rtl="0">
              <a:lnSpc>
                <a:spcPct val="95000"/>
              </a:lnSpc>
              <a:spcBef>
                <a:spcPts val="1200"/>
              </a:spcBef>
              <a:spcAft>
                <a:spcPts val="0"/>
              </a:spcAft>
              <a:buSzPts val="605"/>
              <a:buNone/>
            </a:pPr>
            <a:r>
              <a:rPr lang="en" sz="860" dirty="0">
                <a:solidFill>
                  <a:srgbClr val="008000"/>
                </a:solidFill>
                <a:highlight>
                  <a:srgbClr val="F6F6F6"/>
                </a:highlight>
                <a:latin typeface="Courier New"/>
                <a:ea typeface="Courier New"/>
                <a:cs typeface="Courier New"/>
                <a:sym typeface="Courier New"/>
              </a:rPr>
              <a:t>"Text with "double" and \'single\' quotes "</a:t>
            </a:r>
            <a:endParaRPr sz="860" dirty="0">
              <a:solidFill>
                <a:srgbClr val="008000"/>
              </a:solidFill>
              <a:highlight>
                <a:srgbClr val="F6F6F6"/>
              </a:highlight>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605"/>
              <a:buFont typeface="Arial"/>
              <a:buNone/>
            </a:pPr>
            <a:endParaRPr sz="860" dirty="0">
              <a:solidFill>
                <a:srgbClr val="008000"/>
              </a:solidFill>
              <a:highlight>
                <a:srgbClr val="F6F6F6"/>
              </a:highlight>
              <a:latin typeface="Courier New"/>
              <a:ea typeface="Courier New"/>
              <a:cs typeface="Courier New"/>
              <a:sym typeface="Courier New"/>
            </a:endParaRPr>
          </a:p>
          <a:p>
            <a:pPr marL="0" lvl="0" indent="0" algn="l" rtl="0">
              <a:lnSpc>
                <a:spcPct val="95000"/>
              </a:lnSpc>
              <a:spcBef>
                <a:spcPts val="0"/>
              </a:spcBef>
              <a:spcAft>
                <a:spcPts val="0"/>
              </a:spcAft>
              <a:buSzPts val="605"/>
              <a:buNone/>
            </a:pPr>
            <a:endParaRPr sz="860" dirty="0">
              <a:solidFill>
                <a:srgbClr val="212529"/>
              </a:solidFill>
              <a:highlight>
                <a:srgbClr val="F6F6F6"/>
              </a:highlight>
              <a:latin typeface="Courier New"/>
              <a:ea typeface="Courier New"/>
              <a:cs typeface="Courier New"/>
              <a:sym typeface="Courier New"/>
            </a:endParaRPr>
          </a:p>
          <a:p>
            <a:pPr marL="0" lvl="0" indent="0" algn="l" rtl="0">
              <a:lnSpc>
                <a:spcPct val="95000"/>
              </a:lnSpc>
              <a:spcBef>
                <a:spcPts val="1200"/>
              </a:spcBef>
              <a:spcAft>
                <a:spcPts val="0"/>
              </a:spcAft>
              <a:buSzPts val="605"/>
              <a:buNone/>
            </a:pPr>
            <a:r>
              <a:rPr lang="en" sz="860" dirty="0">
                <a:solidFill>
                  <a:srgbClr val="545454"/>
                </a:solidFill>
                <a:highlight>
                  <a:srgbClr val="F6F6F6"/>
                </a:highlight>
                <a:latin typeface="Courier New"/>
                <a:ea typeface="Courier New"/>
                <a:cs typeface="Courier New"/>
                <a:sym typeface="Courier New"/>
              </a:rPr>
              <a:t># Bad</a:t>
            </a:r>
            <a:endParaRPr sz="860" dirty="0">
              <a:solidFill>
                <a:srgbClr val="212529"/>
              </a:solidFill>
              <a:highlight>
                <a:srgbClr val="F6F6F6"/>
              </a:highlight>
              <a:latin typeface="Courier New"/>
              <a:ea typeface="Courier New"/>
              <a:cs typeface="Courier New"/>
              <a:sym typeface="Courier New"/>
            </a:endParaRPr>
          </a:p>
          <a:p>
            <a:pPr marL="0" lvl="0" indent="0" algn="l" rtl="0">
              <a:lnSpc>
                <a:spcPct val="95000"/>
              </a:lnSpc>
              <a:spcBef>
                <a:spcPts val="1200"/>
              </a:spcBef>
              <a:spcAft>
                <a:spcPts val="0"/>
              </a:spcAft>
              <a:buSzPts val="605"/>
              <a:buNone/>
            </a:pPr>
            <a:r>
              <a:rPr lang="en" sz="860" dirty="0">
                <a:solidFill>
                  <a:srgbClr val="008000"/>
                </a:solidFill>
                <a:highlight>
                  <a:srgbClr val="F6F6F6"/>
                </a:highlight>
                <a:latin typeface="Courier New"/>
                <a:ea typeface="Courier New"/>
                <a:cs typeface="Courier New"/>
                <a:sym typeface="Courier New"/>
              </a:rPr>
              <a:t>'Text'</a:t>
            </a:r>
            <a:endParaRPr sz="860" dirty="0">
              <a:solidFill>
                <a:srgbClr val="008000"/>
              </a:solidFill>
              <a:highlight>
                <a:srgbClr val="F6F6F6"/>
              </a:highlight>
              <a:latin typeface="Courier New"/>
              <a:ea typeface="Courier New"/>
              <a:cs typeface="Courier New"/>
              <a:sym typeface="Courier New"/>
            </a:endParaRPr>
          </a:p>
          <a:p>
            <a:pPr marL="0" lvl="0" indent="0" algn="l" rtl="0">
              <a:lnSpc>
                <a:spcPct val="95000"/>
              </a:lnSpc>
              <a:spcBef>
                <a:spcPts val="1200"/>
              </a:spcBef>
              <a:spcAft>
                <a:spcPts val="0"/>
              </a:spcAft>
              <a:buClr>
                <a:schemeClr val="dk1"/>
              </a:buClr>
              <a:buSzPts val="605"/>
              <a:buFont typeface="Arial"/>
              <a:buNone/>
            </a:pPr>
            <a:r>
              <a:rPr lang="en" sz="860" dirty="0">
                <a:solidFill>
                  <a:srgbClr val="008000"/>
                </a:solidFill>
                <a:highlight>
                  <a:srgbClr val="F6F6F6"/>
                </a:highlight>
                <a:latin typeface="Courier New"/>
                <a:ea typeface="Courier New"/>
                <a:cs typeface="Courier New"/>
                <a:sym typeface="Courier New"/>
              </a:rPr>
              <a:t>"Text with "double quotes""</a:t>
            </a:r>
            <a:endParaRPr sz="860" dirty="0">
              <a:solidFill>
                <a:srgbClr val="008000"/>
              </a:solidFill>
              <a:highlight>
                <a:srgbClr val="F6F6F6"/>
              </a:highlight>
              <a:latin typeface="Courier New"/>
              <a:ea typeface="Courier New"/>
              <a:cs typeface="Courier New"/>
              <a:sym typeface="Courier New"/>
            </a:endParaRPr>
          </a:p>
          <a:p>
            <a:pPr marL="0" lvl="0" indent="0" algn="l" rtl="0">
              <a:lnSpc>
                <a:spcPct val="95000"/>
              </a:lnSpc>
              <a:spcBef>
                <a:spcPts val="1200"/>
              </a:spcBef>
              <a:spcAft>
                <a:spcPts val="0"/>
              </a:spcAft>
              <a:buClr>
                <a:schemeClr val="dk1"/>
              </a:buClr>
              <a:buSzPts val="605"/>
              <a:buFont typeface="Arial"/>
              <a:buNone/>
            </a:pPr>
            <a:r>
              <a:rPr lang="en" sz="860" dirty="0">
                <a:solidFill>
                  <a:srgbClr val="008000"/>
                </a:solidFill>
                <a:highlight>
                  <a:srgbClr val="F6F6F6"/>
                </a:highlight>
                <a:latin typeface="Courier New"/>
                <a:ea typeface="Courier New"/>
                <a:cs typeface="Courier New"/>
                <a:sym typeface="Courier New"/>
              </a:rPr>
              <a:t>'Text with "double" and \'single\' quotes'</a:t>
            </a:r>
            <a:endParaRPr sz="860" dirty="0">
              <a:solidFill>
                <a:srgbClr val="008000"/>
              </a:solidFill>
              <a:highlight>
                <a:srgbClr val="F6F6F6"/>
              </a:highlight>
              <a:latin typeface="Courier New"/>
              <a:ea typeface="Courier New"/>
              <a:cs typeface="Courier New"/>
              <a:sym typeface="Courier New"/>
            </a:endParaRPr>
          </a:p>
          <a:p>
            <a:pPr marL="0" lvl="0" indent="0" algn="l" rtl="0">
              <a:lnSpc>
                <a:spcPct val="95000"/>
              </a:lnSpc>
              <a:spcBef>
                <a:spcPts val="1200"/>
              </a:spcBef>
              <a:spcAft>
                <a:spcPts val="1200"/>
              </a:spcAft>
              <a:buSzPts val="605"/>
              <a:buNone/>
            </a:pPr>
            <a:endParaRPr sz="119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Indentation for functions</a:t>
            </a:r>
            <a:endParaRPr/>
          </a:p>
        </p:txBody>
      </p:sp>
      <p:sp>
        <p:nvSpPr>
          <p:cNvPr id="184" name="Google Shape;184;p15"/>
          <p:cNvSpPr txBox="1">
            <a:spLocks noGrp="1"/>
          </p:cNvSpPr>
          <p:nvPr>
            <p:ph type="body" idx="1"/>
          </p:nvPr>
        </p:nvSpPr>
        <p:spPr>
          <a:xfrm>
            <a:off x="311700" y="1000075"/>
            <a:ext cx="8380500" cy="3990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200" dirty="0">
                <a:solidFill>
                  <a:srgbClr val="212529"/>
                </a:solidFill>
                <a:highlight>
                  <a:srgbClr val="FFFFFF"/>
                </a:highlight>
              </a:rPr>
              <a:t>Function-indent: </a:t>
            </a:r>
            <a:endParaRPr sz="1200" dirty="0">
              <a:solidFill>
                <a:srgbClr val="212529"/>
              </a:solidFill>
              <a:highlight>
                <a:srgbClr val="FFFFFF"/>
              </a:highlight>
            </a:endParaRPr>
          </a:p>
          <a:p>
            <a:pPr marL="0" lvl="0" indent="0" algn="l" rtl="0">
              <a:lnSpc>
                <a:spcPct val="115000"/>
              </a:lnSpc>
              <a:spcBef>
                <a:spcPts val="1200"/>
              </a:spcBef>
              <a:spcAft>
                <a:spcPts val="0"/>
              </a:spcAft>
              <a:buSzPts val="1800"/>
              <a:buNone/>
            </a:pPr>
            <a:r>
              <a:rPr lang="en" sz="1000" dirty="0">
                <a:solidFill>
                  <a:srgbClr val="19177C"/>
                </a:solidFill>
                <a:highlight>
                  <a:srgbClr val="F6F6F6"/>
                </a:highlight>
                <a:latin typeface="Courier New"/>
                <a:ea typeface="Courier New"/>
                <a:cs typeface="Courier New"/>
                <a:sym typeface="Courier New"/>
              </a:rPr>
              <a:t>long_function_name</a:t>
            </a:r>
            <a:r>
              <a:rPr lang="en" sz="1000" dirty="0">
                <a:solidFill>
                  <a:srgbClr val="212529"/>
                </a:solidFill>
                <a:highlight>
                  <a:srgbClr val="F6F6F6"/>
                </a:highlight>
                <a:latin typeface="Courier New"/>
                <a:ea typeface="Courier New"/>
                <a:cs typeface="Courier New"/>
                <a:sym typeface="Courier New"/>
              </a:rPr>
              <a:t> </a:t>
            </a:r>
            <a:r>
              <a:rPr lang="en" sz="1000" dirty="0">
                <a:solidFill>
                  <a:srgbClr val="696969"/>
                </a:solidFill>
                <a:highlight>
                  <a:srgbClr val="F6F6F6"/>
                </a:highlight>
                <a:latin typeface="Courier New"/>
                <a:ea typeface="Courier New"/>
                <a:cs typeface="Courier New"/>
                <a:sym typeface="Courier New"/>
              </a:rPr>
              <a:t>&lt;-</a:t>
            </a:r>
            <a:r>
              <a:rPr lang="en" sz="1000" dirty="0">
                <a:solidFill>
                  <a:srgbClr val="212529"/>
                </a:solidFill>
                <a:highlight>
                  <a:srgbClr val="F6F6F6"/>
                </a:highlight>
                <a:latin typeface="Courier New"/>
                <a:ea typeface="Courier New"/>
                <a:cs typeface="Courier New"/>
                <a:sym typeface="Courier New"/>
              </a:rPr>
              <a:t> </a:t>
            </a:r>
            <a:r>
              <a:rPr lang="en" sz="1000" dirty="0">
                <a:solidFill>
                  <a:srgbClr val="007FAA"/>
                </a:solidFill>
                <a:highlight>
                  <a:srgbClr val="F6F6F6"/>
                </a:highlight>
                <a:latin typeface="Courier New"/>
                <a:ea typeface="Courier New"/>
                <a:cs typeface="Courier New"/>
                <a:sym typeface="Courier New"/>
              </a:rPr>
              <a:t>function</a:t>
            </a:r>
            <a:r>
              <a:rPr lang="en" sz="1000" dirty="0">
                <a:solidFill>
                  <a:srgbClr val="696969"/>
                </a:solidFill>
                <a:highlight>
                  <a:srgbClr val="F6F6F6"/>
                </a:highlight>
                <a:latin typeface="Courier New"/>
                <a:ea typeface="Courier New"/>
                <a:cs typeface="Courier New"/>
                <a:sym typeface="Courier New"/>
              </a:rPr>
              <a:t>(</a:t>
            </a:r>
            <a:r>
              <a:rPr lang="en" sz="1000" dirty="0">
                <a:solidFill>
                  <a:srgbClr val="19177C"/>
                </a:solidFill>
                <a:highlight>
                  <a:srgbClr val="F6F6F6"/>
                </a:highlight>
                <a:latin typeface="Courier New"/>
                <a:ea typeface="Courier New"/>
                <a:cs typeface="Courier New"/>
                <a:sym typeface="Courier New"/>
              </a:rPr>
              <a:t>a</a:t>
            </a:r>
            <a:r>
              <a:rPr lang="en" sz="1000" dirty="0">
                <a:solidFill>
                  <a:srgbClr val="212529"/>
                </a:solidFill>
                <a:highlight>
                  <a:srgbClr val="F6F6F6"/>
                </a:highlight>
                <a:latin typeface="Courier New"/>
                <a:ea typeface="Courier New"/>
                <a:cs typeface="Courier New"/>
                <a:sym typeface="Courier New"/>
              </a:rPr>
              <a:t> </a:t>
            </a:r>
            <a:r>
              <a:rPr lang="en" sz="1000" dirty="0">
                <a:solidFill>
                  <a:srgbClr val="696969"/>
                </a:solidFill>
                <a:highlight>
                  <a:srgbClr val="F6F6F6"/>
                </a:highlight>
                <a:latin typeface="Courier New"/>
                <a:ea typeface="Courier New"/>
                <a:cs typeface="Courier New"/>
                <a:sym typeface="Courier New"/>
              </a:rPr>
              <a:t>=</a:t>
            </a:r>
            <a:r>
              <a:rPr lang="en" sz="1000" dirty="0">
                <a:solidFill>
                  <a:srgbClr val="212529"/>
                </a:solidFill>
                <a:highlight>
                  <a:srgbClr val="F6F6F6"/>
                </a:highlight>
                <a:latin typeface="Courier New"/>
                <a:ea typeface="Courier New"/>
                <a:cs typeface="Courier New"/>
                <a:sym typeface="Courier New"/>
              </a:rPr>
              <a:t> </a:t>
            </a:r>
            <a:r>
              <a:rPr lang="en" sz="1000" dirty="0">
                <a:solidFill>
                  <a:srgbClr val="008000"/>
                </a:solidFill>
                <a:highlight>
                  <a:srgbClr val="F6F6F6"/>
                </a:highlight>
                <a:latin typeface="Courier New"/>
                <a:ea typeface="Courier New"/>
                <a:cs typeface="Courier New"/>
                <a:sym typeface="Courier New"/>
              </a:rPr>
              <a:t>"a long argument"</a:t>
            </a:r>
            <a:r>
              <a:rPr lang="en" sz="1000" dirty="0">
                <a:solidFill>
                  <a:srgbClr val="212529"/>
                </a:solidFill>
                <a:highlight>
                  <a:srgbClr val="F6F6F6"/>
                </a:highlight>
                <a:latin typeface="Courier New"/>
                <a:ea typeface="Courier New"/>
                <a:cs typeface="Courier New"/>
                <a:sym typeface="Courier New"/>
              </a:rPr>
              <a:t>,</a:t>
            </a:r>
            <a:endParaRPr sz="1000" dirty="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0"/>
              </a:spcAft>
              <a:buSzPts val="1800"/>
              <a:buNone/>
            </a:pPr>
            <a:r>
              <a:rPr lang="en" sz="1000" dirty="0">
                <a:solidFill>
                  <a:srgbClr val="212529"/>
                </a:solidFill>
                <a:highlight>
                  <a:srgbClr val="F6F6F6"/>
                </a:highlight>
                <a:latin typeface="Courier New"/>
                <a:ea typeface="Courier New"/>
                <a:cs typeface="Courier New"/>
                <a:sym typeface="Courier New"/>
              </a:rPr>
              <a:t>                               </a:t>
            </a:r>
            <a:r>
              <a:rPr lang="en" sz="1000" dirty="0">
                <a:solidFill>
                  <a:srgbClr val="19177C"/>
                </a:solidFill>
                <a:highlight>
                  <a:srgbClr val="F6F6F6"/>
                </a:highlight>
                <a:latin typeface="Courier New"/>
                <a:ea typeface="Courier New"/>
                <a:cs typeface="Courier New"/>
                <a:sym typeface="Courier New"/>
              </a:rPr>
              <a:t>b</a:t>
            </a:r>
            <a:r>
              <a:rPr lang="en" sz="1000" dirty="0">
                <a:solidFill>
                  <a:srgbClr val="212529"/>
                </a:solidFill>
                <a:highlight>
                  <a:srgbClr val="F6F6F6"/>
                </a:highlight>
                <a:latin typeface="Courier New"/>
                <a:ea typeface="Courier New"/>
                <a:cs typeface="Courier New"/>
                <a:sym typeface="Courier New"/>
              </a:rPr>
              <a:t> </a:t>
            </a:r>
            <a:r>
              <a:rPr lang="en" sz="1000" dirty="0">
                <a:solidFill>
                  <a:srgbClr val="696969"/>
                </a:solidFill>
                <a:highlight>
                  <a:srgbClr val="F6F6F6"/>
                </a:highlight>
                <a:latin typeface="Courier New"/>
                <a:ea typeface="Courier New"/>
                <a:cs typeface="Courier New"/>
                <a:sym typeface="Courier New"/>
              </a:rPr>
              <a:t>=</a:t>
            </a:r>
            <a:r>
              <a:rPr lang="en" sz="1000" dirty="0">
                <a:solidFill>
                  <a:srgbClr val="212529"/>
                </a:solidFill>
                <a:highlight>
                  <a:srgbClr val="F6F6F6"/>
                </a:highlight>
                <a:latin typeface="Courier New"/>
                <a:ea typeface="Courier New"/>
                <a:cs typeface="Courier New"/>
                <a:sym typeface="Courier New"/>
              </a:rPr>
              <a:t> </a:t>
            </a:r>
            <a:r>
              <a:rPr lang="en" sz="1000" dirty="0">
                <a:solidFill>
                  <a:srgbClr val="008000"/>
                </a:solidFill>
                <a:highlight>
                  <a:srgbClr val="F6F6F6"/>
                </a:highlight>
                <a:latin typeface="Courier New"/>
                <a:ea typeface="Courier New"/>
                <a:cs typeface="Courier New"/>
                <a:sym typeface="Courier New"/>
              </a:rPr>
              <a:t>"another argument"</a:t>
            </a:r>
            <a:r>
              <a:rPr lang="en" sz="1000" dirty="0">
                <a:solidFill>
                  <a:srgbClr val="212529"/>
                </a:solidFill>
                <a:highlight>
                  <a:srgbClr val="F6F6F6"/>
                </a:highlight>
                <a:latin typeface="Courier New"/>
                <a:ea typeface="Courier New"/>
                <a:cs typeface="Courier New"/>
                <a:sym typeface="Courier New"/>
              </a:rPr>
              <a:t>,</a:t>
            </a:r>
            <a:endParaRPr sz="1000" dirty="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0"/>
              </a:spcAft>
              <a:buSzPts val="1800"/>
              <a:buNone/>
            </a:pPr>
            <a:r>
              <a:rPr lang="en" sz="1000" dirty="0">
                <a:solidFill>
                  <a:srgbClr val="212529"/>
                </a:solidFill>
                <a:highlight>
                  <a:srgbClr val="F6F6F6"/>
                </a:highlight>
                <a:latin typeface="Courier New"/>
                <a:ea typeface="Courier New"/>
                <a:cs typeface="Courier New"/>
                <a:sym typeface="Courier New"/>
              </a:rPr>
              <a:t>                               </a:t>
            </a:r>
            <a:r>
              <a:rPr lang="en" sz="1000" dirty="0">
                <a:solidFill>
                  <a:srgbClr val="19177C"/>
                </a:solidFill>
                <a:highlight>
                  <a:srgbClr val="F6F6F6"/>
                </a:highlight>
                <a:latin typeface="Courier New"/>
                <a:ea typeface="Courier New"/>
                <a:cs typeface="Courier New"/>
                <a:sym typeface="Courier New"/>
              </a:rPr>
              <a:t>c</a:t>
            </a:r>
            <a:r>
              <a:rPr lang="en" sz="1000" dirty="0">
                <a:solidFill>
                  <a:srgbClr val="212529"/>
                </a:solidFill>
                <a:highlight>
                  <a:srgbClr val="F6F6F6"/>
                </a:highlight>
                <a:latin typeface="Courier New"/>
                <a:ea typeface="Courier New"/>
                <a:cs typeface="Courier New"/>
                <a:sym typeface="Courier New"/>
              </a:rPr>
              <a:t> </a:t>
            </a:r>
            <a:r>
              <a:rPr lang="en" sz="1000" dirty="0">
                <a:solidFill>
                  <a:srgbClr val="696969"/>
                </a:solidFill>
                <a:highlight>
                  <a:srgbClr val="F6F6F6"/>
                </a:highlight>
                <a:latin typeface="Courier New"/>
                <a:ea typeface="Courier New"/>
                <a:cs typeface="Courier New"/>
                <a:sym typeface="Courier New"/>
              </a:rPr>
              <a:t>=</a:t>
            </a:r>
            <a:r>
              <a:rPr lang="en" sz="1000" dirty="0">
                <a:solidFill>
                  <a:srgbClr val="212529"/>
                </a:solidFill>
                <a:highlight>
                  <a:srgbClr val="F6F6F6"/>
                </a:highlight>
                <a:latin typeface="Courier New"/>
                <a:ea typeface="Courier New"/>
                <a:cs typeface="Courier New"/>
                <a:sym typeface="Courier New"/>
              </a:rPr>
              <a:t> </a:t>
            </a:r>
            <a:r>
              <a:rPr lang="en" sz="1000" dirty="0">
                <a:solidFill>
                  <a:srgbClr val="008000"/>
                </a:solidFill>
                <a:highlight>
                  <a:srgbClr val="F6F6F6"/>
                </a:highlight>
                <a:latin typeface="Courier New"/>
                <a:ea typeface="Courier New"/>
                <a:cs typeface="Courier New"/>
                <a:sym typeface="Courier New"/>
              </a:rPr>
              <a:t>"another long argument"</a:t>
            </a:r>
            <a:r>
              <a:rPr lang="en" sz="1000" dirty="0">
                <a:solidFill>
                  <a:srgbClr val="696969"/>
                </a:solidFill>
                <a:highlight>
                  <a:srgbClr val="F6F6F6"/>
                </a:highlight>
                <a:latin typeface="Courier New"/>
                <a:ea typeface="Courier New"/>
                <a:cs typeface="Courier New"/>
                <a:sym typeface="Courier New"/>
              </a:rPr>
              <a:t>)</a:t>
            </a:r>
            <a:r>
              <a:rPr lang="en" sz="1000" dirty="0">
                <a:solidFill>
                  <a:srgbClr val="212529"/>
                </a:solidFill>
                <a:highlight>
                  <a:srgbClr val="F6F6F6"/>
                </a:highlight>
                <a:latin typeface="Courier New"/>
                <a:ea typeface="Courier New"/>
                <a:cs typeface="Courier New"/>
                <a:sym typeface="Courier New"/>
              </a:rPr>
              <a:t> </a:t>
            </a:r>
            <a:r>
              <a:rPr lang="en" sz="1000" dirty="0">
                <a:solidFill>
                  <a:srgbClr val="696969"/>
                </a:solidFill>
                <a:highlight>
                  <a:srgbClr val="F6F6F6"/>
                </a:highlight>
                <a:latin typeface="Courier New"/>
                <a:ea typeface="Courier New"/>
                <a:cs typeface="Courier New"/>
                <a:sym typeface="Courier New"/>
              </a:rPr>
              <a:t>{</a:t>
            </a:r>
            <a:endParaRPr sz="1000" dirty="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0"/>
              </a:spcAft>
              <a:buSzPts val="1800"/>
              <a:buNone/>
            </a:pPr>
            <a:r>
              <a:rPr lang="en" sz="1000" dirty="0">
                <a:solidFill>
                  <a:srgbClr val="212529"/>
                </a:solidFill>
                <a:highlight>
                  <a:srgbClr val="F6F6F6"/>
                </a:highlight>
                <a:latin typeface="Courier New"/>
                <a:ea typeface="Courier New"/>
                <a:cs typeface="Courier New"/>
                <a:sym typeface="Courier New"/>
              </a:rPr>
              <a:t>  </a:t>
            </a:r>
            <a:r>
              <a:rPr lang="en" sz="1000" dirty="0">
                <a:solidFill>
                  <a:srgbClr val="545454"/>
                </a:solidFill>
                <a:highlight>
                  <a:srgbClr val="F6F6F6"/>
                </a:highlight>
                <a:latin typeface="Courier New"/>
                <a:ea typeface="Courier New"/>
                <a:cs typeface="Courier New"/>
                <a:sym typeface="Courier New"/>
              </a:rPr>
              <a:t># As usual code is indented by two spaces.</a:t>
            </a:r>
            <a:endParaRPr sz="1000" dirty="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0"/>
              </a:spcAft>
              <a:buSzPts val="1800"/>
              <a:buNone/>
            </a:pPr>
            <a:endParaRPr sz="1500" dirty="0">
              <a:solidFill>
                <a:srgbClr val="696969"/>
              </a:solidFill>
              <a:highlight>
                <a:srgbClr val="F6F6F6"/>
              </a:highlight>
            </a:endParaRPr>
          </a:p>
          <a:p>
            <a:pPr marL="0" lvl="0" indent="0" algn="l" rtl="0">
              <a:lnSpc>
                <a:spcPct val="115000"/>
              </a:lnSpc>
              <a:spcBef>
                <a:spcPts val="0"/>
              </a:spcBef>
              <a:spcAft>
                <a:spcPts val="0"/>
              </a:spcAft>
              <a:buSzPts val="1800"/>
              <a:buNone/>
            </a:pPr>
            <a:endParaRPr sz="1500" dirty="0">
              <a:solidFill>
                <a:srgbClr val="212529"/>
              </a:solidFill>
              <a:highlight>
                <a:srgbClr val="FFFFFF"/>
              </a:highlight>
            </a:endParaRPr>
          </a:p>
          <a:p>
            <a:pPr marL="0" lvl="0" indent="0" algn="l" rtl="0">
              <a:lnSpc>
                <a:spcPct val="115000"/>
              </a:lnSpc>
              <a:spcBef>
                <a:spcPts val="1200"/>
              </a:spcBef>
              <a:spcAft>
                <a:spcPts val="1200"/>
              </a:spcAft>
              <a:buSzPts val="1800"/>
              <a:buNone/>
            </a:pPr>
            <a:endParaRPr sz="1900" b="1" dirty="0"/>
          </a:p>
        </p:txBody>
      </p:sp>
      <p:sp>
        <p:nvSpPr>
          <p:cNvPr id="185" name="Google Shape;185;p15"/>
          <p:cNvSpPr txBox="1">
            <a:spLocks noGrp="1"/>
          </p:cNvSpPr>
          <p:nvPr>
            <p:ph type="body" idx="1"/>
          </p:nvPr>
        </p:nvSpPr>
        <p:spPr>
          <a:xfrm>
            <a:off x="5447325" y="912125"/>
            <a:ext cx="4006800" cy="2269800"/>
          </a:xfrm>
          <a:prstGeom prst="rect">
            <a:avLst/>
          </a:prstGeom>
          <a:noFill/>
          <a:ln>
            <a:noFill/>
          </a:ln>
        </p:spPr>
        <p:txBody>
          <a:bodyPr spcFirstLastPara="1" wrap="square" lIns="91425" tIns="91425" rIns="91425" bIns="91425" anchor="t" anchorCtr="0">
            <a:normAutofit fontScale="85000" lnSpcReduction="20000"/>
          </a:bodyPr>
          <a:lstStyle/>
          <a:p>
            <a:pPr marL="0" lvl="0" indent="0" algn="l" rtl="0">
              <a:lnSpc>
                <a:spcPct val="115000"/>
              </a:lnSpc>
              <a:spcBef>
                <a:spcPts val="0"/>
              </a:spcBef>
              <a:spcAft>
                <a:spcPts val="0"/>
              </a:spcAft>
              <a:buSzPct val="141176"/>
              <a:buNone/>
            </a:pPr>
            <a:r>
              <a:rPr lang="en" sz="1500" dirty="0">
                <a:solidFill>
                  <a:srgbClr val="212529"/>
                </a:solidFill>
                <a:highlight>
                  <a:srgbClr val="FFFFFF"/>
                </a:highlight>
              </a:rPr>
              <a:t>Double-indent:</a:t>
            </a:r>
            <a:endParaRPr sz="1500" dirty="0">
              <a:solidFill>
                <a:srgbClr val="212529"/>
              </a:solidFill>
              <a:highlight>
                <a:srgbClr val="FFFFFF"/>
              </a:highlight>
            </a:endParaRPr>
          </a:p>
          <a:p>
            <a:pPr marL="0" lvl="0" indent="0" algn="l" rtl="0">
              <a:lnSpc>
                <a:spcPct val="115000"/>
              </a:lnSpc>
              <a:spcBef>
                <a:spcPts val="1200"/>
              </a:spcBef>
              <a:spcAft>
                <a:spcPts val="0"/>
              </a:spcAft>
              <a:buSzPct val="156862"/>
              <a:buNone/>
            </a:pPr>
            <a:br>
              <a:rPr lang="en" sz="1350" dirty="0">
                <a:solidFill>
                  <a:srgbClr val="212529"/>
                </a:solidFill>
                <a:highlight>
                  <a:srgbClr val="FFFFFF"/>
                </a:highlight>
                <a:latin typeface="Roboto"/>
                <a:ea typeface="Roboto"/>
                <a:cs typeface="Roboto"/>
                <a:sym typeface="Roboto"/>
              </a:rPr>
            </a:br>
            <a:r>
              <a:rPr lang="en" sz="1200" dirty="0">
                <a:solidFill>
                  <a:srgbClr val="19177C"/>
                </a:solidFill>
                <a:highlight>
                  <a:srgbClr val="F6F6F6"/>
                </a:highlight>
                <a:latin typeface="Courier New"/>
                <a:ea typeface="Courier New"/>
                <a:cs typeface="Courier New"/>
                <a:sym typeface="Courier New"/>
              </a:rPr>
              <a:t>long_function_name</a:t>
            </a:r>
            <a:r>
              <a:rPr lang="en" sz="1200" dirty="0">
                <a:solidFill>
                  <a:srgbClr val="212529"/>
                </a:solidFill>
                <a:highlight>
                  <a:srgbClr val="F6F6F6"/>
                </a:highlight>
                <a:latin typeface="Courier New"/>
                <a:ea typeface="Courier New"/>
                <a:cs typeface="Courier New"/>
                <a:sym typeface="Courier New"/>
              </a:rPr>
              <a:t> </a:t>
            </a:r>
            <a:r>
              <a:rPr lang="en" sz="1200" dirty="0">
                <a:solidFill>
                  <a:srgbClr val="696969"/>
                </a:solidFill>
                <a:highlight>
                  <a:srgbClr val="F6F6F6"/>
                </a:highlight>
                <a:latin typeface="Courier New"/>
                <a:ea typeface="Courier New"/>
                <a:cs typeface="Courier New"/>
                <a:sym typeface="Courier New"/>
              </a:rPr>
              <a:t>&lt;-</a:t>
            </a:r>
            <a:r>
              <a:rPr lang="en" sz="1200" dirty="0">
                <a:solidFill>
                  <a:srgbClr val="212529"/>
                </a:solidFill>
                <a:highlight>
                  <a:srgbClr val="F6F6F6"/>
                </a:highlight>
                <a:latin typeface="Courier New"/>
                <a:ea typeface="Courier New"/>
                <a:cs typeface="Courier New"/>
                <a:sym typeface="Courier New"/>
              </a:rPr>
              <a:t> </a:t>
            </a:r>
            <a:r>
              <a:rPr lang="en" sz="1200" dirty="0">
                <a:solidFill>
                  <a:srgbClr val="007FAA"/>
                </a:solidFill>
                <a:highlight>
                  <a:srgbClr val="F6F6F6"/>
                </a:highlight>
                <a:latin typeface="Courier New"/>
                <a:ea typeface="Courier New"/>
                <a:cs typeface="Courier New"/>
                <a:sym typeface="Courier New"/>
              </a:rPr>
              <a:t>function</a:t>
            </a:r>
            <a:r>
              <a:rPr lang="en" sz="1200" dirty="0">
                <a:solidFill>
                  <a:srgbClr val="696969"/>
                </a:solidFill>
                <a:highlight>
                  <a:srgbClr val="F6F6F6"/>
                </a:highlight>
                <a:latin typeface="Courier New"/>
                <a:ea typeface="Courier New"/>
                <a:cs typeface="Courier New"/>
                <a:sym typeface="Courier New"/>
              </a:rPr>
              <a:t>(</a:t>
            </a:r>
            <a:endParaRPr sz="1200" dirty="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0"/>
              </a:spcAft>
              <a:buSzPct val="176470"/>
              <a:buNone/>
            </a:pPr>
            <a:r>
              <a:rPr lang="en" sz="1200" dirty="0">
                <a:solidFill>
                  <a:srgbClr val="212529"/>
                </a:solidFill>
                <a:highlight>
                  <a:srgbClr val="F6F6F6"/>
                </a:highlight>
                <a:latin typeface="Courier New"/>
                <a:ea typeface="Courier New"/>
                <a:cs typeface="Courier New"/>
                <a:sym typeface="Courier New"/>
              </a:rPr>
              <a:t>    </a:t>
            </a:r>
            <a:r>
              <a:rPr lang="en" sz="1200" dirty="0">
                <a:solidFill>
                  <a:srgbClr val="19177C"/>
                </a:solidFill>
                <a:highlight>
                  <a:srgbClr val="F6F6F6"/>
                </a:highlight>
                <a:latin typeface="Courier New"/>
                <a:ea typeface="Courier New"/>
                <a:cs typeface="Courier New"/>
                <a:sym typeface="Courier New"/>
              </a:rPr>
              <a:t>a</a:t>
            </a:r>
            <a:r>
              <a:rPr lang="en" sz="1200" dirty="0">
                <a:solidFill>
                  <a:srgbClr val="212529"/>
                </a:solidFill>
                <a:highlight>
                  <a:srgbClr val="F6F6F6"/>
                </a:highlight>
                <a:latin typeface="Courier New"/>
                <a:ea typeface="Courier New"/>
                <a:cs typeface="Courier New"/>
                <a:sym typeface="Courier New"/>
              </a:rPr>
              <a:t> </a:t>
            </a:r>
            <a:r>
              <a:rPr lang="en" sz="1200" dirty="0">
                <a:solidFill>
                  <a:srgbClr val="696969"/>
                </a:solidFill>
                <a:highlight>
                  <a:srgbClr val="F6F6F6"/>
                </a:highlight>
                <a:latin typeface="Courier New"/>
                <a:ea typeface="Courier New"/>
                <a:cs typeface="Courier New"/>
                <a:sym typeface="Courier New"/>
              </a:rPr>
              <a:t>=</a:t>
            </a:r>
            <a:r>
              <a:rPr lang="en" sz="1200" dirty="0">
                <a:solidFill>
                  <a:srgbClr val="212529"/>
                </a:solidFill>
                <a:highlight>
                  <a:srgbClr val="F6F6F6"/>
                </a:highlight>
                <a:latin typeface="Courier New"/>
                <a:ea typeface="Courier New"/>
                <a:cs typeface="Courier New"/>
                <a:sym typeface="Courier New"/>
              </a:rPr>
              <a:t> </a:t>
            </a:r>
            <a:r>
              <a:rPr lang="en" sz="1200" dirty="0">
                <a:solidFill>
                  <a:srgbClr val="008000"/>
                </a:solidFill>
                <a:highlight>
                  <a:srgbClr val="F6F6F6"/>
                </a:highlight>
                <a:latin typeface="Courier New"/>
                <a:ea typeface="Courier New"/>
                <a:cs typeface="Courier New"/>
                <a:sym typeface="Courier New"/>
              </a:rPr>
              <a:t>"a long argument"</a:t>
            </a:r>
            <a:r>
              <a:rPr lang="en" sz="1200" dirty="0">
                <a:solidFill>
                  <a:srgbClr val="212529"/>
                </a:solidFill>
                <a:highlight>
                  <a:srgbClr val="F6F6F6"/>
                </a:highlight>
                <a:latin typeface="Courier New"/>
                <a:ea typeface="Courier New"/>
                <a:cs typeface="Courier New"/>
                <a:sym typeface="Courier New"/>
              </a:rPr>
              <a:t>,</a:t>
            </a:r>
            <a:endParaRPr sz="1200" dirty="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0"/>
              </a:spcAft>
              <a:buSzPct val="176470"/>
              <a:buNone/>
            </a:pPr>
            <a:r>
              <a:rPr lang="en" sz="1200" dirty="0">
                <a:solidFill>
                  <a:srgbClr val="212529"/>
                </a:solidFill>
                <a:highlight>
                  <a:srgbClr val="F6F6F6"/>
                </a:highlight>
                <a:latin typeface="Courier New"/>
                <a:ea typeface="Courier New"/>
                <a:cs typeface="Courier New"/>
                <a:sym typeface="Courier New"/>
              </a:rPr>
              <a:t>    </a:t>
            </a:r>
            <a:r>
              <a:rPr lang="en" sz="1200" dirty="0">
                <a:solidFill>
                  <a:srgbClr val="19177C"/>
                </a:solidFill>
                <a:highlight>
                  <a:srgbClr val="F6F6F6"/>
                </a:highlight>
                <a:latin typeface="Courier New"/>
                <a:ea typeface="Courier New"/>
                <a:cs typeface="Courier New"/>
                <a:sym typeface="Courier New"/>
              </a:rPr>
              <a:t>b</a:t>
            </a:r>
            <a:r>
              <a:rPr lang="en" sz="1200" dirty="0">
                <a:solidFill>
                  <a:srgbClr val="212529"/>
                </a:solidFill>
                <a:highlight>
                  <a:srgbClr val="F6F6F6"/>
                </a:highlight>
                <a:latin typeface="Courier New"/>
                <a:ea typeface="Courier New"/>
                <a:cs typeface="Courier New"/>
                <a:sym typeface="Courier New"/>
              </a:rPr>
              <a:t> </a:t>
            </a:r>
            <a:r>
              <a:rPr lang="en" sz="1200" dirty="0">
                <a:solidFill>
                  <a:srgbClr val="696969"/>
                </a:solidFill>
                <a:highlight>
                  <a:srgbClr val="F6F6F6"/>
                </a:highlight>
                <a:latin typeface="Courier New"/>
                <a:ea typeface="Courier New"/>
                <a:cs typeface="Courier New"/>
                <a:sym typeface="Courier New"/>
              </a:rPr>
              <a:t>=</a:t>
            </a:r>
            <a:r>
              <a:rPr lang="en" sz="1200" dirty="0">
                <a:solidFill>
                  <a:srgbClr val="212529"/>
                </a:solidFill>
                <a:highlight>
                  <a:srgbClr val="F6F6F6"/>
                </a:highlight>
                <a:latin typeface="Courier New"/>
                <a:ea typeface="Courier New"/>
                <a:cs typeface="Courier New"/>
                <a:sym typeface="Courier New"/>
              </a:rPr>
              <a:t> </a:t>
            </a:r>
            <a:r>
              <a:rPr lang="en" sz="1200" dirty="0">
                <a:solidFill>
                  <a:srgbClr val="008000"/>
                </a:solidFill>
                <a:highlight>
                  <a:srgbClr val="F6F6F6"/>
                </a:highlight>
                <a:latin typeface="Courier New"/>
                <a:ea typeface="Courier New"/>
                <a:cs typeface="Courier New"/>
                <a:sym typeface="Courier New"/>
              </a:rPr>
              <a:t>"another argument"</a:t>
            </a:r>
            <a:r>
              <a:rPr lang="en" sz="1200" dirty="0">
                <a:solidFill>
                  <a:srgbClr val="212529"/>
                </a:solidFill>
                <a:highlight>
                  <a:srgbClr val="F6F6F6"/>
                </a:highlight>
                <a:latin typeface="Courier New"/>
                <a:ea typeface="Courier New"/>
                <a:cs typeface="Courier New"/>
                <a:sym typeface="Courier New"/>
              </a:rPr>
              <a:t>,</a:t>
            </a:r>
            <a:endParaRPr sz="1200" dirty="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0"/>
              </a:spcAft>
              <a:buSzPct val="176470"/>
              <a:buNone/>
            </a:pPr>
            <a:r>
              <a:rPr lang="en" sz="1200" dirty="0">
                <a:solidFill>
                  <a:srgbClr val="212529"/>
                </a:solidFill>
                <a:highlight>
                  <a:srgbClr val="F6F6F6"/>
                </a:highlight>
                <a:latin typeface="Courier New"/>
                <a:ea typeface="Courier New"/>
                <a:cs typeface="Courier New"/>
                <a:sym typeface="Courier New"/>
              </a:rPr>
              <a:t>    </a:t>
            </a:r>
            <a:r>
              <a:rPr lang="en" sz="1200" dirty="0">
                <a:solidFill>
                  <a:srgbClr val="19177C"/>
                </a:solidFill>
                <a:highlight>
                  <a:srgbClr val="F6F6F6"/>
                </a:highlight>
                <a:latin typeface="Courier New"/>
                <a:ea typeface="Courier New"/>
                <a:cs typeface="Courier New"/>
                <a:sym typeface="Courier New"/>
              </a:rPr>
              <a:t>c</a:t>
            </a:r>
            <a:r>
              <a:rPr lang="en" sz="1200" dirty="0">
                <a:solidFill>
                  <a:srgbClr val="212529"/>
                </a:solidFill>
                <a:highlight>
                  <a:srgbClr val="F6F6F6"/>
                </a:highlight>
                <a:latin typeface="Courier New"/>
                <a:ea typeface="Courier New"/>
                <a:cs typeface="Courier New"/>
                <a:sym typeface="Courier New"/>
              </a:rPr>
              <a:t> </a:t>
            </a:r>
            <a:r>
              <a:rPr lang="en" sz="1200" dirty="0">
                <a:solidFill>
                  <a:srgbClr val="696969"/>
                </a:solidFill>
                <a:highlight>
                  <a:srgbClr val="F6F6F6"/>
                </a:highlight>
                <a:latin typeface="Courier New"/>
                <a:ea typeface="Courier New"/>
                <a:cs typeface="Courier New"/>
                <a:sym typeface="Courier New"/>
              </a:rPr>
              <a:t>=</a:t>
            </a:r>
            <a:r>
              <a:rPr lang="en" sz="1200" dirty="0">
                <a:solidFill>
                  <a:srgbClr val="212529"/>
                </a:solidFill>
                <a:highlight>
                  <a:srgbClr val="F6F6F6"/>
                </a:highlight>
                <a:latin typeface="Courier New"/>
                <a:ea typeface="Courier New"/>
                <a:cs typeface="Courier New"/>
                <a:sym typeface="Courier New"/>
              </a:rPr>
              <a:t> </a:t>
            </a:r>
            <a:r>
              <a:rPr lang="en" sz="1200" dirty="0">
                <a:solidFill>
                  <a:srgbClr val="008000"/>
                </a:solidFill>
                <a:highlight>
                  <a:srgbClr val="F6F6F6"/>
                </a:highlight>
                <a:latin typeface="Courier New"/>
                <a:ea typeface="Courier New"/>
                <a:cs typeface="Courier New"/>
                <a:sym typeface="Courier New"/>
              </a:rPr>
              <a:t>"another long argument"</a:t>
            </a:r>
            <a:r>
              <a:rPr lang="en" sz="1200" dirty="0">
                <a:solidFill>
                  <a:srgbClr val="696969"/>
                </a:solidFill>
                <a:highlight>
                  <a:srgbClr val="F6F6F6"/>
                </a:highlight>
                <a:latin typeface="Courier New"/>
                <a:ea typeface="Courier New"/>
                <a:cs typeface="Courier New"/>
                <a:sym typeface="Courier New"/>
              </a:rPr>
              <a:t>)</a:t>
            </a:r>
            <a:r>
              <a:rPr lang="en" sz="1200" dirty="0">
                <a:solidFill>
                  <a:srgbClr val="212529"/>
                </a:solidFill>
                <a:highlight>
                  <a:srgbClr val="F6F6F6"/>
                </a:highlight>
                <a:latin typeface="Courier New"/>
                <a:ea typeface="Courier New"/>
                <a:cs typeface="Courier New"/>
                <a:sym typeface="Courier New"/>
              </a:rPr>
              <a:t> </a:t>
            </a:r>
            <a:r>
              <a:rPr lang="en" sz="1200" dirty="0">
                <a:solidFill>
                  <a:srgbClr val="696969"/>
                </a:solidFill>
                <a:highlight>
                  <a:srgbClr val="F6F6F6"/>
                </a:highlight>
                <a:latin typeface="Courier New"/>
                <a:ea typeface="Courier New"/>
                <a:cs typeface="Courier New"/>
                <a:sym typeface="Courier New"/>
              </a:rPr>
              <a:t>{</a:t>
            </a:r>
            <a:endParaRPr sz="1200" dirty="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1200"/>
              </a:spcAft>
              <a:buSzPct val="176470"/>
              <a:buNone/>
            </a:pPr>
            <a:r>
              <a:rPr lang="en" sz="1200" dirty="0">
                <a:solidFill>
                  <a:srgbClr val="212529"/>
                </a:solidFill>
                <a:highlight>
                  <a:srgbClr val="F6F6F6"/>
                </a:highlight>
                <a:latin typeface="Courier New"/>
                <a:ea typeface="Courier New"/>
                <a:cs typeface="Courier New"/>
                <a:sym typeface="Courier New"/>
              </a:rPr>
              <a:t>  </a:t>
            </a:r>
            <a:r>
              <a:rPr lang="en" sz="1200" dirty="0">
                <a:solidFill>
                  <a:srgbClr val="545454"/>
                </a:solidFill>
                <a:highlight>
                  <a:srgbClr val="F6F6F6"/>
                </a:highlight>
                <a:latin typeface="Courier New"/>
                <a:ea typeface="Courier New"/>
                <a:cs typeface="Courier New"/>
                <a:sym typeface="Courier New"/>
              </a:rPr>
              <a:t># As usual code is indented by two spaces.</a:t>
            </a:r>
            <a:endParaRPr sz="1900" b="1" dirty="0"/>
          </a:p>
        </p:txBody>
      </p:sp>
      <p:sp>
        <p:nvSpPr>
          <p:cNvPr id="186" name="Google Shape;186;p15"/>
          <p:cNvSpPr txBox="1">
            <a:spLocks noGrp="1"/>
          </p:cNvSpPr>
          <p:nvPr>
            <p:ph type="body" idx="1"/>
          </p:nvPr>
        </p:nvSpPr>
        <p:spPr>
          <a:xfrm>
            <a:off x="171600" y="4013675"/>
            <a:ext cx="8520600" cy="18327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800"/>
              <a:buNone/>
            </a:pPr>
            <a:r>
              <a:rPr lang="en" sz="3000" b="1" i="1">
                <a:solidFill>
                  <a:srgbClr val="D91E18"/>
                </a:solidFill>
              </a:rPr>
              <a:t>Consistency is paramount !</a:t>
            </a:r>
            <a:endParaRPr sz="3000" b="1" i="1">
              <a:solidFill>
                <a:srgbClr val="D91E18"/>
              </a:solidFill>
            </a:endParaRPr>
          </a:p>
        </p:txBody>
      </p:sp>
      <p:sp>
        <p:nvSpPr>
          <p:cNvPr id="187" name="Google Shape;187;p15"/>
          <p:cNvSpPr txBox="1"/>
          <p:nvPr/>
        </p:nvSpPr>
        <p:spPr>
          <a:xfrm>
            <a:off x="0" y="988325"/>
            <a:ext cx="3816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dk2"/>
                </a:solidFill>
              </a:rPr>
              <a:t>✅</a:t>
            </a:r>
            <a:endParaRPr sz="900"/>
          </a:p>
        </p:txBody>
      </p:sp>
      <p:sp>
        <p:nvSpPr>
          <p:cNvPr id="188" name="Google Shape;188;p15"/>
          <p:cNvSpPr txBox="1"/>
          <p:nvPr/>
        </p:nvSpPr>
        <p:spPr>
          <a:xfrm>
            <a:off x="5160650" y="912125"/>
            <a:ext cx="3816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dk2"/>
                </a:solidFill>
              </a:rPr>
              <a:t>✅</a:t>
            </a:r>
            <a:endParaRPr sz="900"/>
          </a:p>
        </p:txBody>
      </p:sp>
      <p:sp>
        <p:nvSpPr>
          <p:cNvPr id="189" name="Google Shape;189;p15"/>
          <p:cNvSpPr txBox="1"/>
          <p:nvPr/>
        </p:nvSpPr>
        <p:spPr>
          <a:xfrm>
            <a:off x="381600" y="3359300"/>
            <a:ext cx="7433400" cy="477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Clr>
                <a:schemeClr val="dk1"/>
              </a:buClr>
              <a:buSzPts val="1800"/>
              <a:buFont typeface="Arial"/>
              <a:buNone/>
            </a:pPr>
            <a:r>
              <a:rPr lang="en" sz="1900">
                <a:solidFill>
                  <a:srgbClr val="212529"/>
                </a:solidFill>
                <a:highlight>
                  <a:schemeClr val="lt1"/>
                </a:highlight>
              </a:rPr>
              <a:t>Prefer function-indent style to double-indent style </a:t>
            </a:r>
            <a:r>
              <a:rPr lang="en" sz="1900" b="1">
                <a:solidFill>
                  <a:srgbClr val="212529"/>
                </a:solidFill>
                <a:highlight>
                  <a:schemeClr val="lt1"/>
                </a:highlight>
              </a:rPr>
              <a:t>when it fits.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Pipes</a:t>
            </a:r>
            <a:endParaRPr/>
          </a:p>
        </p:txBody>
      </p:sp>
      <p:sp>
        <p:nvSpPr>
          <p:cNvPr id="195" name="Google Shape;195;p16"/>
          <p:cNvSpPr txBox="1">
            <a:spLocks noGrp="1"/>
          </p:cNvSpPr>
          <p:nvPr>
            <p:ph type="body" idx="1"/>
          </p:nvPr>
        </p:nvSpPr>
        <p:spPr>
          <a:xfrm>
            <a:off x="311700" y="1152475"/>
            <a:ext cx="4260300" cy="34164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1500"/>
              </a:spcBef>
              <a:spcAft>
                <a:spcPts val="0"/>
              </a:spcAft>
              <a:buSzPts val="275"/>
              <a:buNone/>
            </a:pPr>
            <a:endParaRPr sz="1100">
              <a:solidFill>
                <a:srgbClr val="212529"/>
              </a:solidFill>
              <a:highlight>
                <a:srgbClr val="F6F6F6"/>
              </a:highlight>
              <a:latin typeface="Courier New"/>
              <a:ea typeface="Courier New"/>
              <a:cs typeface="Courier New"/>
              <a:sym typeface="Courier New"/>
            </a:endParaRPr>
          </a:p>
          <a:p>
            <a:pPr marL="0" lvl="0" indent="0" algn="l" rtl="0">
              <a:lnSpc>
                <a:spcPct val="95000"/>
              </a:lnSpc>
              <a:spcBef>
                <a:spcPts val="1500"/>
              </a:spcBef>
              <a:spcAft>
                <a:spcPts val="0"/>
              </a:spcAft>
              <a:buSzPts val="275"/>
              <a:buNone/>
            </a:pPr>
            <a:r>
              <a:rPr lang="en" sz="1100">
                <a:solidFill>
                  <a:srgbClr val="19177C"/>
                </a:solidFill>
                <a:highlight>
                  <a:srgbClr val="F6F6F6"/>
                </a:highlight>
                <a:latin typeface="Courier New"/>
                <a:ea typeface="Courier New"/>
                <a:cs typeface="Courier New"/>
                <a:sym typeface="Courier New"/>
              </a:rPr>
              <a:t>iris</a:t>
            </a:r>
            <a:r>
              <a:rPr lang="en" sz="1100">
                <a:solidFill>
                  <a:srgbClr val="212529"/>
                </a:solidFill>
                <a:highlight>
                  <a:srgbClr val="F6F6F6"/>
                </a:highlight>
                <a:latin typeface="Courier New"/>
                <a:ea typeface="Courier New"/>
                <a:cs typeface="Courier New"/>
                <a:sym typeface="Courier New"/>
              </a:rPr>
              <a:t> </a:t>
            </a:r>
            <a:r>
              <a:rPr lang="en" sz="1100">
                <a:solidFill>
                  <a:srgbClr val="696969"/>
                </a:solidFill>
                <a:highlight>
                  <a:srgbClr val="F6F6F6"/>
                </a:highlight>
                <a:latin typeface="Courier New"/>
                <a:ea typeface="Courier New"/>
                <a:cs typeface="Courier New"/>
                <a:sym typeface="Courier New"/>
              </a:rPr>
              <a:t>%&gt;%</a:t>
            </a:r>
            <a:endParaRPr sz="1100">
              <a:solidFill>
                <a:srgbClr val="212529"/>
              </a:solidFill>
              <a:highlight>
                <a:srgbClr val="F6F6F6"/>
              </a:highlight>
              <a:latin typeface="Courier New"/>
              <a:ea typeface="Courier New"/>
              <a:cs typeface="Courier New"/>
              <a:sym typeface="Courier New"/>
            </a:endParaRPr>
          </a:p>
          <a:p>
            <a:pPr marL="0" lvl="0" indent="0" algn="l" rtl="0">
              <a:lnSpc>
                <a:spcPct val="95000"/>
              </a:lnSpc>
              <a:spcBef>
                <a:spcPts val="1500"/>
              </a:spcBef>
              <a:spcAft>
                <a:spcPts val="0"/>
              </a:spcAft>
              <a:buSzPts val="275"/>
              <a:buNone/>
            </a:pPr>
            <a:r>
              <a:rPr lang="en" sz="1100">
                <a:solidFill>
                  <a:srgbClr val="212529"/>
                </a:solidFill>
                <a:highlight>
                  <a:srgbClr val="F6F6F6"/>
                </a:highlight>
                <a:latin typeface="Courier New"/>
                <a:ea typeface="Courier New"/>
                <a:cs typeface="Courier New"/>
                <a:sym typeface="Courier New"/>
              </a:rPr>
              <a:t>  </a:t>
            </a:r>
            <a:r>
              <a:rPr lang="en" sz="1100">
                <a:solidFill>
                  <a:srgbClr val="4254A7"/>
                </a:solidFill>
                <a:highlight>
                  <a:srgbClr val="F6F6F6"/>
                </a:highlight>
                <a:latin typeface="Courier New"/>
                <a:ea typeface="Courier New"/>
                <a:cs typeface="Courier New"/>
                <a:sym typeface="Courier New"/>
              </a:rPr>
              <a:t>group_by</a:t>
            </a:r>
            <a:r>
              <a:rPr lang="en" sz="1100">
                <a:solidFill>
                  <a:srgbClr val="696969"/>
                </a:solidFill>
                <a:highlight>
                  <a:srgbClr val="F6F6F6"/>
                </a:highlight>
                <a:latin typeface="Courier New"/>
                <a:ea typeface="Courier New"/>
                <a:cs typeface="Courier New"/>
                <a:sym typeface="Courier New"/>
              </a:rPr>
              <a:t>(</a:t>
            </a:r>
            <a:r>
              <a:rPr lang="en" sz="1100">
                <a:solidFill>
                  <a:srgbClr val="19177C"/>
                </a:solidFill>
                <a:highlight>
                  <a:srgbClr val="F6F6F6"/>
                </a:highlight>
                <a:latin typeface="Courier New"/>
                <a:ea typeface="Courier New"/>
                <a:cs typeface="Courier New"/>
                <a:sym typeface="Courier New"/>
              </a:rPr>
              <a:t>Species</a:t>
            </a:r>
            <a:r>
              <a:rPr lang="en" sz="1100">
                <a:solidFill>
                  <a:srgbClr val="696969"/>
                </a:solidFill>
                <a:highlight>
                  <a:srgbClr val="F6F6F6"/>
                </a:highlight>
                <a:latin typeface="Courier New"/>
                <a:ea typeface="Courier New"/>
                <a:cs typeface="Courier New"/>
                <a:sym typeface="Courier New"/>
              </a:rPr>
              <a:t>)</a:t>
            </a:r>
            <a:r>
              <a:rPr lang="en" sz="1100">
                <a:solidFill>
                  <a:srgbClr val="212529"/>
                </a:solidFill>
                <a:highlight>
                  <a:srgbClr val="F6F6F6"/>
                </a:highlight>
                <a:latin typeface="Courier New"/>
                <a:ea typeface="Courier New"/>
                <a:cs typeface="Courier New"/>
                <a:sym typeface="Courier New"/>
              </a:rPr>
              <a:t> </a:t>
            </a:r>
            <a:r>
              <a:rPr lang="en" sz="1100">
                <a:solidFill>
                  <a:srgbClr val="696969"/>
                </a:solidFill>
                <a:highlight>
                  <a:srgbClr val="F6F6F6"/>
                </a:highlight>
                <a:latin typeface="Courier New"/>
                <a:ea typeface="Courier New"/>
                <a:cs typeface="Courier New"/>
                <a:sym typeface="Courier New"/>
              </a:rPr>
              <a:t>%&gt;%</a:t>
            </a:r>
            <a:endParaRPr sz="1100">
              <a:solidFill>
                <a:srgbClr val="212529"/>
              </a:solidFill>
              <a:highlight>
                <a:srgbClr val="F6F6F6"/>
              </a:highlight>
              <a:latin typeface="Courier New"/>
              <a:ea typeface="Courier New"/>
              <a:cs typeface="Courier New"/>
              <a:sym typeface="Courier New"/>
            </a:endParaRPr>
          </a:p>
          <a:p>
            <a:pPr marL="0" lvl="0" indent="0" algn="l" rtl="0">
              <a:lnSpc>
                <a:spcPct val="95000"/>
              </a:lnSpc>
              <a:spcBef>
                <a:spcPts val="1500"/>
              </a:spcBef>
              <a:spcAft>
                <a:spcPts val="0"/>
              </a:spcAft>
              <a:buSzPts val="275"/>
              <a:buNone/>
            </a:pPr>
            <a:r>
              <a:rPr lang="en" sz="1100">
                <a:solidFill>
                  <a:srgbClr val="212529"/>
                </a:solidFill>
                <a:highlight>
                  <a:srgbClr val="F6F6F6"/>
                </a:highlight>
                <a:latin typeface="Courier New"/>
                <a:ea typeface="Courier New"/>
                <a:cs typeface="Courier New"/>
                <a:sym typeface="Courier New"/>
              </a:rPr>
              <a:t>  </a:t>
            </a:r>
            <a:r>
              <a:rPr lang="en" sz="1100">
                <a:solidFill>
                  <a:srgbClr val="4254A7"/>
                </a:solidFill>
                <a:highlight>
                  <a:srgbClr val="F6F6F6"/>
                </a:highlight>
                <a:latin typeface="Courier New"/>
                <a:ea typeface="Courier New"/>
                <a:cs typeface="Courier New"/>
                <a:sym typeface="Courier New"/>
              </a:rPr>
              <a:t>summarize_if</a:t>
            </a:r>
            <a:r>
              <a:rPr lang="en" sz="1100">
                <a:solidFill>
                  <a:srgbClr val="696969"/>
                </a:solidFill>
                <a:highlight>
                  <a:srgbClr val="F6F6F6"/>
                </a:highlight>
                <a:latin typeface="Courier New"/>
                <a:ea typeface="Courier New"/>
                <a:cs typeface="Courier New"/>
                <a:sym typeface="Courier New"/>
              </a:rPr>
              <a:t>(</a:t>
            </a:r>
            <a:r>
              <a:rPr lang="en" sz="1100">
                <a:solidFill>
                  <a:srgbClr val="19177C"/>
                </a:solidFill>
                <a:highlight>
                  <a:srgbClr val="F6F6F6"/>
                </a:highlight>
                <a:latin typeface="Courier New"/>
                <a:ea typeface="Courier New"/>
                <a:cs typeface="Courier New"/>
                <a:sym typeface="Courier New"/>
              </a:rPr>
              <a:t>is.numeric</a:t>
            </a:r>
            <a:r>
              <a:rPr lang="en" sz="1100">
                <a:solidFill>
                  <a:srgbClr val="212529"/>
                </a:solidFill>
                <a:highlight>
                  <a:srgbClr val="F6F6F6"/>
                </a:highlight>
                <a:latin typeface="Courier New"/>
                <a:ea typeface="Courier New"/>
                <a:cs typeface="Courier New"/>
                <a:sym typeface="Courier New"/>
              </a:rPr>
              <a:t>, </a:t>
            </a:r>
            <a:r>
              <a:rPr lang="en" sz="1100">
                <a:solidFill>
                  <a:srgbClr val="19177C"/>
                </a:solidFill>
                <a:highlight>
                  <a:srgbClr val="F6F6F6"/>
                </a:highlight>
                <a:latin typeface="Courier New"/>
                <a:ea typeface="Courier New"/>
                <a:cs typeface="Courier New"/>
                <a:sym typeface="Courier New"/>
              </a:rPr>
              <a:t>mean</a:t>
            </a:r>
            <a:r>
              <a:rPr lang="en" sz="1100">
                <a:solidFill>
                  <a:srgbClr val="696969"/>
                </a:solidFill>
                <a:highlight>
                  <a:srgbClr val="F6F6F6"/>
                </a:highlight>
                <a:latin typeface="Courier New"/>
                <a:ea typeface="Courier New"/>
                <a:cs typeface="Courier New"/>
                <a:sym typeface="Courier New"/>
              </a:rPr>
              <a:t>)</a:t>
            </a:r>
            <a:r>
              <a:rPr lang="en" sz="1100">
                <a:solidFill>
                  <a:srgbClr val="212529"/>
                </a:solidFill>
                <a:highlight>
                  <a:srgbClr val="F6F6F6"/>
                </a:highlight>
                <a:latin typeface="Courier New"/>
                <a:ea typeface="Courier New"/>
                <a:cs typeface="Courier New"/>
                <a:sym typeface="Courier New"/>
              </a:rPr>
              <a:t> </a:t>
            </a:r>
            <a:r>
              <a:rPr lang="en" sz="1100">
                <a:solidFill>
                  <a:srgbClr val="696969"/>
                </a:solidFill>
                <a:highlight>
                  <a:srgbClr val="F6F6F6"/>
                </a:highlight>
                <a:latin typeface="Courier New"/>
                <a:ea typeface="Courier New"/>
                <a:cs typeface="Courier New"/>
                <a:sym typeface="Courier New"/>
              </a:rPr>
              <a:t>%&gt;%</a:t>
            </a:r>
            <a:endParaRPr sz="1100">
              <a:solidFill>
                <a:srgbClr val="212529"/>
              </a:solidFill>
              <a:highlight>
                <a:srgbClr val="F6F6F6"/>
              </a:highlight>
              <a:latin typeface="Courier New"/>
              <a:ea typeface="Courier New"/>
              <a:cs typeface="Courier New"/>
              <a:sym typeface="Courier New"/>
            </a:endParaRPr>
          </a:p>
          <a:p>
            <a:pPr marL="0" lvl="0" indent="0" algn="l" rtl="0">
              <a:lnSpc>
                <a:spcPct val="95000"/>
              </a:lnSpc>
              <a:spcBef>
                <a:spcPts val="1500"/>
              </a:spcBef>
              <a:spcAft>
                <a:spcPts val="0"/>
              </a:spcAft>
              <a:buSzPts val="275"/>
              <a:buNone/>
            </a:pPr>
            <a:r>
              <a:rPr lang="en" sz="1100">
                <a:solidFill>
                  <a:srgbClr val="212529"/>
                </a:solidFill>
                <a:highlight>
                  <a:srgbClr val="F6F6F6"/>
                </a:highlight>
                <a:latin typeface="Courier New"/>
                <a:ea typeface="Courier New"/>
                <a:cs typeface="Courier New"/>
                <a:sym typeface="Courier New"/>
              </a:rPr>
              <a:t>  </a:t>
            </a:r>
            <a:r>
              <a:rPr lang="en" sz="1100">
                <a:solidFill>
                  <a:srgbClr val="4254A7"/>
                </a:solidFill>
                <a:highlight>
                  <a:srgbClr val="F6F6F6"/>
                </a:highlight>
                <a:latin typeface="Courier New"/>
                <a:ea typeface="Courier New"/>
                <a:cs typeface="Courier New"/>
                <a:sym typeface="Courier New"/>
              </a:rPr>
              <a:t>ungroup</a:t>
            </a:r>
            <a:r>
              <a:rPr lang="en" sz="1100">
                <a:solidFill>
                  <a:srgbClr val="696969"/>
                </a:solidFill>
                <a:highlight>
                  <a:srgbClr val="F6F6F6"/>
                </a:highlight>
                <a:latin typeface="Courier New"/>
                <a:ea typeface="Courier New"/>
                <a:cs typeface="Courier New"/>
                <a:sym typeface="Courier New"/>
              </a:rPr>
              <a:t>()</a:t>
            </a:r>
            <a:r>
              <a:rPr lang="en" sz="1100">
                <a:solidFill>
                  <a:srgbClr val="212529"/>
                </a:solidFill>
                <a:highlight>
                  <a:srgbClr val="F6F6F6"/>
                </a:highlight>
                <a:latin typeface="Courier New"/>
                <a:ea typeface="Courier New"/>
                <a:cs typeface="Courier New"/>
                <a:sym typeface="Courier New"/>
              </a:rPr>
              <a:t> </a:t>
            </a:r>
            <a:r>
              <a:rPr lang="en" sz="1100">
                <a:solidFill>
                  <a:srgbClr val="696969"/>
                </a:solidFill>
                <a:highlight>
                  <a:srgbClr val="F6F6F6"/>
                </a:highlight>
                <a:latin typeface="Courier New"/>
                <a:ea typeface="Courier New"/>
                <a:cs typeface="Courier New"/>
                <a:sym typeface="Courier New"/>
              </a:rPr>
              <a:t>%&gt;%</a:t>
            </a:r>
            <a:endParaRPr sz="1100">
              <a:solidFill>
                <a:srgbClr val="212529"/>
              </a:solidFill>
              <a:highlight>
                <a:srgbClr val="F6F6F6"/>
              </a:highlight>
              <a:latin typeface="Courier New"/>
              <a:ea typeface="Courier New"/>
              <a:cs typeface="Courier New"/>
              <a:sym typeface="Courier New"/>
            </a:endParaRPr>
          </a:p>
          <a:p>
            <a:pPr marL="0" lvl="0" indent="0" algn="l" rtl="0">
              <a:lnSpc>
                <a:spcPct val="95000"/>
              </a:lnSpc>
              <a:spcBef>
                <a:spcPts val="1500"/>
              </a:spcBef>
              <a:spcAft>
                <a:spcPts val="0"/>
              </a:spcAft>
              <a:buSzPts val="275"/>
              <a:buNone/>
            </a:pPr>
            <a:r>
              <a:rPr lang="en" sz="1100">
                <a:solidFill>
                  <a:srgbClr val="212529"/>
                </a:solidFill>
                <a:highlight>
                  <a:srgbClr val="F6F6F6"/>
                </a:highlight>
                <a:latin typeface="Courier New"/>
                <a:ea typeface="Courier New"/>
                <a:cs typeface="Courier New"/>
                <a:sym typeface="Courier New"/>
              </a:rPr>
              <a:t>  </a:t>
            </a:r>
            <a:r>
              <a:rPr lang="en" sz="1100">
                <a:solidFill>
                  <a:srgbClr val="4254A7"/>
                </a:solidFill>
                <a:highlight>
                  <a:srgbClr val="F6F6F6"/>
                </a:highlight>
                <a:latin typeface="Courier New"/>
                <a:ea typeface="Courier New"/>
                <a:cs typeface="Courier New"/>
                <a:sym typeface="Courier New"/>
              </a:rPr>
              <a:t>gather</a:t>
            </a:r>
            <a:r>
              <a:rPr lang="en" sz="1100">
                <a:solidFill>
                  <a:srgbClr val="696969"/>
                </a:solidFill>
                <a:highlight>
                  <a:srgbClr val="F6F6F6"/>
                </a:highlight>
                <a:latin typeface="Courier New"/>
                <a:ea typeface="Courier New"/>
                <a:cs typeface="Courier New"/>
                <a:sym typeface="Courier New"/>
              </a:rPr>
              <a:t>(</a:t>
            </a:r>
            <a:r>
              <a:rPr lang="en" sz="1100">
                <a:solidFill>
                  <a:srgbClr val="19177C"/>
                </a:solidFill>
                <a:highlight>
                  <a:srgbClr val="F6F6F6"/>
                </a:highlight>
                <a:latin typeface="Courier New"/>
                <a:ea typeface="Courier New"/>
                <a:cs typeface="Courier New"/>
                <a:sym typeface="Courier New"/>
              </a:rPr>
              <a:t>measure</a:t>
            </a:r>
            <a:r>
              <a:rPr lang="en" sz="1100">
                <a:solidFill>
                  <a:srgbClr val="212529"/>
                </a:solidFill>
                <a:highlight>
                  <a:srgbClr val="F6F6F6"/>
                </a:highlight>
                <a:latin typeface="Courier New"/>
                <a:ea typeface="Courier New"/>
                <a:cs typeface="Courier New"/>
                <a:sym typeface="Courier New"/>
              </a:rPr>
              <a:t>, </a:t>
            </a:r>
            <a:r>
              <a:rPr lang="en" sz="1100">
                <a:solidFill>
                  <a:srgbClr val="19177C"/>
                </a:solidFill>
                <a:highlight>
                  <a:srgbClr val="F6F6F6"/>
                </a:highlight>
                <a:latin typeface="Courier New"/>
                <a:ea typeface="Courier New"/>
                <a:cs typeface="Courier New"/>
                <a:sym typeface="Courier New"/>
              </a:rPr>
              <a:t>value</a:t>
            </a:r>
            <a:r>
              <a:rPr lang="en" sz="1100">
                <a:solidFill>
                  <a:srgbClr val="212529"/>
                </a:solidFill>
                <a:highlight>
                  <a:srgbClr val="F6F6F6"/>
                </a:highlight>
                <a:latin typeface="Courier New"/>
                <a:ea typeface="Courier New"/>
                <a:cs typeface="Courier New"/>
                <a:sym typeface="Courier New"/>
              </a:rPr>
              <a:t>, </a:t>
            </a:r>
            <a:r>
              <a:rPr lang="en" sz="1100">
                <a:solidFill>
                  <a:srgbClr val="696969"/>
                </a:solidFill>
                <a:highlight>
                  <a:srgbClr val="F6F6F6"/>
                </a:highlight>
                <a:latin typeface="Courier New"/>
                <a:ea typeface="Courier New"/>
                <a:cs typeface="Courier New"/>
                <a:sym typeface="Courier New"/>
              </a:rPr>
              <a:t>-</a:t>
            </a:r>
            <a:r>
              <a:rPr lang="en" sz="1100">
                <a:solidFill>
                  <a:srgbClr val="19177C"/>
                </a:solidFill>
                <a:highlight>
                  <a:srgbClr val="F6F6F6"/>
                </a:highlight>
                <a:latin typeface="Courier New"/>
                <a:ea typeface="Courier New"/>
                <a:cs typeface="Courier New"/>
                <a:sym typeface="Courier New"/>
              </a:rPr>
              <a:t>Species</a:t>
            </a:r>
            <a:r>
              <a:rPr lang="en" sz="1100">
                <a:solidFill>
                  <a:srgbClr val="696969"/>
                </a:solidFill>
                <a:highlight>
                  <a:srgbClr val="F6F6F6"/>
                </a:highlight>
                <a:latin typeface="Courier New"/>
                <a:ea typeface="Courier New"/>
                <a:cs typeface="Courier New"/>
                <a:sym typeface="Courier New"/>
              </a:rPr>
              <a:t>)</a:t>
            </a:r>
            <a:r>
              <a:rPr lang="en" sz="1100">
                <a:solidFill>
                  <a:srgbClr val="212529"/>
                </a:solidFill>
                <a:highlight>
                  <a:srgbClr val="F6F6F6"/>
                </a:highlight>
                <a:latin typeface="Courier New"/>
                <a:ea typeface="Courier New"/>
                <a:cs typeface="Courier New"/>
                <a:sym typeface="Courier New"/>
              </a:rPr>
              <a:t> </a:t>
            </a:r>
            <a:r>
              <a:rPr lang="en" sz="1100">
                <a:solidFill>
                  <a:srgbClr val="696969"/>
                </a:solidFill>
                <a:highlight>
                  <a:srgbClr val="F6F6F6"/>
                </a:highlight>
                <a:latin typeface="Courier New"/>
                <a:ea typeface="Courier New"/>
                <a:cs typeface="Courier New"/>
                <a:sym typeface="Courier New"/>
              </a:rPr>
              <a:t>%&gt;%</a:t>
            </a:r>
            <a:endParaRPr sz="1100">
              <a:solidFill>
                <a:srgbClr val="212529"/>
              </a:solidFill>
              <a:highlight>
                <a:srgbClr val="F6F6F6"/>
              </a:highlight>
              <a:latin typeface="Courier New"/>
              <a:ea typeface="Courier New"/>
              <a:cs typeface="Courier New"/>
              <a:sym typeface="Courier New"/>
            </a:endParaRPr>
          </a:p>
          <a:p>
            <a:pPr marL="0" lvl="0" indent="0" algn="l" rtl="0">
              <a:lnSpc>
                <a:spcPct val="95000"/>
              </a:lnSpc>
              <a:spcBef>
                <a:spcPts val="1500"/>
              </a:spcBef>
              <a:spcAft>
                <a:spcPts val="0"/>
              </a:spcAft>
              <a:buSzPts val="275"/>
              <a:buNone/>
            </a:pPr>
            <a:r>
              <a:rPr lang="en" sz="1100">
                <a:solidFill>
                  <a:srgbClr val="212529"/>
                </a:solidFill>
                <a:highlight>
                  <a:srgbClr val="F6F6F6"/>
                </a:highlight>
                <a:latin typeface="Courier New"/>
                <a:ea typeface="Courier New"/>
                <a:cs typeface="Courier New"/>
                <a:sym typeface="Courier New"/>
              </a:rPr>
              <a:t>  </a:t>
            </a:r>
            <a:r>
              <a:rPr lang="en" sz="1100">
                <a:solidFill>
                  <a:srgbClr val="4254A7"/>
                </a:solidFill>
                <a:highlight>
                  <a:srgbClr val="F6F6F6"/>
                </a:highlight>
                <a:latin typeface="Courier New"/>
                <a:ea typeface="Courier New"/>
                <a:cs typeface="Courier New"/>
                <a:sym typeface="Courier New"/>
              </a:rPr>
              <a:t>arrange</a:t>
            </a:r>
            <a:r>
              <a:rPr lang="en" sz="1100">
                <a:solidFill>
                  <a:srgbClr val="696969"/>
                </a:solidFill>
                <a:highlight>
                  <a:srgbClr val="F6F6F6"/>
                </a:highlight>
                <a:latin typeface="Courier New"/>
                <a:ea typeface="Courier New"/>
                <a:cs typeface="Courier New"/>
                <a:sym typeface="Courier New"/>
              </a:rPr>
              <a:t>(</a:t>
            </a:r>
            <a:r>
              <a:rPr lang="en" sz="1100">
                <a:solidFill>
                  <a:srgbClr val="19177C"/>
                </a:solidFill>
                <a:highlight>
                  <a:srgbClr val="F6F6F6"/>
                </a:highlight>
                <a:latin typeface="Courier New"/>
                <a:ea typeface="Courier New"/>
                <a:cs typeface="Courier New"/>
                <a:sym typeface="Courier New"/>
              </a:rPr>
              <a:t>value</a:t>
            </a:r>
            <a:r>
              <a:rPr lang="en" sz="1100">
                <a:solidFill>
                  <a:srgbClr val="696969"/>
                </a:solidFill>
                <a:highlight>
                  <a:srgbClr val="F6F6F6"/>
                </a:highlight>
                <a:latin typeface="Courier New"/>
                <a:ea typeface="Courier New"/>
                <a:cs typeface="Courier New"/>
                <a:sym typeface="Courier New"/>
              </a:rPr>
              <a:t>)</a:t>
            </a:r>
            <a:endParaRPr sz="1100">
              <a:solidFill>
                <a:srgbClr val="212529"/>
              </a:solidFill>
              <a:highlight>
                <a:srgbClr val="F6F6F6"/>
              </a:highlight>
              <a:latin typeface="Courier New"/>
              <a:ea typeface="Courier New"/>
              <a:cs typeface="Courier New"/>
              <a:sym typeface="Courier New"/>
            </a:endParaRPr>
          </a:p>
          <a:p>
            <a:pPr marL="0" lvl="0" indent="0" algn="l" rtl="0">
              <a:lnSpc>
                <a:spcPct val="95000"/>
              </a:lnSpc>
              <a:spcBef>
                <a:spcPts val="1500"/>
              </a:spcBef>
              <a:spcAft>
                <a:spcPts val="1200"/>
              </a:spcAft>
              <a:buSzPts val="275"/>
              <a:buNone/>
            </a:pPr>
            <a:endParaRPr sz="1100"/>
          </a:p>
        </p:txBody>
      </p:sp>
      <p:grpSp>
        <p:nvGrpSpPr>
          <p:cNvPr id="196" name="Google Shape;196;p16"/>
          <p:cNvGrpSpPr/>
          <p:nvPr/>
        </p:nvGrpSpPr>
        <p:grpSpPr>
          <a:xfrm>
            <a:off x="692773" y="987139"/>
            <a:ext cx="4025725" cy="1028700"/>
            <a:chOff x="715075" y="831025"/>
            <a:chExt cx="4025725" cy="1028700"/>
          </a:xfrm>
        </p:grpSpPr>
        <p:sp>
          <p:nvSpPr>
            <p:cNvPr id="197" name="Google Shape;197;p16"/>
            <p:cNvSpPr/>
            <p:nvPr/>
          </p:nvSpPr>
          <p:spPr>
            <a:xfrm>
              <a:off x="715075" y="1488925"/>
              <a:ext cx="203100" cy="370800"/>
            </a:xfrm>
            <a:prstGeom prst="ellipse">
              <a:avLst/>
            </a:prstGeom>
            <a:noFill/>
            <a:ln w="28575" cap="flat" cmpd="sng">
              <a:solidFill>
                <a:srgbClr val="D91E1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6"/>
            <p:cNvSpPr txBox="1"/>
            <p:nvPr/>
          </p:nvSpPr>
          <p:spPr>
            <a:xfrm>
              <a:off x="1529900" y="831025"/>
              <a:ext cx="3210900" cy="793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350"/>
                <a:buFont typeface="Arial"/>
                <a:buNone/>
              </a:pPr>
              <a:r>
                <a:rPr lang="en" sz="1350" b="0" i="0" u="none" strike="noStrike" cap="none">
                  <a:solidFill>
                    <a:srgbClr val="D91E18"/>
                  </a:solidFill>
                  <a:highlight>
                    <a:schemeClr val="lt1"/>
                  </a:highlight>
                  <a:latin typeface="Roboto"/>
                  <a:ea typeface="Roboto"/>
                  <a:cs typeface="Roboto"/>
                  <a:sym typeface="Roboto"/>
                </a:rPr>
                <a:t>A space before the pipe</a:t>
              </a:r>
              <a:endParaRPr sz="1350" b="0" i="0" u="none" strike="noStrike" cap="none">
                <a:solidFill>
                  <a:srgbClr val="D91E18"/>
                </a:solidFill>
                <a:highlight>
                  <a:schemeClr val="lt1"/>
                </a:highlight>
                <a:latin typeface="Roboto"/>
                <a:ea typeface="Roboto"/>
                <a:cs typeface="Roboto"/>
                <a:sym typeface="Roboto"/>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a:solidFill>
                  <a:srgbClr val="D91E18"/>
                </a:solidFill>
                <a:latin typeface="Arial"/>
                <a:ea typeface="Arial"/>
                <a:cs typeface="Arial"/>
                <a:sym typeface="Arial"/>
              </a:endParaRPr>
            </a:p>
          </p:txBody>
        </p:sp>
        <p:cxnSp>
          <p:nvCxnSpPr>
            <p:cNvPr id="199" name="Google Shape;199;p16"/>
            <p:cNvCxnSpPr>
              <a:stCxn id="197" idx="7"/>
              <a:endCxn id="198" idx="1"/>
            </p:cNvCxnSpPr>
            <p:nvPr/>
          </p:nvCxnSpPr>
          <p:spPr>
            <a:xfrm rot="10800000" flipH="1">
              <a:off x="888432" y="1227627"/>
              <a:ext cx="641400" cy="315600"/>
            </a:xfrm>
            <a:prstGeom prst="straightConnector1">
              <a:avLst/>
            </a:prstGeom>
            <a:noFill/>
            <a:ln w="19050" cap="flat" cmpd="sng">
              <a:solidFill>
                <a:srgbClr val="D91E18"/>
              </a:solidFill>
              <a:prstDash val="solid"/>
              <a:round/>
              <a:headEnd type="none" w="sm" len="sm"/>
              <a:tailEnd type="triangle" w="med" len="med"/>
            </a:ln>
          </p:spPr>
        </p:cxnSp>
      </p:grpSp>
      <p:grpSp>
        <p:nvGrpSpPr>
          <p:cNvPr id="200" name="Google Shape;200;p16"/>
          <p:cNvGrpSpPr/>
          <p:nvPr/>
        </p:nvGrpSpPr>
        <p:grpSpPr>
          <a:xfrm>
            <a:off x="2409025" y="1478639"/>
            <a:ext cx="2741175" cy="908000"/>
            <a:chOff x="2409025" y="1322525"/>
            <a:chExt cx="2741175" cy="908000"/>
          </a:xfrm>
        </p:grpSpPr>
        <p:sp>
          <p:nvSpPr>
            <p:cNvPr id="201" name="Google Shape;201;p16"/>
            <p:cNvSpPr/>
            <p:nvPr/>
          </p:nvSpPr>
          <p:spPr>
            <a:xfrm>
              <a:off x="2409025" y="1859725"/>
              <a:ext cx="203100" cy="370800"/>
            </a:xfrm>
            <a:prstGeom prst="ellipse">
              <a:avLst/>
            </a:prstGeom>
            <a:noFill/>
            <a:ln w="28575" cap="flat" cmpd="sng">
              <a:solidFill>
                <a:srgbClr val="D91E1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6"/>
            <p:cNvSpPr txBox="1"/>
            <p:nvPr/>
          </p:nvSpPr>
          <p:spPr>
            <a:xfrm>
              <a:off x="2878900" y="1322525"/>
              <a:ext cx="2271300" cy="793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350"/>
                <a:buFont typeface="Arial"/>
                <a:buNone/>
              </a:pPr>
              <a:r>
                <a:rPr lang="en" sz="1350" b="0" i="0" u="none" strike="noStrike" cap="none">
                  <a:solidFill>
                    <a:srgbClr val="D91E18"/>
                  </a:solidFill>
                  <a:highlight>
                    <a:schemeClr val="lt1"/>
                  </a:highlight>
                  <a:latin typeface="Roboto"/>
                  <a:ea typeface="Roboto"/>
                  <a:cs typeface="Roboto"/>
                  <a:sym typeface="Roboto"/>
                </a:rPr>
                <a:t>A new line after the pipe</a:t>
              </a:r>
              <a:endParaRPr sz="1350" b="0" i="0" u="none" strike="noStrike" cap="none">
                <a:solidFill>
                  <a:srgbClr val="D91E18"/>
                </a:solidFill>
                <a:highlight>
                  <a:schemeClr val="lt1"/>
                </a:highlight>
                <a:latin typeface="Roboto"/>
                <a:ea typeface="Roboto"/>
                <a:cs typeface="Roboto"/>
                <a:sym typeface="Roboto"/>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a:solidFill>
                  <a:srgbClr val="D91E18"/>
                </a:solidFill>
                <a:latin typeface="Arial"/>
                <a:ea typeface="Arial"/>
                <a:cs typeface="Arial"/>
                <a:sym typeface="Arial"/>
              </a:endParaRPr>
            </a:p>
          </p:txBody>
        </p:sp>
        <p:cxnSp>
          <p:nvCxnSpPr>
            <p:cNvPr id="203" name="Google Shape;203;p16"/>
            <p:cNvCxnSpPr>
              <a:stCxn id="201" idx="7"/>
              <a:endCxn id="198" idx="2"/>
            </p:cNvCxnSpPr>
            <p:nvPr/>
          </p:nvCxnSpPr>
          <p:spPr>
            <a:xfrm flipV="1">
              <a:off x="2582382" y="1780339"/>
              <a:ext cx="530666" cy="133688"/>
            </a:xfrm>
            <a:prstGeom prst="straightConnector1">
              <a:avLst/>
            </a:prstGeom>
            <a:noFill/>
            <a:ln w="19050" cap="flat" cmpd="sng">
              <a:solidFill>
                <a:srgbClr val="D91E18"/>
              </a:solidFill>
              <a:prstDash val="solid"/>
              <a:round/>
              <a:headEnd type="none" w="sm" len="sm"/>
              <a:tailEnd type="triangle" w="med" len="med"/>
            </a:ln>
          </p:spPr>
        </p:cxnSp>
      </p:grpSp>
      <p:grpSp>
        <p:nvGrpSpPr>
          <p:cNvPr id="204" name="Google Shape;204;p16"/>
          <p:cNvGrpSpPr/>
          <p:nvPr/>
        </p:nvGrpSpPr>
        <p:grpSpPr>
          <a:xfrm>
            <a:off x="311700" y="3303108"/>
            <a:ext cx="4613600" cy="965100"/>
            <a:chOff x="311700" y="3132125"/>
            <a:chExt cx="4613600" cy="965100"/>
          </a:xfrm>
        </p:grpSpPr>
        <p:sp>
          <p:nvSpPr>
            <p:cNvPr id="205" name="Google Shape;205;p16"/>
            <p:cNvSpPr/>
            <p:nvPr/>
          </p:nvSpPr>
          <p:spPr>
            <a:xfrm>
              <a:off x="311700" y="3132125"/>
              <a:ext cx="301800" cy="572700"/>
            </a:xfrm>
            <a:prstGeom prst="ellipse">
              <a:avLst/>
            </a:prstGeom>
            <a:noFill/>
            <a:ln w="28575" cap="flat" cmpd="sng">
              <a:solidFill>
                <a:srgbClr val="D91E1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6"/>
            <p:cNvSpPr txBox="1"/>
            <p:nvPr/>
          </p:nvSpPr>
          <p:spPr>
            <a:xfrm>
              <a:off x="1714400" y="3704825"/>
              <a:ext cx="32109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350"/>
                <a:buFont typeface="Arial"/>
                <a:buNone/>
              </a:pPr>
              <a:r>
                <a:rPr lang="en" sz="1350" b="0" i="0" u="none" strike="noStrike" cap="none">
                  <a:solidFill>
                    <a:srgbClr val="D91E18"/>
                  </a:solidFill>
                  <a:highlight>
                    <a:schemeClr val="lt1"/>
                  </a:highlight>
                  <a:latin typeface="Roboto"/>
                  <a:ea typeface="Roboto"/>
                  <a:cs typeface="Roboto"/>
                  <a:sym typeface="Roboto"/>
                </a:rPr>
                <a:t>Each line indented by two spaces</a:t>
              </a:r>
              <a:endParaRPr sz="1400" b="0" i="0" u="none" strike="noStrike" cap="none">
                <a:solidFill>
                  <a:srgbClr val="D91E18"/>
                </a:solidFill>
                <a:latin typeface="Arial"/>
                <a:ea typeface="Arial"/>
                <a:cs typeface="Arial"/>
                <a:sym typeface="Arial"/>
              </a:endParaRPr>
            </a:p>
          </p:txBody>
        </p:sp>
        <p:cxnSp>
          <p:nvCxnSpPr>
            <p:cNvPr id="207" name="Google Shape;207;p16"/>
            <p:cNvCxnSpPr>
              <a:stCxn id="205" idx="5"/>
            </p:cNvCxnSpPr>
            <p:nvPr/>
          </p:nvCxnSpPr>
          <p:spPr>
            <a:xfrm>
              <a:off x="569302" y="3620955"/>
              <a:ext cx="1145100" cy="235200"/>
            </a:xfrm>
            <a:prstGeom prst="straightConnector1">
              <a:avLst/>
            </a:prstGeom>
            <a:noFill/>
            <a:ln w="19050" cap="flat" cmpd="sng">
              <a:solidFill>
                <a:srgbClr val="D91E18"/>
              </a:solidFill>
              <a:prstDash val="solid"/>
              <a:round/>
              <a:headEnd type="none" w="sm" len="sm"/>
              <a:tailEnd type="triangle" w="med" len="med"/>
            </a:ln>
          </p:spPr>
        </p:cxnSp>
      </p:grpSp>
      <p:pic>
        <p:nvPicPr>
          <p:cNvPr id="208" name="Google Shape;208;p16"/>
          <p:cNvPicPr preferRelativeResize="0"/>
          <p:nvPr/>
        </p:nvPicPr>
        <p:blipFill rotWithShape="1">
          <a:blip r:embed="rId3">
            <a:alphaModFix/>
          </a:blip>
          <a:srcRect/>
          <a:stretch/>
        </p:blipFill>
        <p:spPr>
          <a:xfrm>
            <a:off x="4860925" y="803125"/>
            <a:ext cx="4260301" cy="3502175"/>
          </a:xfrm>
          <a:prstGeom prst="rect">
            <a:avLst/>
          </a:prstGeom>
          <a:noFill/>
          <a:ln>
            <a:noFill/>
          </a:ln>
        </p:spPr>
      </p:pic>
      <p:sp>
        <p:nvSpPr>
          <p:cNvPr id="209" name="Google Shape;209;p16"/>
          <p:cNvSpPr txBox="1"/>
          <p:nvPr/>
        </p:nvSpPr>
        <p:spPr>
          <a:xfrm>
            <a:off x="5342550" y="4382700"/>
            <a:ext cx="4669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https://flickr.com/photos/16925188@N06/8175120867</a:t>
            </a:r>
            <a:endParaRPr sz="1000" b="0" i="1" u="none" strike="noStrike" cap="none">
              <a:solidFill>
                <a:srgbClr val="000000"/>
              </a:solidFill>
              <a:latin typeface="Arial"/>
              <a:ea typeface="Arial"/>
              <a:cs typeface="Arial"/>
              <a:sym typeface="Arial"/>
            </a:endParaRPr>
          </a:p>
        </p:txBody>
      </p:sp>
      <p:sp>
        <p:nvSpPr>
          <p:cNvPr id="210" name="Google Shape;210;p16"/>
          <p:cNvSpPr txBox="1"/>
          <p:nvPr/>
        </p:nvSpPr>
        <p:spPr>
          <a:xfrm>
            <a:off x="1400875" y="4416475"/>
            <a:ext cx="3000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rgbClr val="333333"/>
                </a:solidFill>
              </a:rPr>
              <a:t>Avoid %&lt;&gt;%</a:t>
            </a:r>
            <a:endParaRPr sz="15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And so much more.. </a:t>
            </a:r>
            <a:endParaRPr/>
          </a:p>
        </p:txBody>
      </p:sp>
      <p:sp>
        <p:nvSpPr>
          <p:cNvPr id="216" name="Google Shape;216;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15000"/>
              </a:lnSpc>
              <a:spcBef>
                <a:spcPts val="0"/>
              </a:spcBef>
              <a:spcAft>
                <a:spcPts val="0"/>
              </a:spcAft>
              <a:buSzPct val="142857"/>
              <a:buNone/>
            </a:pPr>
            <a:r>
              <a:rPr lang="en"/>
              <a:t>Pipes</a:t>
            </a:r>
            <a:endParaRPr/>
          </a:p>
          <a:p>
            <a:pPr marL="0" lvl="0" indent="0" algn="l" rtl="0">
              <a:lnSpc>
                <a:spcPct val="115000"/>
              </a:lnSpc>
              <a:spcBef>
                <a:spcPts val="1200"/>
              </a:spcBef>
              <a:spcAft>
                <a:spcPts val="0"/>
              </a:spcAft>
              <a:buSzPct val="142857"/>
              <a:buNone/>
            </a:pPr>
            <a:r>
              <a:rPr lang="en"/>
              <a:t>Code blocks, curly brackets</a:t>
            </a:r>
            <a:endParaRPr/>
          </a:p>
          <a:p>
            <a:pPr marL="0" lvl="0" indent="0" algn="l" rtl="0">
              <a:lnSpc>
                <a:spcPct val="115000"/>
              </a:lnSpc>
              <a:spcBef>
                <a:spcPts val="1200"/>
              </a:spcBef>
              <a:spcAft>
                <a:spcPts val="0"/>
              </a:spcAft>
              <a:buSzPct val="142857"/>
              <a:buNone/>
            </a:pPr>
            <a:r>
              <a:rPr lang="en"/>
              <a:t>ggplot</a:t>
            </a:r>
            <a:endParaRPr/>
          </a:p>
          <a:p>
            <a:pPr marL="0" lvl="0" indent="0" algn="l" rtl="0">
              <a:lnSpc>
                <a:spcPct val="115000"/>
              </a:lnSpc>
              <a:spcBef>
                <a:spcPts val="1200"/>
              </a:spcBef>
              <a:spcAft>
                <a:spcPts val="0"/>
              </a:spcAft>
              <a:buSzPct val="142857"/>
              <a:buNone/>
            </a:pPr>
            <a:r>
              <a:rPr lang="en"/>
              <a:t>Files</a:t>
            </a:r>
            <a:endParaRPr/>
          </a:p>
          <a:p>
            <a:pPr marL="0" lvl="0" indent="0" algn="l" rtl="0">
              <a:lnSpc>
                <a:spcPct val="115000"/>
              </a:lnSpc>
              <a:spcBef>
                <a:spcPts val="1200"/>
              </a:spcBef>
              <a:spcAft>
                <a:spcPts val="0"/>
              </a:spcAft>
              <a:buSzPct val="142857"/>
              <a:buNone/>
            </a:pPr>
            <a:r>
              <a:rPr lang="en"/>
              <a:t>Documentation</a:t>
            </a:r>
            <a:endParaRPr/>
          </a:p>
          <a:p>
            <a:pPr marL="0" lvl="0" indent="0" algn="l" rtl="0">
              <a:lnSpc>
                <a:spcPct val="115000"/>
              </a:lnSpc>
              <a:spcBef>
                <a:spcPts val="1200"/>
              </a:spcBef>
              <a:spcAft>
                <a:spcPts val="0"/>
              </a:spcAft>
              <a:buSzPct val="142857"/>
              <a:buNone/>
            </a:pPr>
            <a:r>
              <a:rPr lang="en"/>
              <a:t>Tests</a:t>
            </a:r>
            <a:endParaRPr/>
          </a:p>
          <a:p>
            <a:pPr marL="0" lvl="0" indent="0" algn="l" rtl="0">
              <a:lnSpc>
                <a:spcPct val="115000"/>
              </a:lnSpc>
              <a:spcBef>
                <a:spcPts val="1200"/>
              </a:spcBef>
              <a:spcAft>
                <a:spcPts val="0"/>
              </a:spcAft>
              <a:buSzPct val="142857"/>
              <a:buNone/>
            </a:pPr>
            <a:r>
              <a:rPr lang="en"/>
              <a:t>Errors</a:t>
            </a:r>
            <a:endParaRPr/>
          </a:p>
          <a:p>
            <a:pPr marL="0" lvl="0" indent="0" algn="l" rtl="0">
              <a:lnSpc>
                <a:spcPct val="115000"/>
              </a:lnSpc>
              <a:spcBef>
                <a:spcPts val="1200"/>
              </a:spcBef>
              <a:spcAft>
                <a:spcPts val="0"/>
              </a:spcAft>
              <a:buSzPct val="142857"/>
              <a:buNone/>
            </a:pPr>
            <a:r>
              <a:rPr lang="en"/>
              <a:t>News</a:t>
            </a:r>
            <a:endParaRPr/>
          </a:p>
          <a:p>
            <a:pPr marL="0" lvl="0" indent="0" algn="l" rtl="0">
              <a:lnSpc>
                <a:spcPct val="115000"/>
              </a:lnSpc>
              <a:spcBef>
                <a:spcPts val="1200"/>
              </a:spcBef>
              <a:spcAft>
                <a:spcPts val="0"/>
              </a:spcAft>
              <a:buSzPct val="142857"/>
              <a:buNone/>
            </a:pPr>
            <a:r>
              <a:rPr lang="en"/>
              <a:t>Blog posts</a:t>
            </a:r>
            <a:endParaRPr/>
          </a:p>
          <a:p>
            <a:pPr marL="0" lvl="0" indent="0" algn="l" rtl="0">
              <a:lnSpc>
                <a:spcPct val="115000"/>
              </a:lnSpc>
              <a:spcBef>
                <a:spcPts val="1200"/>
              </a:spcBef>
              <a:spcAft>
                <a:spcPts val="1200"/>
              </a:spcAft>
              <a:buSzPct val="142857"/>
              <a:buNone/>
            </a:pPr>
            <a:r>
              <a:rPr lang="en"/>
              <a:t>Git/Github</a:t>
            </a:r>
            <a:endParaRPr/>
          </a:p>
        </p:txBody>
      </p:sp>
      <p:sp>
        <p:nvSpPr>
          <p:cNvPr id="217" name="Google Shape;217;p17"/>
          <p:cNvSpPr txBox="1"/>
          <p:nvPr/>
        </p:nvSpPr>
        <p:spPr>
          <a:xfrm>
            <a:off x="2763950" y="2400200"/>
            <a:ext cx="5779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1" u="none" strike="noStrike" cap="none">
                <a:solidFill>
                  <a:srgbClr val="000000"/>
                </a:solidFill>
                <a:latin typeface="Arial"/>
                <a:ea typeface="Arial"/>
                <a:cs typeface="Arial"/>
                <a:sym typeface="Arial"/>
              </a:rPr>
              <a:t>https://style.tidyverse.org/index.html</a:t>
            </a:r>
            <a:endParaRPr sz="2400" b="1" i="1"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1"/>
          </p:nvPr>
        </p:nvSpPr>
        <p:spPr>
          <a:xfrm>
            <a:off x="244175" y="1017425"/>
            <a:ext cx="8520600" cy="3416400"/>
          </a:xfrm>
          <a:prstGeom prst="rect">
            <a:avLst/>
          </a:prstGeom>
          <a:noFill/>
          <a:ln>
            <a:noFill/>
          </a:ln>
        </p:spPr>
        <p:txBody>
          <a:bodyPr spcFirstLastPara="1" wrap="square" lIns="91425" tIns="91425" rIns="91425" bIns="91425" anchor="t" anchorCtr="0">
            <a:normAutofit/>
          </a:bodyPr>
          <a:lstStyle/>
          <a:p>
            <a:pPr marL="0" lvl="0" indent="0" algn="ctr" rtl="0">
              <a:lnSpc>
                <a:spcPct val="150000"/>
              </a:lnSpc>
              <a:spcBef>
                <a:spcPts val="0"/>
              </a:spcBef>
              <a:spcAft>
                <a:spcPts val="0"/>
              </a:spcAft>
              <a:buSzPts val="1800"/>
              <a:buNone/>
            </a:pPr>
            <a:endParaRPr sz="1900" i="1"/>
          </a:p>
          <a:p>
            <a:pPr marL="0" lvl="0" indent="0" algn="ctr" rtl="0">
              <a:lnSpc>
                <a:spcPct val="150000"/>
              </a:lnSpc>
              <a:spcBef>
                <a:spcPts val="1200"/>
              </a:spcBef>
              <a:spcAft>
                <a:spcPts val="0"/>
              </a:spcAft>
              <a:buSzPts val="1800"/>
              <a:buNone/>
            </a:pPr>
            <a:r>
              <a:rPr lang="en" sz="1450" i="1">
                <a:solidFill>
                  <a:srgbClr val="212529"/>
                </a:solidFill>
                <a:highlight>
                  <a:srgbClr val="FFFFFF"/>
                </a:highlight>
                <a:latin typeface="Roboto"/>
                <a:ea typeface="Roboto"/>
                <a:cs typeface="Roboto"/>
                <a:sym typeface="Roboto"/>
              </a:rPr>
              <a:t>“Good coding style is like correct punctuation: you can manage without it, butitsuremakesthingseasiertoread”</a:t>
            </a:r>
            <a:endParaRPr sz="1450" i="1">
              <a:solidFill>
                <a:srgbClr val="212529"/>
              </a:solidFill>
              <a:highlight>
                <a:srgbClr val="FFFFFF"/>
              </a:highlight>
              <a:latin typeface="Roboto"/>
              <a:ea typeface="Roboto"/>
              <a:cs typeface="Roboto"/>
              <a:sym typeface="Roboto"/>
            </a:endParaRPr>
          </a:p>
          <a:p>
            <a:pPr marL="457200" lvl="0" indent="-320675" algn="ctr" rtl="0">
              <a:lnSpc>
                <a:spcPct val="150000"/>
              </a:lnSpc>
              <a:spcBef>
                <a:spcPts val="1200"/>
              </a:spcBef>
              <a:spcAft>
                <a:spcPts val="0"/>
              </a:spcAft>
              <a:buClr>
                <a:srgbClr val="212529"/>
              </a:buClr>
              <a:buSzPts val="1450"/>
              <a:buFont typeface="Roboto"/>
              <a:buChar char="-"/>
            </a:pPr>
            <a:r>
              <a:rPr lang="en" sz="1450" i="1">
                <a:solidFill>
                  <a:srgbClr val="212529"/>
                </a:solidFill>
                <a:highlight>
                  <a:srgbClr val="FFFFFF"/>
                </a:highlight>
                <a:latin typeface="Roboto"/>
                <a:ea typeface="Roboto"/>
                <a:cs typeface="Roboto"/>
                <a:sym typeface="Roboto"/>
              </a:rPr>
              <a:t>Hadley Wickham</a:t>
            </a:r>
            <a:endParaRPr sz="1450" i="1">
              <a:solidFill>
                <a:srgbClr val="212529"/>
              </a:solidFill>
              <a:highlight>
                <a:srgbClr val="FFFFFF"/>
              </a:highlight>
              <a:latin typeface="Roboto"/>
              <a:ea typeface="Roboto"/>
              <a:cs typeface="Roboto"/>
              <a:sym typeface="Roboto"/>
            </a:endParaRPr>
          </a:p>
          <a:p>
            <a:pPr marL="0" lvl="0" indent="0" algn="l" rtl="0">
              <a:lnSpc>
                <a:spcPct val="150000"/>
              </a:lnSpc>
              <a:spcBef>
                <a:spcPts val="1200"/>
              </a:spcBef>
              <a:spcAft>
                <a:spcPts val="0"/>
              </a:spcAft>
              <a:buSzPts val="1800"/>
              <a:buNone/>
            </a:pPr>
            <a:endParaRPr sz="1450" i="1">
              <a:solidFill>
                <a:srgbClr val="212529"/>
              </a:solidFill>
              <a:highlight>
                <a:srgbClr val="FFFFFF"/>
              </a:highlight>
              <a:latin typeface="Roboto"/>
              <a:ea typeface="Roboto"/>
              <a:cs typeface="Roboto"/>
              <a:sym typeface="Roboto"/>
            </a:endParaRPr>
          </a:p>
          <a:p>
            <a:pPr marL="0" lvl="0" indent="0" algn="l" rtl="0">
              <a:lnSpc>
                <a:spcPct val="150000"/>
              </a:lnSpc>
              <a:spcBef>
                <a:spcPts val="1200"/>
              </a:spcBef>
              <a:spcAft>
                <a:spcPts val="1200"/>
              </a:spcAft>
              <a:buSzPts val="1800"/>
              <a:buNone/>
            </a:pPr>
            <a:endParaRPr sz="1450" i="1">
              <a:solidFill>
                <a:srgbClr val="212529"/>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sz="1050" dirty="0">
              <a:solidFill>
                <a:srgbClr val="2C3E50"/>
              </a:solidFill>
              <a:highlight>
                <a:srgbClr val="FFFFFF"/>
              </a:highlight>
            </a:endParaRPr>
          </a:p>
          <a:p>
            <a:pPr marL="0" lvl="0" indent="0" algn="l" rtl="0">
              <a:lnSpc>
                <a:spcPct val="115000"/>
              </a:lnSpc>
              <a:spcBef>
                <a:spcPts val="800"/>
              </a:spcBef>
              <a:spcAft>
                <a:spcPts val="0"/>
              </a:spcAft>
              <a:buSzPts val="1800"/>
              <a:buNone/>
            </a:pPr>
            <a:r>
              <a:rPr lang="en" dirty="0"/>
              <a:t>Makes code easier to read</a:t>
            </a:r>
            <a:endParaRPr dirty="0"/>
          </a:p>
          <a:p>
            <a:pPr marL="0" lvl="0" indent="0" algn="l" rtl="0">
              <a:lnSpc>
                <a:spcPct val="115000"/>
              </a:lnSpc>
              <a:spcBef>
                <a:spcPts val="1200"/>
              </a:spcBef>
              <a:spcAft>
                <a:spcPts val="0"/>
              </a:spcAft>
              <a:buSzPts val="1800"/>
              <a:buNone/>
            </a:pPr>
            <a:r>
              <a:rPr lang="en" dirty="0"/>
              <a:t>Makes code robust and efficient </a:t>
            </a:r>
            <a:endParaRPr dirty="0"/>
          </a:p>
          <a:p>
            <a:pPr marL="0" lvl="0" indent="0" algn="l" rtl="0">
              <a:lnSpc>
                <a:spcPct val="115000"/>
              </a:lnSpc>
              <a:spcBef>
                <a:spcPts val="1200"/>
              </a:spcBef>
              <a:spcAft>
                <a:spcPts val="0"/>
              </a:spcAft>
              <a:buSzPts val="1800"/>
              <a:buNone/>
            </a:pPr>
            <a:r>
              <a:rPr lang="en" dirty="0"/>
              <a:t>Easier to reproduce</a:t>
            </a:r>
            <a:endParaRPr dirty="0"/>
          </a:p>
          <a:p>
            <a:pPr marL="0" lvl="0" indent="0" algn="l" rtl="0">
              <a:lnSpc>
                <a:spcPct val="115000"/>
              </a:lnSpc>
              <a:spcBef>
                <a:spcPts val="1200"/>
              </a:spcBef>
              <a:spcAft>
                <a:spcPts val="0"/>
              </a:spcAft>
              <a:buSzPts val="1800"/>
              <a:buNone/>
            </a:pPr>
            <a:r>
              <a:rPr lang="en" dirty="0"/>
              <a:t>Easier to collaborate</a:t>
            </a:r>
            <a:endParaRPr dirty="0"/>
          </a:p>
          <a:p>
            <a:pPr marL="0" lvl="0" indent="0" algn="l" rtl="0">
              <a:lnSpc>
                <a:spcPct val="115000"/>
              </a:lnSpc>
              <a:spcBef>
                <a:spcPts val="1200"/>
              </a:spcBef>
              <a:spcAft>
                <a:spcPts val="1200"/>
              </a:spcAft>
              <a:buSzPts val="1800"/>
              <a:buNone/>
            </a:pPr>
            <a:r>
              <a:rPr lang="en" dirty="0"/>
              <a:t>Easier to maintain</a:t>
            </a:r>
            <a:endParaRPr dirty="0"/>
          </a:p>
        </p:txBody>
      </p:sp>
      <p:sp>
        <p:nvSpPr>
          <p:cNvPr id="70" name="Google Shape;70;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Why do we need a style guide??</a:t>
            </a:r>
            <a:endParaRPr/>
          </a:p>
        </p:txBody>
      </p:sp>
      <p:sp>
        <p:nvSpPr>
          <p:cNvPr id="72" name="Google Shape;72;p3"/>
          <p:cNvSpPr txBox="1"/>
          <p:nvPr/>
        </p:nvSpPr>
        <p:spPr>
          <a:xfrm>
            <a:off x="5268500" y="4416475"/>
            <a:ext cx="32718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1" u="sng" strike="noStrike" cap="none" dirty="0">
                <a:solidFill>
                  <a:schemeClr val="hlink"/>
                </a:solidFill>
                <a:highlight>
                  <a:srgbClr val="FFFFFF"/>
                </a:highlight>
                <a:latin typeface="Arial"/>
                <a:ea typeface="Arial"/>
                <a:cs typeface="Arial"/>
                <a:sym typeface="Arial"/>
                <a:hlinkClick r:id="rId3"/>
              </a:rPr>
              <a:t>https://twitter.com/Jas_Hughes/status/1428442201403449350</a:t>
            </a:r>
            <a:endParaRPr sz="800" b="0" i="1" u="none" strike="noStrike" cap="none" dirty="0">
              <a:solidFill>
                <a:srgbClr val="000000"/>
              </a:solidFill>
              <a:latin typeface="Arial"/>
              <a:ea typeface="Arial"/>
              <a:cs typeface="Arial"/>
              <a:sym typeface="Arial"/>
            </a:endParaRPr>
          </a:p>
        </p:txBody>
      </p:sp>
      <p:sp>
        <p:nvSpPr>
          <p:cNvPr id="73" name="Google Shape;73;p3"/>
          <p:cNvSpPr txBox="1"/>
          <p:nvPr/>
        </p:nvSpPr>
        <p:spPr>
          <a:xfrm>
            <a:off x="5722150" y="4590900"/>
            <a:ext cx="42540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1" u="sng" strike="noStrike" cap="none">
                <a:solidFill>
                  <a:schemeClr val="hlink"/>
                </a:solidFill>
                <a:latin typeface="Arial"/>
                <a:ea typeface="Arial"/>
                <a:cs typeface="Arial"/>
                <a:sym typeface="Arial"/>
                <a:hlinkClick r:id="rId4"/>
              </a:rPr>
              <a:t>R memes for statistical friends</a:t>
            </a:r>
            <a:endParaRPr sz="1100" b="0" i="1" u="none" strike="noStrike" cap="none">
              <a:solidFill>
                <a:srgbClr val="000000"/>
              </a:solidFill>
              <a:latin typeface="Arial"/>
              <a:ea typeface="Arial"/>
              <a:cs typeface="Arial"/>
              <a:sym typeface="Arial"/>
            </a:endParaRPr>
          </a:p>
        </p:txBody>
      </p:sp>
      <p:pic>
        <p:nvPicPr>
          <p:cNvPr id="3" name="Picture 2" descr="A cat sitting at a table with a computer, trying to understand code from last year, with glossy eyes&#10;">
            <a:extLst>
              <a:ext uri="{FF2B5EF4-FFF2-40B4-BE49-F238E27FC236}">
                <a16:creationId xmlns:a16="http://schemas.microsoft.com/office/drawing/2014/main" id="{D82B9527-92AC-3E45-C0F7-CF6BD5DEDB49}"/>
              </a:ext>
            </a:extLst>
          </p:cNvPr>
          <p:cNvPicPr>
            <a:picLocks noChangeAspect="1"/>
          </p:cNvPicPr>
          <p:nvPr/>
        </p:nvPicPr>
        <p:blipFill>
          <a:blip r:embed="rId5"/>
          <a:stretch>
            <a:fillRect/>
          </a:stretch>
        </p:blipFill>
        <p:spPr>
          <a:xfrm>
            <a:off x="4824652" y="1039750"/>
            <a:ext cx="3662809" cy="3136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body" idx="1"/>
          </p:nvPr>
        </p:nvSpPr>
        <p:spPr>
          <a:xfrm>
            <a:off x="387900" y="1748025"/>
            <a:ext cx="8520600" cy="183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sz="4800" b="1" i="1"/>
              <a:t>Consistency is paramount !</a:t>
            </a:r>
            <a:endParaRPr sz="4800" b="1"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Variable and function names</a:t>
            </a:r>
            <a:endParaRPr/>
          </a:p>
        </p:txBody>
      </p:sp>
      <p:sp>
        <p:nvSpPr>
          <p:cNvPr id="92" name="Google Shape;92;p6"/>
          <p:cNvSpPr txBox="1">
            <a:spLocks noGrp="1"/>
          </p:cNvSpPr>
          <p:nvPr>
            <p:ph type="body" idx="1"/>
          </p:nvPr>
        </p:nvSpPr>
        <p:spPr>
          <a:xfrm>
            <a:off x="5130950" y="749975"/>
            <a:ext cx="4092900" cy="16905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523"/>
              <a:buNone/>
            </a:pPr>
            <a:r>
              <a:rPr lang="en" dirty="0">
                <a:solidFill>
                  <a:srgbClr val="212529"/>
                </a:solidFill>
                <a:highlight>
                  <a:srgbClr val="FFFFFF"/>
                </a:highlight>
              </a:rPr>
              <a:t>Use only lowercase letters, numbers, and </a:t>
            </a:r>
            <a:r>
              <a:rPr lang="en" dirty="0">
                <a:solidFill>
                  <a:schemeClr val="dk1"/>
                </a:solidFill>
              </a:rPr>
              <a:t>_ </a:t>
            </a:r>
            <a:r>
              <a:rPr lang="en" dirty="0">
                <a:solidFill>
                  <a:schemeClr val="lt1"/>
                </a:solidFill>
                <a:highlight>
                  <a:srgbClr val="93C47D"/>
                </a:highlight>
              </a:rPr>
              <a:t>(snake_case)</a:t>
            </a:r>
            <a:endParaRPr dirty="0">
              <a:solidFill>
                <a:schemeClr val="lt1"/>
              </a:solidFill>
              <a:highlight>
                <a:srgbClr val="93C47D"/>
              </a:highlight>
            </a:endParaRPr>
          </a:p>
          <a:p>
            <a:pPr marL="0" lvl="0" indent="0" algn="l" rtl="0">
              <a:lnSpc>
                <a:spcPct val="95000"/>
              </a:lnSpc>
              <a:spcBef>
                <a:spcPts val="1200"/>
              </a:spcBef>
              <a:spcAft>
                <a:spcPts val="0"/>
              </a:spcAft>
              <a:buClr>
                <a:schemeClr val="dk1"/>
              </a:buClr>
              <a:buSzPts val="523"/>
              <a:buFont typeface="Arial"/>
              <a:buNone/>
            </a:pPr>
            <a:r>
              <a:rPr lang="en" dirty="0">
                <a:solidFill>
                  <a:srgbClr val="212529"/>
                </a:solidFill>
                <a:highlight>
                  <a:srgbClr val="FFFFFF"/>
                </a:highlight>
              </a:rPr>
              <a:t>Be concise and meaningful</a:t>
            </a:r>
            <a:endParaRPr dirty="0">
              <a:solidFill>
                <a:srgbClr val="212529"/>
              </a:solidFill>
              <a:highlight>
                <a:srgbClr val="FFFFFF"/>
              </a:highlight>
            </a:endParaRPr>
          </a:p>
          <a:p>
            <a:pPr marL="0" lvl="0" indent="0" algn="l" rtl="0">
              <a:lnSpc>
                <a:spcPct val="95000"/>
              </a:lnSpc>
              <a:spcBef>
                <a:spcPts val="1200"/>
              </a:spcBef>
              <a:spcAft>
                <a:spcPts val="0"/>
              </a:spcAft>
              <a:buClr>
                <a:schemeClr val="dk1"/>
              </a:buClr>
              <a:buSzPts val="523"/>
              <a:buFont typeface="Arial"/>
              <a:buNone/>
            </a:pPr>
            <a:r>
              <a:rPr lang="en" dirty="0">
                <a:solidFill>
                  <a:srgbClr val="212529"/>
                </a:solidFill>
                <a:highlight>
                  <a:srgbClr val="FFFFFF"/>
                </a:highlight>
              </a:rPr>
              <a:t>Use verbs for function names</a:t>
            </a:r>
            <a:endParaRPr dirty="0">
              <a:solidFill>
                <a:srgbClr val="212529"/>
              </a:solidFill>
              <a:highlight>
                <a:srgbClr val="FFFFFF"/>
              </a:highlight>
            </a:endParaRPr>
          </a:p>
          <a:p>
            <a:pPr marL="0" lvl="0" indent="0" algn="l" rtl="0">
              <a:lnSpc>
                <a:spcPct val="95000"/>
              </a:lnSpc>
              <a:spcBef>
                <a:spcPts val="1200"/>
              </a:spcBef>
              <a:spcAft>
                <a:spcPts val="0"/>
              </a:spcAft>
              <a:buClr>
                <a:schemeClr val="dk1"/>
              </a:buClr>
              <a:buSzPts val="523"/>
              <a:buFont typeface="Arial"/>
              <a:buNone/>
            </a:pPr>
            <a:endParaRPr dirty="0">
              <a:solidFill>
                <a:srgbClr val="19177C"/>
              </a:solidFill>
              <a:highlight>
                <a:srgbClr val="F6F6F6"/>
              </a:highlight>
              <a:latin typeface="Courier New"/>
              <a:ea typeface="Courier New"/>
              <a:cs typeface="Courier New"/>
              <a:sym typeface="Courier New"/>
            </a:endParaRPr>
          </a:p>
          <a:p>
            <a:pPr marL="0" lvl="0" indent="0" algn="l" rtl="0">
              <a:lnSpc>
                <a:spcPct val="95000"/>
              </a:lnSpc>
              <a:spcBef>
                <a:spcPts val="0"/>
              </a:spcBef>
              <a:spcAft>
                <a:spcPts val="0"/>
              </a:spcAft>
              <a:buClr>
                <a:schemeClr val="dk1"/>
              </a:buClr>
              <a:buSzPts val="523"/>
              <a:buFont typeface="Arial"/>
              <a:buNone/>
            </a:pPr>
            <a:endParaRPr dirty="0">
              <a:solidFill>
                <a:srgbClr val="19177C"/>
              </a:solidFill>
              <a:highlight>
                <a:srgbClr val="F6F6F6"/>
              </a:highlight>
              <a:latin typeface="Courier New"/>
              <a:ea typeface="Courier New"/>
              <a:cs typeface="Courier New"/>
              <a:sym typeface="Courier New"/>
            </a:endParaRPr>
          </a:p>
          <a:p>
            <a:pPr marL="0" lvl="0" indent="0" algn="l" rtl="0">
              <a:lnSpc>
                <a:spcPct val="95000"/>
              </a:lnSpc>
              <a:spcBef>
                <a:spcPts val="0"/>
              </a:spcBef>
              <a:spcAft>
                <a:spcPts val="1200"/>
              </a:spcAft>
              <a:buSzPts val="523"/>
              <a:buNone/>
            </a:pPr>
            <a:endParaRPr dirty="0"/>
          </a:p>
        </p:txBody>
      </p:sp>
      <p:sp>
        <p:nvSpPr>
          <p:cNvPr id="93" name="Google Shape;93;p6"/>
          <p:cNvSpPr txBox="1">
            <a:spLocks noGrp="1"/>
          </p:cNvSpPr>
          <p:nvPr>
            <p:ph type="body" idx="1"/>
          </p:nvPr>
        </p:nvSpPr>
        <p:spPr>
          <a:xfrm>
            <a:off x="7565700" y="2530200"/>
            <a:ext cx="2224500" cy="25134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Clr>
                <a:schemeClr val="dk1"/>
              </a:buClr>
              <a:buSzPct val="91666"/>
              <a:buFont typeface="Arial"/>
              <a:buNone/>
            </a:pPr>
            <a:r>
              <a:rPr lang="en" sz="1200" dirty="0">
                <a:solidFill>
                  <a:srgbClr val="545454"/>
                </a:solidFill>
                <a:highlight>
                  <a:srgbClr val="F6F6F6"/>
                </a:highlight>
                <a:latin typeface="Courier New"/>
                <a:ea typeface="Courier New"/>
                <a:cs typeface="Courier New"/>
                <a:sym typeface="Courier New"/>
              </a:rPr>
              <a:t># Good</a:t>
            </a:r>
            <a:endParaRPr sz="1200" dirty="0">
              <a:solidFill>
                <a:srgbClr val="545454"/>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ct val="91666"/>
              <a:buFont typeface="Arial"/>
              <a:buNone/>
            </a:pPr>
            <a:endParaRPr sz="1200" dirty="0">
              <a:solidFill>
                <a:srgbClr val="545454"/>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ct val="91666"/>
              <a:buFont typeface="Arial"/>
              <a:buNone/>
            </a:pPr>
            <a:r>
              <a:rPr lang="en" sz="1200" dirty="0">
                <a:solidFill>
                  <a:srgbClr val="4254A7"/>
                </a:solidFill>
                <a:highlight>
                  <a:srgbClr val="F6F6F6"/>
                </a:highlight>
                <a:latin typeface="Courier New"/>
                <a:ea typeface="Courier New"/>
                <a:cs typeface="Courier New"/>
                <a:sym typeface="Courier New"/>
              </a:rPr>
              <a:t>add_row</a:t>
            </a:r>
            <a:r>
              <a:rPr lang="en" sz="1200" dirty="0">
                <a:solidFill>
                  <a:srgbClr val="696969"/>
                </a:solidFill>
                <a:highlight>
                  <a:srgbClr val="F6F6F6"/>
                </a:highlight>
                <a:latin typeface="Courier New"/>
                <a:ea typeface="Courier New"/>
                <a:cs typeface="Courier New"/>
                <a:sym typeface="Courier New"/>
              </a:rPr>
              <a:t>()</a:t>
            </a:r>
            <a:endParaRPr sz="1200" dirty="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ct val="91666"/>
              <a:buFont typeface="Arial"/>
              <a:buNone/>
            </a:pPr>
            <a:endParaRPr sz="1200" dirty="0">
              <a:solidFill>
                <a:srgbClr val="4254A7"/>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ct val="91666"/>
              <a:buFont typeface="Arial"/>
              <a:buNone/>
            </a:pPr>
            <a:r>
              <a:rPr lang="en" sz="1200" dirty="0">
                <a:solidFill>
                  <a:srgbClr val="4254A7"/>
                </a:solidFill>
                <a:highlight>
                  <a:srgbClr val="F6F6F6"/>
                </a:highlight>
                <a:latin typeface="Courier New"/>
                <a:ea typeface="Courier New"/>
                <a:cs typeface="Courier New"/>
                <a:sym typeface="Courier New"/>
              </a:rPr>
              <a:t>permute</a:t>
            </a:r>
            <a:r>
              <a:rPr lang="en" sz="1200" dirty="0">
                <a:solidFill>
                  <a:srgbClr val="696969"/>
                </a:solidFill>
                <a:highlight>
                  <a:srgbClr val="F6F6F6"/>
                </a:highlight>
                <a:latin typeface="Courier New"/>
                <a:ea typeface="Courier New"/>
                <a:cs typeface="Courier New"/>
                <a:sym typeface="Courier New"/>
              </a:rPr>
              <a:t>()</a:t>
            </a:r>
            <a:endParaRPr sz="1200" dirty="0">
              <a:solidFill>
                <a:srgbClr val="696969"/>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ct val="91666"/>
              <a:buFont typeface="Arial"/>
              <a:buNone/>
            </a:pPr>
            <a:endParaRPr sz="1200" dirty="0">
              <a:solidFill>
                <a:srgbClr val="696969"/>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ct val="91666"/>
              <a:buFont typeface="Arial"/>
              <a:buNone/>
            </a:pPr>
            <a:endParaRPr sz="1200" dirty="0">
              <a:solidFill>
                <a:srgbClr val="696969"/>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ct val="91666"/>
              <a:buFont typeface="Arial"/>
              <a:buNone/>
            </a:pPr>
            <a:endParaRPr sz="1200" dirty="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ct val="91666"/>
              <a:buFont typeface="Arial"/>
              <a:buNone/>
            </a:pPr>
            <a:r>
              <a:rPr lang="en" sz="1200" dirty="0">
                <a:solidFill>
                  <a:srgbClr val="545454"/>
                </a:solidFill>
                <a:highlight>
                  <a:srgbClr val="F6F6F6"/>
                </a:highlight>
                <a:latin typeface="Courier New"/>
                <a:ea typeface="Courier New"/>
                <a:cs typeface="Courier New"/>
                <a:sym typeface="Courier New"/>
              </a:rPr>
              <a:t># Bad</a:t>
            </a:r>
            <a:endParaRPr sz="1200" dirty="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ct val="91666"/>
              <a:buFont typeface="Arial"/>
              <a:buNone/>
            </a:pPr>
            <a:endParaRPr sz="1200" dirty="0">
              <a:solidFill>
                <a:srgbClr val="4254A7"/>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ct val="91666"/>
              <a:buFont typeface="Arial"/>
              <a:buNone/>
            </a:pPr>
            <a:r>
              <a:rPr lang="en" sz="1200" dirty="0">
                <a:solidFill>
                  <a:srgbClr val="4254A7"/>
                </a:solidFill>
                <a:highlight>
                  <a:srgbClr val="F6F6F6"/>
                </a:highlight>
                <a:latin typeface="Courier New"/>
                <a:ea typeface="Courier New"/>
                <a:cs typeface="Courier New"/>
                <a:sym typeface="Courier New"/>
              </a:rPr>
              <a:t>row_adder</a:t>
            </a:r>
            <a:r>
              <a:rPr lang="en" sz="1200" dirty="0">
                <a:solidFill>
                  <a:srgbClr val="696969"/>
                </a:solidFill>
                <a:highlight>
                  <a:srgbClr val="F6F6F6"/>
                </a:highlight>
                <a:latin typeface="Courier New"/>
                <a:ea typeface="Courier New"/>
                <a:cs typeface="Courier New"/>
                <a:sym typeface="Courier New"/>
              </a:rPr>
              <a:t>()</a:t>
            </a:r>
            <a:endParaRPr sz="1200" dirty="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ct val="91666"/>
              <a:buFont typeface="Arial"/>
              <a:buNone/>
            </a:pPr>
            <a:endParaRPr sz="1200" dirty="0">
              <a:solidFill>
                <a:srgbClr val="4254A7"/>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ct val="91666"/>
              <a:buFont typeface="Arial"/>
              <a:buNone/>
            </a:pPr>
            <a:r>
              <a:rPr lang="en" sz="1200" dirty="0">
                <a:solidFill>
                  <a:srgbClr val="4254A7"/>
                </a:solidFill>
                <a:highlight>
                  <a:srgbClr val="F6F6F6"/>
                </a:highlight>
                <a:latin typeface="Courier New"/>
                <a:ea typeface="Courier New"/>
                <a:cs typeface="Courier New"/>
                <a:sym typeface="Courier New"/>
              </a:rPr>
              <a:t>permutation</a:t>
            </a:r>
            <a:r>
              <a:rPr lang="en" sz="1200" dirty="0">
                <a:solidFill>
                  <a:srgbClr val="696969"/>
                </a:solidFill>
                <a:highlight>
                  <a:srgbClr val="F6F6F6"/>
                </a:highlight>
                <a:latin typeface="Courier New"/>
                <a:ea typeface="Courier New"/>
                <a:cs typeface="Courier New"/>
                <a:sym typeface="Courier New"/>
              </a:rPr>
              <a:t>()</a:t>
            </a:r>
            <a:endParaRPr sz="1200" dirty="0">
              <a:solidFill>
                <a:srgbClr val="696969"/>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ct val="81481"/>
              <a:buFont typeface="Arial"/>
              <a:buNone/>
            </a:pPr>
            <a:endParaRPr sz="1350" dirty="0">
              <a:solidFill>
                <a:srgbClr val="212529"/>
              </a:solidFill>
              <a:highlight>
                <a:srgbClr val="FFFFFF"/>
              </a:highlight>
              <a:latin typeface="Roboto"/>
              <a:ea typeface="Roboto"/>
              <a:cs typeface="Roboto"/>
              <a:sym typeface="Roboto"/>
            </a:endParaRPr>
          </a:p>
          <a:p>
            <a:pPr marL="0" lvl="0" indent="0" algn="l" rtl="0">
              <a:lnSpc>
                <a:spcPct val="115000"/>
              </a:lnSpc>
              <a:spcBef>
                <a:spcPts val="0"/>
              </a:spcBef>
              <a:spcAft>
                <a:spcPts val="1200"/>
              </a:spcAft>
              <a:buSzPct val="117647"/>
              <a:buNone/>
            </a:pPr>
            <a:endParaRPr dirty="0"/>
          </a:p>
        </p:txBody>
      </p:sp>
      <p:pic>
        <p:nvPicPr>
          <p:cNvPr id="94" name="Google Shape;94;p6"/>
          <p:cNvPicPr preferRelativeResize="0"/>
          <p:nvPr/>
        </p:nvPicPr>
        <p:blipFill rotWithShape="1">
          <a:blip r:embed="rId3">
            <a:alphaModFix/>
          </a:blip>
          <a:srcRect/>
          <a:stretch/>
        </p:blipFill>
        <p:spPr>
          <a:xfrm>
            <a:off x="6900" y="1137025"/>
            <a:ext cx="4971648" cy="3601775"/>
          </a:xfrm>
          <a:prstGeom prst="rect">
            <a:avLst/>
          </a:prstGeom>
          <a:noFill/>
          <a:ln>
            <a:noFill/>
          </a:ln>
        </p:spPr>
      </p:pic>
      <p:sp>
        <p:nvSpPr>
          <p:cNvPr id="95" name="Google Shape;95;p6"/>
          <p:cNvSpPr txBox="1">
            <a:spLocks noGrp="1"/>
          </p:cNvSpPr>
          <p:nvPr>
            <p:ph type="body" idx="1"/>
          </p:nvPr>
        </p:nvSpPr>
        <p:spPr>
          <a:xfrm>
            <a:off x="5236075" y="2606400"/>
            <a:ext cx="2224500" cy="2437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Clr>
                <a:schemeClr val="dk1"/>
              </a:buClr>
              <a:buSzPct val="91666"/>
              <a:buFont typeface="Arial"/>
              <a:buNone/>
            </a:pPr>
            <a:r>
              <a:rPr lang="en" sz="1200" dirty="0">
                <a:solidFill>
                  <a:srgbClr val="545454"/>
                </a:solidFill>
                <a:highlight>
                  <a:srgbClr val="F6F6F6"/>
                </a:highlight>
                <a:latin typeface="Courier New"/>
                <a:ea typeface="Courier New"/>
                <a:cs typeface="Courier New"/>
                <a:sym typeface="Courier New"/>
              </a:rPr>
              <a:t># Good</a:t>
            </a:r>
            <a:endParaRPr sz="1200" dirty="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0"/>
              </a:spcAft>
              <a:buClr>
                <a:schemeClr val="dk1"/>
              </a:buClr>
              <a:buSzPct val="91666"/>
              <a:buFont typeface="Arial"/>
              <a:buNone/>
            </a:pPr>
            <a:r>
              <a:rPr lang="en" sz="1200" dirty="0">
                <a:solidFill>
                  <a:srgbClr val="19177C"/>
                </a:solidFill>
                <a:highlight>
                  <a:srgbClr val="F6F6F6"/>
                </a:highlight>
                <a:latin typeface="Courier New"/>
                <a:ea typeface="Courier New"/>
                <a:cs typeface="Courier New"/>
                <a:sym typeface="Courier New"/>
              </a:rPr>
              <a:t>day_one</a:t>
            </a:r>
            <a:endParaRPr sz="1200" dirty="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0"/>
              </a:spcAft>
              <a:buClr>
                <a:schemeClr val="dk1"/>
              </a:buClr>
              <a:buSzPct val="91666"/>
              <a:buFont typeface="Arial"/>
              <a:buNone/>
            </a:pPr>
            <a:r>
              <a:rPr lang="en" sz="1200" dirty="0">
                <a:solidFill>
                  <a:srgbClr val="19177C"/>
                </a:solidFill>
                <a:highlight>
                  <a:srgbClr val="F6F6F6"/>
                </a:highlight>
                <a:latin typeface="Courier New"/>
                <a:ea typeface="Courier New"/>
                <a:cs typeface="Courier New"/>
                <a:sym typeface="Courier New"/>
              </a:rPr>
              <a:t>day_1</a:t>
            </a:r>
            <a:endParaRPr sz="1200" dirty="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0"/>
              </a:spcAft>
              <a:buClr>
                <a:schemeClr val="dk1"/>
              </a:buClr>
              <a:buSzPct val="91666"/>
              <a:buFont typeface="Arial"/>
              <a:buNone/>
            </a:pPr>
            <a:endParaRPr sz="1200" dirty="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0"/>
              </a:spcAft>
              <a:buClr>
                <a:schemeClr val="dk1"/>
              </a:buClr>
              <a:buSzPct val="91666"/>
              <a:buFont typeface="Arial"/>
              <a:buNone/>
            </a:pPr>
            <a:r>
              <a:rPr lang="en" sz="1200" dirty="0">
                <a:solidFill>
                  <a:srgbClr val="545454"/>
                </a:solidFill>
                <a:highlight>
                  <a:srgbClr val="F6F6F6"/>
                </a:highlight>
                <a:latin typeface="Courier New"/>
                <a:ea typeface="Courier New"/>
                <a:cs typeface="Courier New"/>
                <a:sym typeface="Courier New"/>
              </a:rPr>
              <a:t># Bad</a:t>
            </a:r>
            <a:endParaRPr sz="1200" dirty="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0"/>
              </a:spcAft>
              <a:buClr>
                <a:schemeClr val="dk1"/>
              </a:buClr>
              <a:buSzPct val="91666"/>
              <a:buFont typeface="Arial"/>
              <a:buNone/>
            </a:pPr>
            <a:r>
              <a:rPr lang="en" sz="1200" dirty="0">
                <a:solidFill>
                  <a:srgbClr val="19177C"/>
                </a:solidFill>
                <a:highlight>
                  <a:srgbClr val="F6F6F6"/>
                </a:highlight>
                <a:latin typeface="Courier New"/>
                <a:ea typeface="Courier New"/>
                <a:cs typeface="Courier New"/>
                <a:sym typeface="Courier New"/>
              </a:rPr>
              <a:t>DayOne</a:t>
            </a:r>
            <a:endParaRPr sz="1200" dirty="0">
              <a:solidFill>
                <a:srgbClr val="212529"/>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0"/>
              </a:spcAft>
              <a:buClr>
                <a:schemeClr val="dk1"/>
              </a:buClr>
              <a:buSzPct val="91666"/>
              <a:buFont typeface="Arial"/>
              <a:buNone/>
            </a:pPr>
            <a:r>
              <a:rPr lang="en" sz="1200" dirty="0">
                <a:solidFill>
                  <a:srgbClr val="19177C"/>
                </a:solidFill>
                <a:highlight>
                  <a:srgbClr val="F6F6F6"/>
                </a:highlight>
                <a:latin typeface="Courier New"/>
                <a:ea typeface="Courier New"/>
                <a:cs typeface="Courier New"/>
                <a:sym typeface="Courier New"/>
              </a:rPr>
              <a:t>Dayone</a:t>
            </a:r>
            <a:endParaRPr sz="1200" dirty="0">
              <a:solidFill>
                <a:srgbClr val="19177C"/>
              </a:solidFill>
              <a:highlight>
                <a:srgbClr val="F6F6F6"/>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ct val="81481"/>
              <a:buFont typeface="Arial"/>
              <a:buNone/>
            </a:pPr>
            <a:endParaRPr sz="1350" dirty="0">
              <a:solidFill>
                <a:srgbClr val="212529"/>
              </a:solidFill>
              <a:highlight>
                <a:srgbClr val="FFFFFF"/>
              </a:highlight>
              <a:latin typeface="Roboto"/>
              <a:ea typeface="Roboto"/>
              <a:cs typeface="Roboto"/>
              <a:sym typeface="Roboto"/>
            </a:endParaRPr>
          </a:p>
          <a:p>
            <a:pPr marL="0" lvl="0" indent="0" algn="l" rtl="0">
              <a:lnSpc>
                <a:spcPct val="115000"/>
              </a:lnSpc>
              <a:spcBef>
                <a:spcPts val="0"/>
              </a:spcBef>
              <a:spcAft>
                <a:spcPts val="1200"/>
              </a:spcAft>
              <a:buSzPct val="129032"/>
              <a:buNone/>
            </a:pPr>
            <a:endParaRPr dirty="0"/>
          </a:p>
        </p:txBody>
      </p:sp>
      <p:sp>
        <p:nvSpPr>
          <p:cNvPr id="96" name="Google Shape;96;p6"/>
          <p:cNvSpPr/>
          <p:nvPr/>
        </p:nvSpPr>
        <p:spPr>
          <a:xfrm>
            <a:off x="272450" y="3680300"/>
            <a:ext cx="2677500" cy="845400"/>
          </a:xfrm>
          <a:prstGeom prst="roundRect">
            <a:avLst>
              <a:gd name="adj" fmla="val 16667"/>
            </a:avLst>
          </a:prstGeom>
          <a:noFill/>
          <a:ln w="11430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6"/>
          <p:cNvSpPr txBox="1"/>
          <p:nvPr/>
        </p:nvSpPr>
        <p:spPr>
          <a:xfrm>
            <a:off x="1570425" y="4610100"/>
            <a:ext cx="3822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1" u="sng" strike="noStrike" cap="none">
                <a:solidFill>
                  <a:srgbClr val="0024B0"/>
                </a:solidFill>
                <a:highlight>
                  <a:srgbClr val="FFFFFF"/>
                </a:highlight>
                <a:latin typeface="Arial"/>
                <a:ea typeface="Arial"/>
                <a:cs typeface="Arial"/>
                <a:sym typeface="Arial"/>
                <a:hlinkClick r:id="rId4">
                  <a:extLst>
                    <a:ext uri="{A12FA001-AC4F-418D-AE19-62706E023703}">
                      <ahyp:hlinkClr xmlns:ahyp="http://schemas.microsoft.com/office/drawing/2018/hyperlinkcolor" val="tx"/>
                    </a:ext>
                  </a:extLst>
                </a:hlinkClick>
              </a:rPr>
              <a:t>Artwork by @allison_horst</a:t>
            </a:r>
            <a:endParaRPr sz="1000" b="0" i="1"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5">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3">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3">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3">
                                            <p:txEl>
                                              <p:pRg st="8" end="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3">
                                            <p:txEl>
                                              <p:pRg st="10" end="1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6" name="Google Shape;86;p5"/>
          <p:cNvSpPr txBox="1"/>
          <p:nvPr/>
        </p:nvSpPr>
        <p:spPr>
          <a:xfrm>
            <a:off x="4883950" y="4743300"/>
            <a:ext cx="42540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1" u="sng" strike="noStrike" cap="none" dirty="0">
                <a:solidFill>
                  <a:schemeClr val="hlink"/>
                </a:solidFill>
                <a:latin typeface="Arial"/>
                <a:ea typeface="Arial"/>
                <a:cs typeface="Arial"/>
                <a:sym typeface="Arial"/>
                <a:hlinkClick r:id="rId3"/>
              </a:rPr>
              <a:t>R memes for statistical friends</a:t>
            </a:r>
            <a:endParaRPr sz="1100" b="0" i="1" u="none" strike="noStrike" cap="none" dirty="0">
              <a:solidFill>
                <a:srgbClr val="000000"/>
              </a:solidFill>
              <a:latin typeface="Arial"/>
              <a:ea typeface="Arial"/>
              <a:cs typeface="Arial"/>
              <a:sym typeface="Arial"/>
            </a:endParaRPr>
          </a:p>
        </p:txBody>
      </p:sp>
      <p:pic>
        <p:nvPicPr>
          <p:cNvPr id="3" name="Picture 2" descr="A person in a vest saying &quot;we dont do that here&quot;">
            <a:extLst>
              <a:ext uri="{FF2B5EF4-FFF2-40B4-BE49-F238E27FC236}">
                <a16:creationId xmlns:a16="http://schemas.microsoft.com/office/drawing/2014/main" id="{08BE7972-A434-3CE0-AF22-C19D86F153E9}"/>
              </a:ext>
            </a:extLst>
          </p:cNvPr>
          <p:cNvPicPr>
            <a:picLocks noChangeAspect="1"/>
          </p:cNvPicPr>
          <p:nvPr/>
        </p:nvPicPr>
        <p:blipFill>
          <a:blip r:embed="rId4"/>
          <a:stretch>
            <a:fillRect/>
          </a:stretch>
        </p:blipFill>
        <p:spPr>
          <a:xfrm>
            <a:off x="1493521" y="428116"/>
            <a:ext cx="6710062" cy="4168626"/>
          </a:xfrm>
          <a:prstGeom prst="rect">
            <a:avLst/>
          </a:prstGeom>
        </p:spPr>
      </p:pic>
      <p:sp>
        <p:nvSpPr>
          <p:cNvPr id="5" name="TextBox 4">
            <a:extLst>
              <a:ext uri="{FF2B5EF4-FFF2-40B4-BE49-F238E27FC236}">
                <a16:creationId xmlns:a16="http://schemas.microsoft.com/office/drawing/2014/main" id="{85037467-10AB-020F-7309-E98E44BE08EB}"/>
              </a:ext>
            </a:extLst>
          </p:cNvPr>
          <p:cNvSpPr txBox="1"/>
          <p:nvPr/>
        </p:nvSpPr>
        <p:spPr>
          <a:xfrm>
            <a:off x="1315844" y="356838"/>
            <a:ext cx="7055005" cy="461665"/>
          </a:xfrm>
          <a:prstGeom prst="rect">
            <a:avLst/>
          </a:prstGeom>
          <a:solidFill>
            <a:schemeClr val="bg1"/>
          </a:solidFill>
        </p:spPr>
        <p:txBody>
          <a:bodyPr wrap="square" rtlCol="0">
            <a:spAutoFit/>
          </a:bodyPr>
          <a:lstStyle/>
          <a:p>
            <a:pPr algn="ctr"/>
            <a:r>
              <a:rPr lang="en-US" sz="2400" dirty="0"/>
              <a:t>Using . instead of _ in object names</a:t>
            </a:r>
          </a:p>
        </p:txBody>
      </p:sp>
    </p:spTree>
    <p:extLst>
      <p:ext uri="{BB962C8B-B14F-4D97-AF65-F5344CB8AC3E}">
        <p14:creationId xmlns:p14="http://schemas.microsoft.com/office/powerpoint/2010/main" val="91422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7"/>
          <p:cNvSpPr txBox="1">
            <a:spLocks noGrp="1"/>
          </p:cNvSpPr>
          <p:nvPr>
            <p:ph type="body" idx="1"/>
          </p:nvPr>
        </p:nvSpPr>
        <p:spPr>
          <a:xfrm>
            <a:off x="483825" y="1066800"/>
            <a:ext cx="8490300" cy="939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2000"/>
              <a:t>✅</a:t>
            </a:r>
            <a:r>
              <a:rPr lang="en"/>
              <a:t> Load all add-on packages at the start.</a:t>
            </a:r>
            <a:endParaRPr>
              <a:highlight>
                <a:schemeClr val="lt2"/>
              </a:highlight>
            </a:endParaRPr>
          </a:p>
        </p:txBody>
      </p:sp>
      <p:sp>
        <p:nvSpPr>
          <p:cNvPr id="103" name="Google Shape;103;p7"/>
          <p:cNvSpPr txBox="1">
            <a:spLocks noGrp="1"/>
          </p:cNvSpPr>
          <p:nvPr>
            <p:ph type="body" idx="1"/>
          </p:nvPr>
        </p:nvSpPr>
        <p:spPr>
          <a:xfrm>
            <a:off x="483825" y="1743650"/>
            <a:ext cx="8490300" cy="3055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 </a:t>
            </a:r>
            <a:r>
              <a:rPr lang="en">
                <a:solidFill>
                  <a:srgbClr val="212529"/>
                </a:solidFill>
                <a:highlight>
                  <a:srgbClr val="F8F8F8"/>
                </a:highlight>
                <a:latin typeface="Courier New"/>
                <a:ea typeface="Courier New"/>
                <a:cs typeface="Courier New"/>
                <a:sym typeface="Courier New"/>
              </a:rPr>
              <a:t>library()</a:t>
            </a:r>
            <a:r>
              <a:rPr lang="en"/>
              <a:t> calls throughout your code</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 Hidden dependencies that are loaded in a startup file, such as</a:t>
            </a:r>
            <a:r>
              <a:rPr lang="en">
                <a:highlight>
                  <a:schemeClr val="lt2"/>
                </a:highlight>
              </a:rPr>
              <a:t> </a:t>
            </a:r>
            <a:r>
              <a:rPr lang="en">
                <a:solidFill>
                  <a:srgbClr val="212529"/>
                </a:solidFill>
                <a:highlight>
                  <a:srgbClr val="F8F8F8"/>
                </a:highlight>
                <a:latin typeface="Courier New"/>
                <a:ea typeface="Courier New"/>
                <a:cs typeface="Courier New"/>
                <a:sym typeface="Courier New"/>
              </a:rPr>
              <a:t>.Rprofile</a:t>
            </a:r>
            <a:r>
              <a:rPr lang="en">
                <a:solidFill>
                  <a:srgbClr val="212529"/>
                </a:solidFill>
                <a:highlight>
                  <a:schemeClr val="lt1"/>
                </a:highlight>
                <a:latin typeface="Roboto"/>
                <a:ea typeface="Roboto"/>
                <a:cs typeface="Roboto"/>
                <a:sym typeface="Roboto"/>
              </a:rPr>
              <a:t>.</a:t>
            </a:r>
            <a:endParaRPr>
              <a:highlight>
                <a:schemeClr val="lt2"/>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8"/>
          <p:cNvPicPr preferRelativeResize="0"/>
          <p:nvPr/>
        </p:nvPicPr>
        <p:blipFill rotWithShape="1">
          <a:blip r:embed="rId3">
            <a:alphaModFix/>
          </a:blip>
          <a:srcRect/>
          <a:stretch/>
        </p:blipFill>
        <p:spPr>
          <a:xfrm>
            <a:off x="311700" y="812375"/>
            <a:ext cx="7964198" cy="4479851"/>
          </a:xfrm>
          <a:prstGeom prst="rect">
            <a:avLst/>
          </a:prstGeom>
          <a:noFill/>
          <a:ln>
            <a:noFill/>
          </a:ln>
        </p:spPr>
      </p:pic>
      <p:sp>
        <p:nvSpPr>
          <p:cNvPr id="109" name="Google Shape;109;p8"/>
          <p:cNvSpPr txBox="1"/>
          <p:nvPr/>
        </p:nvSpPr>
        <p:spPr>
          <a:xfrm>
            <a:off x="2702750" y="163350"/>
            <a:ext cx="5249100" cy="769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D91E18"/>
                </a:solidFill>
                <a:latin typeface="Arial"/>
                <a:ea typeface="Arial"/>
                <a:cs typeface="Arial"/>
                <a:sym typeface="Arial"/>
              </a:rPr>
              <a:t>Comments start with a # and space</a:t>
            </a:r>
            <a:endParaRPr sz="1350" b="0" i="0" u="none" strike="noStrike" cap="none" dirty="0">
              <a:solidFill>
                <a:srgbClr val="D91E18"/>
              </a:solidFill>
              <a:highlight>
                <a:schemeClr val="lt1"/>
              </a:highlight>
              <a:latin typeface="Roboto"/>
              <a:ea typeface="Roboto"/>
              <a:cs typeface="Roboto"/>
              <a:sym typeface="Roboto"/>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dirty="0">
              <a:solidFill>
                <a:srgbClr val="D91E18"/>
              </a:solidFill>
              <a:latin typeface="Arial"/>
              <a:ea typeface="Arial"/>
              <a:cs typeface="Arial"/>
              <a:sym typeface="Arial"/>
            </a:endParaRPr>
          </a:p>
        </p:txBody>
      </p:sp>
      <p:sp>
        <p:nvSpPr>
          <p:cNvPr id="110" name="Google Shape;110;p8"/>
          <p:cNvSpPr/>
          <p:nvPr/>
        </p:nvSpPr>
        <p:spPr>
          <a:xfrm>
            <a:off x="601250" y="1596025"/>
            <a:ext cx="187800" cy="270000"/>
          </a:xfrm>
          <a:prstGeom prst="ellipse">
            <a:avLst/>
          </a:prstGeom>
          <a:noFill/>
          <a:ln w="28575" cap="flat" cmpd="sng">
            <a:solidFill>
              <a:srgbClr val="D91E1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1" name="Google Shape;111;p8"/>
          <p:cNvCxnSpPr>
            <a:stCxn id="110" idx="0"/>
          </p:cNvCxnSpPr>
          <p:nvPr/>
        </p:nvCxnSpPr>
        <p:spPr>
          <a:xfrm rot="-5400000">
            <a:off x="1079750" y="-109775"/>
            <a:ext cx="1321200" cy="2090400"/>
          </a:xfrm>
          <a:prstGeom prst="curvedConnector2">
            <a:avLst/>
          </a:prstGeom>
          <a:noFill/>
          <a:ln w="28575" cap="flat" cmpd="sng">
            <a:solidFill>
              <a:srgbClr val="D91E18"/>
            </a:solidFill>
            <a:prstDash val="solid"/>
            <a:round/>
            <a:headEnd type="none" w="sm" len="sm"/>
            <a:tailEnd type="stealth" w="med" len="med"/>
          </a:ln>
        </p:spPr>
      </p:cxnSp>
      <p:sp>
        <p:nvSpPr>
          <p:cNvPr id="112" name="Google Shape;112;p8"/>
          <p:cNvSpPr txBox="1"/>
          <p:nvPr/>
        </p:nvSpPr>
        <p:spPr>
          <a:xfrm>
            <a:off x="2702750" y="400225"/>
            <a:ext cx="5249100" cy="793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 sz="1350" b="0" i="0" u="none" strike="noStrike" cap="none" dirty="0">
                <a:solidFill>
                  <a:srgbClr val="D91E18"/>
                </a:solidFill>
                <a:highlight>
                  <a:schemeClr val="lt1"/>
                </a:highlight>
                <a:latin typeface="Roboto"/>
                <a:ea typeface="Roboto"/>
                <a:cs typeface="Roboto"/>
                <a:sym typeface="Roboto"/>
              </a:rPr>
              <a:t>In code, comments explain the “why” not the “what” or “how”</a:t>
            </a:r>
            <a:endParaRPr sz="1350" b="0" i="0" u="none" strike="noStrike" cap="none" dirty="0">
              <a:solidFill>
                <a:srgbClr val="D91E18"/>
              </a:solidFill>
              <a:highlight>
                <a:schemeClr val="lt1"/>
              </a:highlight>
              <a:latin typeface="Roboto"/>
              <a:ea typeface="Roboto"/>
              <a:cs typeface="Roboto"/>
              <a:sym typeface="Roboto"/>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dirty="0">
              <a:solidFill>
                <a:srgbClr val="D91E18"/>
              </a:solidFill>
              <a:latin typeface="Arial"/>
              <a:ea typeface="Arial"/>
              <a:cs typeface="Arial"/>
              <a:sym typeface="Arial"/>
            </a:endParaRPr>
          </a:p>
        </p:txBody>
      </p:sp>
      <p:grpSp>
        <p:nvGrpSpPr>
          <p:cNvPr id="113" name="Google Shape;113;p8"/>
          <p:cNvGrpSpPr/>
          <p:nvPr/>
        </p:nvGrpSpPr>
        <p:grpSpPr>
          <a:xfrm>
            <a:off x="3809675" y="2251350"/>
            <a:ext cx="4576625" cy="793200"/>
            <a:chOff x="3809675" y="2251350"/>
            <a:chExt cx="4576625" cy="793200"/>
          </a:xfrm>
        </p:grpSpPr>
        <p:cxnSp>
          <p:nvCxnSpPr>
            <p:cNvPr id="114" name="Google Shape;114;p8"/>
            <p:cNvCxnSpPr/>
            <p:nvPr/>
          </p:nvCxnSpPr>
          <p:spPr>
            <a:xfrm rot="10800000" flipH="1">
              <a:off x="4042000" y="2506125"/>
              <a:ext cx="1209600" cy="281700"/>
            </a:xfrm>
            <a:prstGeom prst="straightConnector1">
              <a:avLst/>
            </a:prstGeom>
            <a:noFill/>
            <a:ln w="28575" cap="flat" cmpd="sng">
              <a:solidFill>
                <a:srgbClr val="D91E18"/>
              </a:solidFill>
              <a:prstDash val="solid"/>
              <a:round/>
              <a:headEnd type="none" w="sm" len="sm"/>
              <a:tailEnd type="triangle" w="med" len="med"/>
            </a:ln>
          </p:spPr>
        </p:cxnSp>
        <p:sp>
          <p:nvSpPr>
            <p:cNvPr id="115" name="Google Shape;115;p8"/>
            <p:cNvSpPr txBox="1"/>
            <p:nvPr/>
          </p:nvSpPr>
          <p:spPr>
            <a:xfrm>
              <a:off x="5175400" y="2251350"/>
              <a:ext cx="3210900" cy="793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350"/>
                <a:buFont typeface="Arial"/>
                <a:buNone/>
              </a:pPr>
              <a:r>
                <a:rPr lang="en" sz="1350" b="0" i="0" u="none" strike="noStrike" cap="none">
                  <a:solidFill>
                    <a:srgbClr val="D91E18"/>
                  </a:solidFill>
                  <a:highlight>
                    <a:schemeClr val="lt1"/>
                  </a:highlight>
                  <a:latin typeface="Roboto"/>
                  <a:ea typeface="Roboto"/>
                  <a:cs typeface="Roboto"/>
                  <a:sym typeface="Roboto"/>
                </a:rPr>
                <a:t>Limit to 80 characters per line</a:t>
              </a:r>
              <a:endParaRPr sz="1350" b="0" i="0" u="none" strike="noStrike" cap="none">
                <a:solidFill>
                  <a:srgbClr val="D91E18"/>
                </a:solidFill>
                <a:highlight>
                  <a:schemeClr val="lt1"/>
                </a:highlight>
                <a:latin typeface="Roboto"/>
                <a:ea typeface="Roboto"/>
                <a:cs typeface="Roboto"/>
                <a:sym typeface="Roboto"/>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a:solidFill>
                  <a:srgbClr val="D91E18"/>
                </a:solidFill>
                <a:latin typeface="Arial"/>
                <a:ea typeface="Arial"/>
                <a:cs typeface="Arial"/>
                <a:sym typeface="Arial"/>
              </a:endParaRPr>
            </a:p>
          </p:txBody>
        </p:sp>
        <p:sp>
          <p:nvSpPr>
            <p:cNvPr id="116" name="Google Shape;116;p8"/>
            <p:cNvSpPr txBox="1"/>
            <p:nvPr/>
          </p:nvSpPr>
          <p:spPr>
            <a:xfrm>
              <a:off x="3809675" y="2424927"/>
              <a:ext cx="5295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300" dirty="0">
                  <a:solidFill>
                    <a:schemeClr val="dk2"/>
                  </a:solidFill>
                </a:rPr>
                <a:t>❌</a:t>
              </a:r>
              <a:endParaRPr sz="9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9"/>
          <p:cNvPicPr preferRelativeResize="0"/>
          <p:nvPr/>
        </p:nvPicPr>
        <p:blipFill rotWithShape="1">
          <a:blip r:embed="rId3">
            <a:alphaModFix/>
          </a:blip>
          <a:srcRect/>
          <a:stretch/>
        </p:blipFill>
        <p:spPr>
          <a:xfrm>
            <a:off x="152400" y="81450"/>
            <a:ext cx="8602133" cy="4838700"/>
          </a:xfrm>
          <a:prstGeom prst="rect">
            <a:avLst/>
          </a:prstGeom>
          <a:noFill/>
          <a:ln>
            <a:noFill/>
          </a:ln>
        </p:spPr>
      </p:pic>
      <p:grpSp>
        <p:nvGrpSpPr>
          <p:cNvPr id="122" name="Google Shape;122;p9"/>
          <p:cNvGrpSpPr/>
          <p:nvPr/>
        </p:nvGrpSpPr>
        <p:grpSpPr>
          <a:xfrm>
            <a:off x="4172275" y="1589450"/>
            <a:ext cx="2321700" cy="531900"/>
            <a:chOff x="4172275" y="1589450"/>
            <a:chExt cx="2321700" cy="531900"/>
          </a:xfrm>
        </p:grpSpPr>
        <p:sp>
          <p:nvSpPr>
            <p:cNvPr id="123" name="Google Shape;123;p9"/>
            <p:cNvSpPr/>
            <p:nvPr/>
          </p:nvSpPr>
          <p:spPr>
            <a:xfrm>
              <a:off x="5032675" y="1589450"/>
              <a:ext cx="1461300" cy="531900"/>
            </a:xfrm>
            <a:prstGeom prst="ellipse">
              <a:avLst/>
            </a:prstGeom>
            <a:noFill/>
            <a:ln w="28575" cap="flat" cmpd="sng">
              <a:solidFill>
                <a:srgbClr val="D91E1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4" name="Google Shape;124;p9"/>
            <p:cNvCxnSpPr>
              <a:stCxn id="123" idx="2"/>
            </p:cNvCxnSpPr>
            <p:nvPr/>
          </p:nvCxnSpPr>
          <p:spPr>
            <a:xfrm rot="10800000">
              <a:off x="4172275" y="1802000"/>
              <a:ext cx="860400" cy="53400"/>
            </a:xfrm>
            <a:prstGeom prst="straightConnector1">
              <a:avLst/>
            </a:prstGeom>
            <a:noFill/>
            <a:ln w="28575" cap="flat" cmpd="sng">
              <a:solidFill>
                <a:srgbClr val="D91E18"/>
              </a:solidFill>
              <a:prstDash val="solid"/>
              <a:round/>
              <a:headEnd type="none" w="sm" len="sm"/>
              <a:tailEnd type="triangle" w="med" len="med"/>
            </a:ln>
          </p:spPr>
        </p:cxn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996</Words>
  <Application>Microsoft Office PowerPoint</Application>
  <PresentationFormat>On-screen Show (16:9)</PresentationFormat>
  <Paragraphs>202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Roboto</vt:lpstr>
      <vt:lpstr>Courier New</vt:lpstr>
      <vt:lpstr>Simple Light</vt:lpstr>
      <vt:lpstr>Tidyverse Style Guide</vt:lpstr>
      <vt:lpstr>PowerPoint Presentation</vt:lpstr>
      <vt:lpstr>Why do we need a style guide??</vt:lpstr>
      <vt:lpstr>PowerPoint Presentation</vt:lpstr>
      <vt:lpstr>Variable and function names</vt:lpstr>
      <vt:lpstr>PowerPoint Presentation</vt:lpstr>
      <vt:lpstr>PowerPoint Presentation</vt:lpstr>
      <vt:lpstr>PowerPoint Presentation</vt:lpstr>
      <vt:lpstr>PowerPoint Presentation</vt:lpstr>
      <vt:lpstr>Spaces</vt:lpstr>
      <vt:lpstr>PowerPoint Presentation</vt:lpstr>
      <vt:lpstr>PowerPoint Presentation</vt:lpstr>
      <vt:lpstr>Function calls</vt:lpstr>
      <vt:lpstr>PowerPoint Presentation</vt:lpstr>
      <vt:lpstr>Indentation for functions</vt:lpstr>
      <vt:lpstr>Pipes</vt:lpstr>
      <vt:lpstr>And so much more..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Tidyverse Style Guide</dc:title>
  <cp:lastModifiedBy>Arati Krishnamoorthy</cp:lastModifiedBy>
  <cp:revision>9</cp:revision>
  <dcterms:modified xsi:type="dcterms:W3CDTF">2023-06-28T20:32:07Z</dcterms:modified>
</cp:coreProperties>
</file>