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69" r:id="rId4"/>
    <p:sldId id="270" r:id="rId5"/>
    <p:sldId id="271" r:id="rId6"/>
    <p:sldId id="275" r:id="rId7"/>
    <p:sldId id="276" r:id="rId8"/>
    <p:sldId id="273" r:id="rId9"/>
    <p:sldId id="280" r:id="rId10"/>
    <p:sldId id="272" r:id="rId11"/>
    <p:sldId id="281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52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9C5A5B-78A3-4B71-AD55-652083ED4E4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B5374A-BA79-4CE4-BA12-53408466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6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CE5F-0606-4013-9F5E-9B7A65EF76B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FF76-FA8A-4423-8A8F-44800EC3B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/>
          </a:bodyPr>
          <a:lstStyle/>
          <a:p>
            <a:r>
              <a:rPr lang="en-US" dirty="0"/>
              <a:t>UNFPA commodity funding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609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GH/PRH/CSL</a:t>
            </a:r>
          </a:p>
          <a:p>
            <a:r>
              <a:rPr lang="en-US" dirty="0"/>
              <a:t>June 2021</a:t>
            </a:r>
          </a:p>
        </p:txBody>
      </p:sp>
    </p:spTree>
    <p:extLst>
      <p:ext uri="{BB962C8B-B14F-4D97-AF65-F5344CB8AC3E}">
        <p14:creationId xmlns:p14="http://schemas.microsoft.com/office/powerpoint/2010/main" val="149054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0439-0918-4CC7-AB2F-798F1F59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UNFPA donated $16M worth of commodities in 2020 to the 9 countries for whom we do not have 2021 supply plans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DA3A337-672E-4DB8-B66E-432505BF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9042"/>
            <a:ext cx="7884410" cy="38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5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FA5D-CF71-4420-954E-A251F40E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620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Triangulating unmet need with commodity value tagged to UNFPA for FY2021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DAAF2-8CA6-4507-80A3-2120AD5A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08888"/>
            <a:ext cx="5791200" cy="582030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01F30B-3473-47EC-8091-F7124CD41BCF}"/>
              </a:ext>
            </a:extLst>
          </p:cNvPr>
          <p:cNvSpPr/>
          <p:nvPr/>
        </p:nvSpPr>
        <p:spPr>
          <a:xfrm>
            <a:off x="7600765" y="2514600"/>
            <a:ext cx="228600" cy="2286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1FA9B-E993-437A-B8CD-2577EAC69D89}"/>
              </a:ext>
            </a:extLst>
          </p:cNvPr>
          <p:cNvSpPr txBox="1"/>
          <p:nvPr/>
        </p:nvSpPr>
        <p:spPr>
          <a:xfrm>
            <a:off x="7772400" y="2514600"/>
            <a:ext cx="100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Madagascar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87FD2B-4501-4676-8C00-396970256D45}"/>
              </a:ext>
            </a:extLst>
          </p:cNvPr>
          <p:cNvSpPr/>
          <p:nvPr/>
        </p:nvSpPr>
        <p:spPr>
          <a:xfrm>
            <a:off x="7620000" y="2209800"/>
            <a:ext cx="152400" cy="1524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EAF09-8133-41DE-8A21-D90787F2161C}"/>
              </a:ext>
            </a:extLst>
          </p:cNvPr>
          <p:cNvSpPr txBox="1"/>
          <p:nvPr/>
        </p:nvSpPr>
        <p:spPr>
          <a:xfrm>
            <a:off x="7772400" y="2083713"/>
            <a:ext cx="100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Yemen</a:t>
            </a:r>
          </a:p>
          <a:p>
            <a:r>
              <a:rPr lang="en-US" sz="1100" dirty="0"/>
              <a:t>Cote </a:t>
            </a:r>
            <a:r>
              <a:rPr lang="en-US" sz="1100" dirty="0" err="1"/>
              <a:t>d’Ivore</a:t>
            </a:r>
            <a:endParaRPr lang="en-US" sz="11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F61B00-E135-4CE4-8266-8DD88AE9485B}"/>
              </a:ext>
            </a:extLst>
          </p:cNvPr>
          <p:cNvSpPr/>
          <p:nvPr/>
        </p:nvSpPr>
        <p:spPr>
          <a:xfrm>
            <a:off x="7620000" y="3319790"/>
            <a:ext cx="152400" cy="1524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C4B25-7CB3-48E4-A407-1AF56BE2E5E6}"/>
              </a:ext>
            </a:extLst>
          </p:cNvPr>
          <p:cNvSpPr txBox="1"/>
          <p:nvPr/>
        </p:nvSpPr>
        <p:spPr>
          <a:xfrm>
            <a:off x="7772400" y="3243590"/>
            <a:ext cx="100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Senegal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373158-5BC7-41F3-A4A0-34600621C0F2}"/>
              </a:ext>
            </a:extLst>
          </p:cNvPr>
          <p:cNvSpPr/>
          <p:nvPr/>
        </p:nvSpPr>
        <p:spPr>
          <a:xfrm flipH="1" flipV="1">
            <a:off x="7657729" y="2893071"/>
            <a:ext cx="45719" cy="457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98BC6-7C96-420D-8827-A65D2AF0F493}"/>
              </a:ext>
            </a:extLst>
          </p:cNvPr>
          <p:cNvSpPr txBox="1"/>
          <p:nvPr/>
        </p:nvSpPr>
        <p:spPr>
          <a:xfrm>
            <a:off x="7696200" y="2786390"/>
            <a:ext cx="100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Afghanistan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BD87FF-4F14-4F77-A5DD-473BC232860B}"/>
              </a:ext>
            </a:extLst>
          </p:cNvPr>
          <p:cNvSpPr/>
          <p:nvPr/>
        </p:nvSpPr>
        <p:spPr>
          <a:xfrm flipH="1" flipV="1">
            <a:off x="7657729" y="2057400"/>
            <a:ext cx="45719" cy="457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04CD76-4785-4862-999F-35CF6764FE2E}"/>
              </a:ext>
            </a:extLst>
          </p:cNvPr>
          <p:cNvSpPr txBox="1"/>
          <p:nvPr/>
        </p:nvSpPr>
        <p:spPr>
          <a:xfrm>
            <a:off x="7696200" y="1948190"/>
            <a:ext cx="100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Nepal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7E6C86-F9F8-4CA0-8FE3-0B5F55C48BA3}"/>
              </a:ext>
            </a:extLst>
          </p:cNvPr>
          <p:cNvSpPr/>
          <p:nvPr/>
        </p:nvSpPr>
        <p:spPr>
          <a:xfrm flipH="1" flipV="1">
            <a:off x="7657729" y="3502671"/>
            <a:ext cx="45719" cy="457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DE90F-9506-46E0-86C7-A67E74B64EE6}"/>
              </a:ext>
            </a:extLst>
          </p:cNvPr>
          <p:cNvSpPr txBox="1"/>
          <p:nvPr/>
        </p:nvSpPr>
        <p:spPr>
          <a:xfrm>
            <a:off x="7753165" y="3395990"/>
            <a:ext cx="100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Bangladesh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E6B962-02DE-484C-849C-089119799467}"/>
              </a:ext>
            </a:extLst>
          </p:cNvPr>
          <p:cNvSpPr/>
          <p:nvPr/>
        </p:nvSpPr>
        <p:spPr>
          <a:xfrm flipH="1" flipV="1">
            <a:off x="7657729" y="1827536"/>
            <a:ext cx="45719" cy="457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564D7-DC05-4A47-B880-EC680BF4D973}"/>
              </a:ext>
            </a:extLst>
          </p:cNvPr>
          <p:cNvSpPr txBox="1"/>
          <p:nvPr/>
        </p:nvSpPr>
        <p:spPr>
          <a:xfrm>
            <a:off x="7676965" y="1719590"/>
            <a:ext cx="1009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Mauritania</a:t>
            </a:r>
          </a:p>
        </p:txBody>
      </p:sp>
    </p:spTree>
    <p:extLst>
      <p:ext uri="{BB962C8B-B14F-4D97-AF65-F5344CB8AC3E}">
        <p14:creationId xmlns:p14="http://schemas.microsoft.com/office/powerpoint/2010/main" val="328866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4E27-6E1C-4332-BB16-6790AEB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4000-E09F-4D8A-B9D8-9A38E10F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March 2021 submissions of supply plans to PSM (20 Priority + Ouagadougou countries)</a:t>
            </a:r>
          </a:p>
          <a:p>
            <a:r>
              <a:rPr lang="en-US" sz="2400" dirty="0"/>
              <a:t>2020 shipments from </a:t>
            </a:r>
            <a:r>
              <a:rPr lang="en-US" sz="2400" dirty="0" err="1"/>
              <a:t>RHViz</a:t>
            </a:r>
            <a:r>
              <a:rPr lang="en-US" sz="2400" dirty="0"/>
              <a:t> (9 countries)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4B6E9AA9-482C-4E94-AD22-1C60A37DBD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391288"/>
              </p:ext>
            </p:extLst>
          </p:nvPr>
        </p:nvGraphicFramePr>
        <p:xfrm>
          <a:off x="457200" y="2438400"/>
          <a:ext cx="8229600" cy="411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91496985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716748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163745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47112874"/>
                    </a:ext>
                  </a:extLst>
                </a:gridCol>
              </a:tblGrid>
              <a:tr h="3873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Ouagadougou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6540064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Afghanistan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Mozambique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Benin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Angola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54237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Bangladesh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Nigeria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Burkina Faso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Burundi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63833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Nepal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Cote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dIvore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eSwatini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741613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Ethiopia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Pakistan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Guinea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Zimbabwe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334287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Ghana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Philippines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311999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Haiti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Rwanda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Mauritania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2577181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Senegal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194562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Kenya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South Sudan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Senegal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7617330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Liberia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Tanzania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2362299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Madagascar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Uganda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5116793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Malawi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Yemen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from 2021 supply plans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34746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Zambia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from 2020 shipments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5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8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0439-0918-4CC7-AB2F-798F1F59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UNFPA is committed to $103M in commodity costs for FY2021 in the 20 Priority &amp; Ouagadougou countries for which we have supply plan data 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AADE7657-A8AA-47BD-BC1B-401D7307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75493"/>
            <a:ext cx="7206968" cy="4450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1C488-C72A-4132-9C07-0E6620B94258}"/>
              </a:ext>
            </a:extLst>
          </p:cNvPr>
          <p:cNvSpPr txBox="1"/>
          <p:nvPr/>
        </p:nvSpPr>
        <p:spPr>
          <a:xfrm>
            <a:off x="762000" y="6304072"/>
            <a:ext cx="579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Supply plans show only MOH planned commodity deliveries in the country. </a:t>
            </a:r>
          </a:p>
          <a:p>
            <a:r>
              <a:rPr lang="en-US" sz="1100" i="1" dirty="0"/>
              <a:t>Ghana, Mali and Rwanda have SMO plans called out separately as well</a:t>
            </a:r>
          </a:p>
        </p:txBody>
      </p:sp>
    </p:spTree>
    <p:extLst>
      <p:ext uri="{BB962C8B-B14F-4D97-AF65-F5344CB8AC3E}">
        <p14:creationId xmlns:p14="http://schemas.microsoft.com/office/powerpoint/2010/main" val="341738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0439-0918-4CC7-AB2F-798F1F59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Nigeria has the most funds tagged to UNFPA for FY2021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E925A-BD62-4BE8-82D3-BD32A84B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99955"/>
            <a:ext cx="8689313" cy="48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0439-0918-4CC7-AB2F-798F1F59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240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 of these countries have more than 50% of their commodity funds tagged to UNFPA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150118-24A1-4D09-BCB7-3E072BF5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778"/>
            <a:ext cx="9144000" cy="51435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2CAC1BD-BCFD-44F8-98BE-22CBAF7E7CCA}"/>
              </a:ext>
            </a:extLst>
          </p:cNvPr>
          <p:cNvSpPr/>
          <p:nvPr/>
        </p:nvSpPr>
        <p:spPr>
          <a:xfrm>
            <a:off x="533400" y="5342508"/>
            <a:ext cx="609600" cy="90589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20C4EC-24EB-43CC-8683-8CB7E969DF8B}"/>
              </a:ext>
            </a:extLst>
          </p:cNvPr>
          <p:cNvSpPr/>
          <p:nvPr/>
        </p:nvSpPr>
        <p:spPr>
          <a:xfrm>
            <a:off x="6172200" y="5410200"/>
            <a:ext cx="304800" cy="8382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BE3447-67E5-43D1-AFAF-2B2A028CB87A}"/>
              </a:ext>
            </a:extLst>
          </p:cNvPr>
          <p:cNvSpPr/>
          <p:nvPr/>
        </p:nvSpPr>
        <p:spPr>
          <a:xfrm>
            <a:off x="3124200" y="5410200"/>
            <a:ext cx="1828800" cy="105829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4A3CB-0EE6-4266-B06D-086D6834842A}"/>
              </a:ext>
            </a:extLst>
          </p:cNvPr>
          <p:cNvSpPr/>
          <p:nvPr/>
        </p:nvSpPr>
        <p:spPr>
          <a:xfrm>
            <a:off x="1524000" y="5486400"/>
            <a:ext cx="304800" cy="762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FA5D-CF71-4420-954E-A251F40E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620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Triangulating unmet need with commodity value tagged to UNFPA for FY2021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0826BD-43BE-4903-A6DD-F8B10518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062133"/>
            <a:ext cx="7067551" cy="56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63EED9-1EDD-4428-8768-B98E5C6A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2" y="913872"/>
            <a:ext cx="7620660" cy="6096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FFA5D-CF71-4420-954E-A251F40E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 analysis to group countries </a:t>
            </a:r>
            <a:r>
              <a:rPr lang="en-US" sz="2400" dirty="0"/>
              <a:t>based on unmet need, commodity cost $ and % tagged to UNFPA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0DC72E-6006-4C3E-BB57-8507A93E9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932688"/>
            <a:ext cx="3684973" cy="151917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6649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FA5D-CF71-4420-954E-A251F40E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620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Implants, IUDs and Standard Days have more than 50% of commodity costs tagged to UNFPA in the 2021 supply plans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D696D-D193-4ADB-8C2B-AAF1555B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23779"/>
            <a:ext cx="9028496" cy="50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4E27-6E1C-4332-BB16-6790AEB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Data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4000-E09F-4D8A-B9D8-9A38E10F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March 2021 submissions of supply plans to PSM (20 Priority + Ouagadougou countries)</a:t>
            </a:r>
          </a:p>
          <a:p>
            <a:r>
              <a:rPr lang="en-US" sz="2400" dirty="0"/>
              <a:t>2020 shipments from </a:t>
            </a:r>
            <a:r>
              <a:rPr lang="en-US" sz="2400" dirty="0" err="1"/>
              <a:t>RHViz</a:t>
            </a:r>
            <a:r>
              <a:rPr lang="en-US" sz="2400" dirty="0"/>
              <a:t> (9 countries)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4B6E9AA9-482C-4E94-AD22-1C60A37DBD90}"/>
              </a:ext>
            </a:extLst>
          </p:cNvPr>
          <p:cNvGraphicFramePr>
            <a:graphicFrameLocks/>
          </p:cNvGraphicFramePr>
          <p:nvPr/>
        </p:nvGraphicFramePr>
        <p:xfrm>
          <a:off x="457200" y="2438400"/>
          <a:ext cx="8229600" cy="411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91496985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716748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163745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47112874"/>
                    </a:ext>
                  </a:extLst>
                </a:gridCol>
              </a:tblGrid>
              <a:tr h="3873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Ouagadougou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6540064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Afghanistan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Mozambique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Benin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Angola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54237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Bangladesh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Nigeria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Burkina Faso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Burundi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63833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Nepal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Cote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dIvore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eSwatini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741613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Ethiopia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Pakistan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Guinea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Zimbabwe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334287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Ghana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Philippines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311999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Haiti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Rwanda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Mauritania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2577181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Senegal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194562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Kenya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South Sudan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Senegal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7617330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Liberia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Tanzania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Togo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2362299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Madagascar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Uganda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5116793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Malawi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Yemen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from 2021 supply plans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34746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Zambia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from 2020 shipments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5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72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336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UNFPA commodity funding analysis</vt:lpstr>
      <vt:lpstr>Data Sources</vt:lpstr>
      <vt:lpstr>UNFPA is committed to $103M in commodity costs for FY2021 in the 20 Priority &amp; Ouagadougou countries for which we have supply plan data </vt:lpstr>
      <vt:lpstr>Nigeria has the most funds tagged to UNFPA for FY2021</vt:lpstr>
      <vt:lpstr>9 of these countries have more than 50% of their commodity funds tagged to UNFPA</vt:lpstr>
      <vt:lpstr>Triangulating unmet need with commodity value tagged to UNFPA for FY2021</vt:lpstr>
      <vt:lpstr>Cluster analysis to group countries based on unmet need, commodity cost $ and % tagged to UNFPA</vt:lpstr>
      <vt:lpstr>Implants, IUDs and Standard Days have more than 50% of commodity costs tagged to UNFPA in the 2021 supply plans</vt:lpstr>
      <vt:lpstr>Data Sources</vt:lpstr>
      <vt:lpstr>UNFPA donated $16M worth of commodities in 2020 to the 9 countries for whom we do not have 2021 supply plans</vt:lpstr>
      <vt:lpstr>Triangulating unmet need with commodity value tagged to UNFPA for FY2021</vt:lpstr>
    </vt:vector>
  </TitlesOfParts>
  <Company>USAID2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Contraceptive Trend Analysis</dc:title>
  <dc:creator>Krishnamoorthy, Arati (GH/PRH:CAMRIS International)</dc:creator>
  <cp:lastModifiedBy>Arati Krishnamoorthy</cp:lastModifiedBy>
  <cp:revision>156</cp:revision>
  <cp:lastPrinted>2019-10-02T14:19:35Z</cp:lastPrinted>
  <dcterms:created xsi:type="dcterms:W3CDTF">2019-09-24T18:26:45Z</dcterms:created>
  <dcterms:modified xsi:type="dcterms:W3CDTF">2021-06-08T16:02:14Z</dcterms:modified>
</cp:coreProperties>
</file>