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6"/>
  </p:notesMasterIdLst>
  <p:sldIdLst>
    <p:sldId id="256" r:id="rId2"/>
    <p:sldId id="265" r:id="rId3"/>
    <p:sldId id="266" r:id="rId4"/>
    <p:sldId id="283" r:id="rId5"/>
    <p:sldId id="284" r:id="rId6"/>
    <p:sldId id="286" r:id="rId7"/>
    <p:sldId id="296" r:id="rId8"/>
    <p:sldId id="287" r:id="rId9"/>
    <p:sldId id="289" r:id="rId10"/>
    <p:sldId id="290" r:id="rId11"/>
    <p:sldId id="291" r:id="rId12"/>
    <p:sldId id="292" r:id="rId13"/>
    <p:sldId id="29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trika Sarkar" initials="AS" lastIdx="1" clrIdx="0">
    <p:extLst>
      <p:ext uri="{19B8F6BF-5375-455C-9EA6-DF929625EA0E}">
        <p15:presenceInfo xmlns:p15="http://schemas.microsoft.com/office/powerpoint/2012/main" userId="10746512ffe456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DB2AD-9DEF-439D-9BC6-7F82AA21947C}"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F8EDA-598E-4057-B34C-77D59809FF88}" type="slidenum">
              <a:rPr lang="en-US" smtClean="0"/>
              <a:t>‹#›</a:t>
            </a:fld>
            <a:endParaRPr lang="en-US"/>
          </a:p>
        </p:txBody>
      </p:sp>
    </p:spTree>
    <p:extLst>
      <p:ext uri="{BB962C8B-B14F-4D97-AF65-F5344CB8AC3E}">
        <p14:creationId xmlns:p14="http://schemas.microsoft.com/office/powerpoint/2010/main" val="92977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6A444-E7A0-4574-B8F1-9A814A84897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A1E9F-7337-4B02-8665-5D090175942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2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6A444-E7A0-4574-B8F1-9A814A84897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225074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6A444-E7A0-4574-B8F1-9A814A84897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245606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6A444-E7A0-4574-B8F1-9A814A84897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206499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6A444-E7A0-4574-B8F1-9A814A848975}"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A1E9F-7337-4B02-8665-5D090175942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33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6A444-E7A0-4574-B8F1-9A814A84897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38856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6A444-E7A0-4574-B8F1-9A814A848975}"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417680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6A444-E7A0-4574-B8F1-9A814A848975}"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142429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D6A444-E7A0-4574-B8F1-9A814A848975}" type="datetimeFigureOut">
              <a:rPr lang="en-US" smtClean="0"/>
              <a:t>4/20/2017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141921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D6A444-E7A0-4574-B8F1-9A814A848975}" type="datetimeFigureOut">
              <a:rPr lang="en-US" smtClean="0"/>
              <a:t>4/20/2017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1A1E9F-7337-4B02-8665-5D0901759426}" type="slidenum">
              <a:rPr lang="en-US" smtClean="0"/>
              <a:t>‹#›</a:t>
            </a:fld>
            <a:endParaRPr lang="en-US"/>
          </a:p>
        </p:txBody>
      </p:sp>
    </p:spTree>
    <p:extLst>
      <p:ext uri="{BB962C8B-B14F-4D97-AF65-F5344CB8AC3E}">
        <p14:creationId xmlns:p14="http://schemas.microsoft.com/office/powerpoint/2010/main" val="364438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D6A444-E7A0-4574-B8F1-9A814A848975}"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A1E9F-7337-4B02-8665-5D0901759426}" type="slidenum">
              <a:rPr lang="en-US" smtClean="0"/>
              <a:t>‹#›</a:t>
            </a:fld>
            <a:endParaRPr lang="en-US"/>
          </a:p>
        </p:txBody>
      </p:sp>
    </p:spTree>
    <p:extLst>
      <p:ext uri="{BB962C8B-B14F-4D97-AF65-F5344CB8AC3E}">
        <p14:creationId xmlns:p14="http://schemas.microsoft.com/office/powerpoint/2010/main" val="16347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D6A444-E7A0-4574-B8F1-9A814A848975}" type="datetimeFigureOut">
              <a:rPr lang="en-US" smtClean="0"/>
              <a:t>4/20/2017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1A1E9F-7337-4B02-8665-5D090175942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6206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9718" y="1119759"/>
            <a:ext cx="9144000" cy="2982355"/>
          </a:xfrm>
        </p:spPr>
        <p:txBody>
          <a:bodyPr>
            <a:normAutofit fontScale="90000"/>
          </a:bodyPr>
          <a:lstStyle/>
          <a:p>
            <a:pPr algn="ctr"/>
            <a:r>
              <a:rPr lang="en-US" dirty="0"/>
              <a:t/>
            </a:r>
            <a:br>
              <a:rPr lang="en-US" dirty="0"/>
            </a:br>
            <a:r>
              <a:rPr lang="en-US" dirty="0"/>
              <a:t/>
            </a:r>
            <a:br>
              <a:rPr lang="en-US" dirty="0"/>
            </a:br>
            <a:r>
              <a:rPr lang="en-US" sz="5600" b="1" dirty="0">
                <a:latin typeface="+mn-lt"/>
              </a:rPr>
              <a:t>RECOMMENDATION </a:t>
            </a:r>
            <a:r>
              <a:rPr lang="en-US" sz="5600" b="1" dirty="0" smtClean="0">
                <a:latin typeface="+mn-lt"/>
              </a:rPr>
              <a:t>SYSTEMS</a:t>
            </a:r>
            <a:r>
              <a:rPr lang="en-US" dirty="0">
                <a:latin typeface="+mn-lt"/>
              </a:rPr>
              <a:t/>
            </a:r>
            <a:br>
              <a:rPr lang="en-US" dirty="0">
                <a:latin typeface="+mn-lt"/>
              </a:rPr>
            </a:br>
            <a:r>
              <a:rPr lang="en-US" sz="4400" dirty="0">
                <a:latin typeface="+mn-lt"/>
                <a:cs typeface="Arial" panose="020B0604020202020204" pitchFamily="34" charset="0"/>
              </a:rPr>
              <a:t>CS </a:t>
            </a:r>
            <a:r>
              <a:rPr lang="en-US" sz="4400" dirty="0" smtClean="0">
                <a:latin typeface="+mn-lt"/>
                <a:cs typeface="Arial" panose="020B0604020202020204" pitchFamily="34" charset="0"/>
              </a:rPr>
              <a:t>–691RS SPRING 2017</a:t>
            </a:r>
            <a:r>
              <a:rPr lang="en-US" sz="4400" dirty="0">
                <a:latin typeface="+mn-lt"/>
                <a:cs typeface="Arial" panose="020B0604020202020204" pitchFamily="34" charset="0"/>
              </a:rPr>
              <a:t/>
            </a:r>
            <a:br>
              <a:rPr lang="en-US" sz="4400" dirty="0">
                <a:latin typeface="+mn-lt"/>
                <a:cs typeface="Arial" panose="020B0604020202020204" pitchFamily="34" charset="0"/>
              </a:rPr>
            </a:br>
            <a:r>
              <a:rPr lang="en-US" sz="4400" dirty="0"/>
              <a:t>Personalized </a:t>
            </a:r>
            <a:r>
              <a:rPr lang="en-US" sz="4400" dirty="0" smtClean="0"/>
              <a:t>Book Recommender </a:t>
            </a:r>
            <a:r>
              <a:rPr lang="en-US" sz="4400" dirty="0"/>
              <a:t>System for </a:t>
            </a:r>
            <a:r>
              <a:rPr lang="en-US" sz="4400" dirty="0" smtClean="0"/>
              <a:t>Amazon </a:t>
            </a:r>
            <a:r>
              <a:rPr lang="en-US" sz="4400" dirty="0" smtClean="0"/>
              <a:t>Books Dataset</a:t>
            </a:r>
            <a:endParaRPr lang="en-US" sz="4400" b="1" dirty="0">
              <a:latin typeface="+mn-lt"/>
              <a:cs typeface="Arial" panose="020B0604020202020204" pitchFamily="34" charset="0"/>
            </a:endParaRPr>
          </a:p>
        </p:txBody>
      </p:sp>
      <p:sp>
        <p:nvSpPr>
          <p:cNvPr id="3" name="Subtitle 2"/>
          <p:cNvSpPr>
            <a:spLocks noGrp="1"/>
          </p:cNvSpPr>
          <p:nvPr>
            <p:ph type="subTitle" idx="1"/>
          </p:nvPr>
        </p:nvSpPr>
        <p:spPr>
          <a:xfrm flipH="1">
            <a:off x="1752422" y="4936574"/>
            <a:ext cx="8778592" cy="786809"/>
          </a:xfrm>
        </p:spPr>
        <p:txBody>
          <a:bodyPr>
            <a:normAutofit fontScale="92500" lnSpcReduction="20000"/>
          </a:bodyPr>
          <a:lstStyle/>
          <a:p>
            <a:pPr algn="ctr"/>
            <a:r>
              <a:rPr lang="en-US" dirty="0" smtClean="0"/>
              <a:t>ARUNIMA CHAUDHARY</a:t>
            </a:r>
          </a:p>
          <a:p>
            <a:pPr algn="ctr"/>
            <a:r>
              <a:rPr lang="en-US" dirty="0"/>
              <a:t>ARATRIKA SARKAR</a:t>
            </a:r>
          </a:p>
          <a:p>
            <a:pPr algn="ctr"/>
            <a:endParaRPr lang="en-US" dirty="0"/>
          </a:p>
          <a:p>
            <a:pPr algn="ctr"/>
            <a:endParaRPr lang="en-US" dirty="0"/>
          </a:p>
        </p:txBody>
      </p:sp>
    </p:spTree>
    <p:extLst>
      <p:ext uri="{BB962C8B-B14F-4D97-AF65-F5344CB8AC3E}">
        <p14:creationId xmlns:p14="http://schemas.microsoft.com/office/powerpoint/2010/main" val="609176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EVALUATION -RECALL</a:t>
            </a:r>
            <a:endParaRPr lang="en-US" dirty="0"/>
          </a:p>
        </p:txBody>
      </p:sp>
      <p:sp>
        <p:nvSpPr>
          <p:cNvPr id="3" name="Content Placeholder 2"/>
          <p:cNvSpPr>
            <a:spLocks noGrp="1"/>
          </p:cNvSpPr>
          <p:nvPr>
            <p:ph idx="1"/>
          </p:nvPr>
        </p:nvSpPr>
        <p:spPr/>
        <p:txBody>
          <a:bodyPr>
            <a:normAutofit/>
          </a:bodyPr>
          <a:lstStyle/>
          <a:p>
            <a:endParaRPr lang="en-US" sz="3000" dirty="0"/>
          </a:p>
          <a:p>
            <a:pPr>
              <a:buFont typeface="Wingdings" panose="05000000000000000000" pitchFamily="2" charset="2"/>
              <a:buChar char="Ø"/>
            </a:pPr>
            <a:r>
              <a:rPr lang="en-US" sz="3000" dirty="0"/>
              <a:t>Recall: percentage of recommended testing items in all the testing items for a user, also average the recall of all users to get the final </a:t>
            </a:r>
            <a:r>
              <a:rPr lang="en-US" sz="3000" dirty="0" smtClean="0"/>
              <a:t>recall.</a:t>
            </a:r>
          </a:p>
          <a:p>
            <a:pPr marL="0" indent="0">
              <a:buNone/>
            </a:pPr>
            <a:endParaRPr lang="en-US" sz="3000" dirty="0" smtClean="0"/>
          </a:p>
          <a:p>
            <a:pPr>
              <a:buFont typeface="Wingdings" panose="05000000000000000000" pitchFamily="2" charset="2"/>
              <a:buChar char="Ø"/>
            </a:pPr>
            <a:r>
              <a:rPr lang="en-US" sz="3000" dirty="0" smtClean="0"/>
              <a:t>Recall obtained : 8.06%</a:t>
            </a:r>
            <a:endParaRPr lang="en-US" sz="3000" dirty="0"/>
          </a:p>
          <a:p>
            <a:pPr>
              <a:buFont typeface="Wingdings" panose="05000000000000000000" pitchFamily="2" charset="2"/>
              <a:buChar char="Ø"/>
            </a:pPr>
            <a:endParaRPr lang="en-US" sz="3000" dirty="0"/>
          </a:p>
        </p:txBody>
      </p:sp>
    </p:spTree>
    <p:extLst>
      <p:ext uri="{BB962C8B-B14F-4D97-AF65-F5344CB8AC3E}">
        <p14:creationId xmlns:p14="http://schemas.microsoft.com/office/powerpoint/2010/main" val="3387077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EVALUATION  F - MEASURE</a:t>
            </a:r>
            <a:endParaRPr lang="en-US" dirty="0"/>
          </a:p>
        </p:txBody>
      </p:sp>
      <p:sp>
        <p:nvSpPr>
          <p:cNvPr id="3" name="Content Placeholder 2"/>
          <p:cNvSpPr>
            <a:spLocks noGrp="1"/>
          </p:cNvSpPr>
          <p:nvPr>
            <p:ph idx="1"/>
          </p:nvPr>
        </p:nvSpPr>
        <p:spPr>
          <a:xfrm>
            <a:off x="1097279" y="1845734"/>
            <a:ext cx="10258697" cy="4023360"/>
          </a:xfrm>
        </p:spPr>
        <p:txBody>
          <a:bodyPr>
            <a:normAutofit/>
          </a:bodyPr>
          <a:lstStyle/>
          <a:p>
            <a:pPr>
              <a:buFont typeface="Wingdings" panose="05000000000000000000" pitchFamily="2" charset="2"/>
              <a:buChar char="Ø"/>
            </a:pPr>
            <a:endParaRPr lang="en-US" sz="3500" dirty="0" smtClean="0"/>
          </a:p>
          <a:p>
            <a:pPr>
              <a:buFont typeface="Wingdings" panose="05000000000000000000" pitchFamily="2" charset="2"/>
              <a:buChar char="Ø"/>
            </a:pPr>
            <a:r>
              <a:rPr lang="en-US" sz="3500" dirty="0" smtClean="0"/>
              <a:t>F-measure</a:t>
            </a:r>
            <a:r>
              <a:rPr lang="en-US" sz="3500" dirty="0"/>
              <a:t>: F=2*Precision*Recall / (Precision + Recall) </a:t>
            </a:r>
            <a:endParaRPr lang="en-US" sz="3500" dirty="0" smtClean="0"/>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F-measure obtained : 1.8029</a:t>
            </a:r>
            <a:endParaRPr lang="en-US" sz="3500" dirty="0"/>
          </a:p>
        </p:txBody>
      </p:sp>
    </p:spTree>
    <p:extLst>
      <p:ext uri="{BB962C8B-B14F-4D97-AF65-F5344CB8AC3E}">
        <p14:creationId xmlns:p14="http://schemas.microsoft.com/office/powerpoint/2010/main" val="1205191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EVALUATION  EXECUTION TIME</a:t>
            </a:r>
            <a:endParaRPr lang="en-US" dirty="0"/>
          </a:p>
        </p:txBody>
      </p:sp>
      <p:sp>
        <p:nvSpPr>
          <p:cNvPr id="3" name="Content Placeholder 2"/>
          <p:cNvSpPr>
            <a:spLocks noGrp="1"/>
          </p:cNvSpPr>
          <p:nvPr>
            <p:ph idx="1"/>
          </p:nvPr>
        </p:nvSpPr>
        <p:spPr>
          <a:xfrm>
            <a:off x="1036320" y="1871859"/>
            <a:ext cx="10058400" cy="4023360"/>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sz="3500" dirty="0" smtClean="0"/>
              <a:t>The execution time taken for 10000 data points is 22.5 hours.</a:t>
            </a:r>
            <a:endParaRPr lang="en-US" sz="3500" dirty="0"/>
          </a:p>
        </p:txBody>
      </p:sp>
    </p:spTree>
    <p:extLst>
      <p:ext uri="{BB962C8B-B14F-4D97-AF65-F5344CB8AC3E}">
        <p14:creationId xmlns:p14="http://schemas.microsoft.com/office/powerpoint/2010/main" val="2476557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32299"/>
          </a:xfrm>
        </p:spPr>
        <p:txBody>
          <a:bodyPr/>
          <a:lstStyle/>
          <a:p>
            <a:pPr algn="ctr"/>
            <a:r>
              <a:rPr lang="en-US" b="1" dirty="0" smtClean="0">
                <a:latin typeface="Calibri" panose="020F0502020204030204" pitchFamily="34" charset="0"/>
                <a:cs typeface="Calibri" panose="020F0502020204030204" pitchFamily="34" charset="0"/>
              </a:rPr>
              <a:t>CONCLUSION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650454"/>
              </p:ext>
            </p:extLst>
          </p:nvPr>
        </p:nvGraphicFramePr>
        <p:xfrm>
          <a:off x="1096961" y="1166948"/>
          <a:ext cx="9997758" cy="4937758"/>
        </p:xfrm>
        <a:graphic>
          <a:graphicData uri="http://schemas.openxmlformats.org/drawingml/2006/table">
            <a:tbl>
              <a:tblPr firstRow="1" bandRow="1">
                <a:tableStyleId>{5C22544A-7EE6-4342-B048-85BDC9FD1C3A}</a:tableStyleId>
              </a:tblPr>
              <a:tblGrid>
                <a:gridCol w="4998879">
                  <a:extLst>
                    <a:ext uri="{9D8B030D-6E8A-4147-A177-3AD203B41FA5}">
                      <a16:colId xmlns:a16="http://schemas.microsoft.com/office/drawing/2014/main" val="1607691072"/>
                    </a:ext>
                  </a:extLst>
                </a:gridCol>
                <a:gridCol w="4998879">
                  <a:extLst>
                    <a:ext uri="{9D8B030D-6E8A-4147-A177-3AD203B41FA5}">
                      <a16:colId xmlns:a16="http://schemas.microsoft.com/office/drawing/2014/main" val="4038860"/>
                    </a:ext>
                  </a:extLst>
                </a:gridCol>
              </a:tblGrid>
              <a:tr h="705394">
                <a:tc>
                  <a:txBody>
                    <a:bodyPr/>
                    <a:lstStyle/>
                    <a:p>
                      <a:pPr algn="ctr">
                        <a:lnSpc>
                          <a:spcPct val="200000"/>
                        </a:lnSpc>
                      </a:pPr>
                      <a:r>
                        <a:rPr lang="en-US" dirty="0" smtClean="0"/>
                        <a:t>         EVALUATION</a:t>
                      </a:r>
                      <a:r>
                        <a:rPr lang="en-US" baseline="0" dirty="0" smtClean="0"/>
                        <a:t> MESURES</a:t>
                      </a:r>
                      <a:endParaRPr lang="en-US" dirty="0"/>
                    </a:p>
                  </a:txBody>
                  <a:tcPr/>
                </a:tc>
                <a:tc>
                  <a:txBody>
                    <a:bodyPr/>
                    <a:lstStyle/>
                    <a:p>
                      <a:pPr algn="ctr">
                        <a:lnSpc>
                          <a:spcPct val="200000"/>
                        </a:lnSpc>
                      </a:pPr>
                      <a:r>
                        <a:rPr lang="en-US" dirty="0" smtClean="0"/>
                        <a:t>       VALUES</a:t>
                      </a:r>
                      <a:endParaRPr lang="en-US" dirty="0"/>
                    </a:p>
                  </a:txBody>
                  <a:tcPr/>
                </a:tc>
                <a:extLst>
                  <a:ext uri="{0D108BD9-81ED-4DB2-BD59-A6C34878D82A}">
                    <a16:rowId xmlns:a16="http://schemas.microsoft.com/office/drawing/2014/main" val="3742218704"/>
                  </a:ext>
                </a:extLst>
              </a:tr>
              <a:tr h="705394">
                <a:tc>
                  <a:txBody>
                    <a:bodyPr/>
                    <a:lstStyle/>
                    <a:p>
                      <a:pPr algn="ctr">
                        <a:lnSpc>
                          <a:spcPct val="200000"/>
                        </a:lnSpc>
                      </a:pPr>
                      <a:r>
                        <a:rPr lang="en-US" dirty="0" smtClean="0"/>
                        <a:t> PRECISION</a:t>
                      </a:r>
                      <a:endParaRPr lang="en-US" dirty="0"/>
                    </a:p>
                  </a:txBody>
                  <a:tcPr/>
                </a:tc>
                <a:tc>
                  <a:txBody>
                    <a:bodyPr/>
                    <a:lstStyle/>
                    <a:p>
                      <a:pPr algn="ctr"/>
                      <a:r>
                        <a:rPr lang="en-US" sz="1800" dirty="0" smtClean="0"/>
                        <a:t>0.89%</a:t>
                      </a:r>
                      <a:endParaRPr lang="en-US" dirty="0" smtClean="0"/>
                    </a:p>
                    <a:p>
                      <a:pPr algn="ctr"/>
                      <a:r>
                        <a:rPr lang="en-US" dirty="0" smtClean="0"/>
                        <a:t>                   </a:t>
                      </a:r>
                      <a:endParaRPr lang="en-US" dirty="0"/>
                    </a:p>
                  </a:txBody>
                  <a:tcPr/>
                </a:tc>
                <a:extLst>
                  <a:ext uri="{0D108BD9-81ED-4DB2-BD59-A6C34878D82A}">
                    <a16:rowId xmlns:a16="http://schemas.microsoft.com/office/drawing/2014/main" val="2131548564"/>
                  </a:ext>
                </a:extLst>
              </a:tr>
              <a:tr h="705394">
                <a:tc>
                  <a:txBody>
                    <a:bodyPr/>
                    <a:lstStyle/>
                    <a:p>
                      <a:pPr algn="ctr">
                        <a:lnSpc>
                          <a:spcPct val="200000"/>
                        </a:lnSpc>
                      </a:pPr>
                      <a:r>
                        <a:rPr lang="en-US" dirty="0" smtClean="0"/>
                        <a:t>RECALL</a:t>
                      </a:r>
                      <a:endParaRPr lang="en-US" dirty="0"/>
                    </a:p>
                  </a:txBody>
                  <a:tcPr/>
                </a:tc>
                <a:tc>
                  <a:txBody>
                    <a:bodyPr/>
                    <a:lstStyle/>
                    <a:p>
                      <a:pPr algn="ctr"/>
                      <a:r>
                        <a:rPr lang="en-US" dirty="0" smtClean="0"/>
                        <a:t> </a:t>
                      </a:r>
                      <a:r>
                        <a:rPr lang="en-US" sz="1800" dirty="0" smtClean="0"/>
                        <a:t>8.06%</a:t>
                      </a:r>
                      <a:endParaRPr lang="en-US" dirty="0"/>
                    </a:p>
                  </a:txBody>
                  <a:tcPr/>
                </a:tc>
                <a:extLst>
                  <a:ext uri="{0D108BD9-81ED-4DB2-BD59-A6C34878D82A}">
                    <a16:rowId xmlns:a16="http://schemas.microsoft.com/office/drawing/2014/main" val="3393354589"/>
                  </a:ext>
                </a:extLst>
              </a:tr>
              <a:tr h="705394">
                <a:tc>
                  <a:txBody>
                    <a:bodyPr/>
                    <a:lstStyle/>
                    <a:p>
                      <a:pPr algn="ctr">
                        <a:lnSpc>
                          <a:spcPct val="200000"/>
                        </a:lnSpc>
                      </a:pPr>
                      <a:r>
                        <a:rPr lang="en-US" dirty="0" smtClean="0"/>
                        <a:t>F MEASURE</a:t>
                      </a:r>
                      <a:endParaRPr lang="en-US" dirty="0"/>
                    </a:p>
                  </a:txBody>
                  <a:tcPr/>
                </a:tc>
                <a:tc>
                  <a:txBody>
                    <a:bodyPr/>
                    <a:lstStyle/>
                    <a:p>
                      <a:pPr algn="ctr">
                        <a:buFont typeface="Wingdings" panose="05000000000000000000" pitchFamily="2" charset="2"/>
                        <a:buNone/>
                      </a:pPr>
                      <a:r>
                        <a:rPr lang="en-US" dirty="0" smtClean="0"/>
                        <a:t> </a:t>
                      </a:r>
                      <a:r>
                        <a:rPr lang="en-US" sz="1800" dirty="0" smtClean="0"/>
                        <a:t>1.8029</a:t>
                      </a:r>
                      <a:endParaRPr lang="en-US" sz="1800" dirty="0"/>
                    </a:p>
                  </a:txBody>
                  <a:tcPr/>
                </a:tc>
                <a:extLst>
                  <a:ext uri="{0D108BD9-81ED-4DB2-BD59-A6C34878D82A}">
                    <a16:rowId xmlns:a16="http://schemas.microsoft.com/office/drawing/2014/main" val="3513181537"/>
                  </a:ext>
                </a:extLst>
              </a:tr>
              <a:tr h="705394">
                <a:tc>
                  <a:txBody>
                    <a:bodyPr/>
                    <a:lstStyle/>
                    <a:p>
                      <a:pPr algn="ctr">
                        <a:lnSpc>
                          <a:spcPct val="200000"/>
                        </a:lnSpc>
                      </a:pPr>
                      <a:r>
                        <a:rPr lang="en-US" dirty="0" smtClean="0"/>
                        <a:t>MAE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1.5693</a:t>
                      </a:r>
                    </a:p>
                    <a:p>
                      <a:pPr algn="ctr"/>
                      <a:endParaRPr lang="en-US" dirty="0"/>
                    </a:p>
                  </a:txBody>
                  <a:tcPr/>
                </a:tc>
                <a:extLst>
                  <a:ext uri="{0D108BD9-81ED-4DB2-BD59-A6C34878D82A}">
                    <a16:rowId xmlns:a16="http://schemas.microsoft.com/office/drawing/2014/main" val="2338723461"/>
                  </a:ext>
                </a:extLst>
              </a:tr>
              <a:tr h="705394">
                <a:tc>
                  <a:txBody>
                    <a:bodyPr/>
                    <a:lstStyle/>
                    <a:p>
                      <a:pPr algn="ctr">
                        <a:lnSpc>
                          <a:spcPct val="200000"/>
                        </a:lnSpc>
                      </a:pPr>
                      <a:r>
                        <a:rPr lang="en-US" dirty="0" smtClean="0"/>
                        <a:t>RMSE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2.0174</a:t>
                      </a:r>
                    </a:p>
                    <a:p>
                      <a:pPr algn="ctr"/>
                      <a:endParaRPr lang="en-US" dirty="0"/>
                    </a:p>
                  </a:txBody>
                  <a:tcPr/>
                </a:tc>
                <a:extLst>
                  <a:ext uri="{0D108BD9-81ED-4DB2-BD59-A6C34878D82A}">
                    <a16:rowId xmlns:a16="http://schemas.microsoft.com/office/drawing/2014/main" val="2481479389"/>
                  </a:ext>
                </a:extLst>
              </a:tr>
              <a:tr h="705394">
                <a:tc>
                  <a:txBody>
                    <a:bodyPr/>
                    <a:lstStyle/>
                    <a:p>
                      <a:pPr algn="ctr">
                        <a:lnSpc>
                          <a:spcPct val="200000"/>
                        </a:lnSpc>
                      </a:pPr>
                      <a:r>
                        <a:rPr lang="en-US" dirty="0" smtClean="0"/>
                        <a:t>EXECUTION TIME</a:t>
                      </a:r>
                      <a:endParaRPr lang="en-US" dirty="0"/>
                    </a:p>
                  </a:txBody>
                  <a:tcPr/>
                </a:tc>
                <a:tc>
                  <a:txBody>
                    <a:bodyPr/>
                    <a:lstStyle/>
                    <a:p>
                      <a:pPr algn="ctr"/>
                      <a:r>
                        <a:rPr lang="en-US" dirty="0" smtClean="0"/>
                        <a:t>22.5 hours</a:t>
                      </a:r>
                      <a:endParaRPr lang="en-US" dirty="0"/>
                    </a:p>
                  </a:txBody>
                  <a:tcPr/>
                </a:tc>
                <a:extLst>
                  <a:ext uri="{0D108BD9-81ED-4DB2-BD59-A6C34878D82A}">
                    <a16:rowId xmlns:a16="http://schemas.microsoft.com/office/drawing/2014/main" val="2647792115"/>
                  </a:ext>
                </a:extLst>
              </a:tr>
            </a:tbl>
          </a:graphicData>
        </a:graphic>
      </p:graphicFrame>
    </p:spTree>
    <p:extLst>
      <p:ext uri="{BB962C8B-B14F-4D97-AF65-F5344CB8AC3E}">
        <p14:creationId xmlns:p14="http://schemas.microsoft.com/office/powerpoint/2010/main" val="758071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4" y="2472456"/>
            <a:ext cx="10058400" cy="1080642"/>
          </a:xfrm>
        </p:spPr>
        <p:txBody>
          <a:bodyPr/>
          <a:lstStyle/>
          <a:p>
            <a:r>
              <a:rPr lang="en-US" dirty="0" smtClean="0"/>
              <a:t>                       </a:t>
            </a:r>
            <a:r>
              <a:rPr lang="en-US" sz="5500" b="1" dirty="0" smtClean="0"/>
              <a:t>THANK YOU</a:t>
            </a:r>
            <a:endParaRPr lang="en-US" sz="5500" b="1" dirty="0"/>
          </a:p>
        </p:txBody>
      </p:sp>
    </p:spTree>
    <p:extLst>
      <p:ext uri="{BB962C8B-B14F-4D97-AF65-F5344CB8AC3E}">
        <p14:creationId xmlns:p14="http://schemas.microsoft.com/office/powerpoint/2010/main" val="2348376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DATASET SELECTION</a:t>
            </a:r>
            <a:endParaRPr lang="en-US" b="1" dirty="0">
              <a:latin typeface="+mn-lt"/>
            </a:endParaRPr>
          </a:p>
        </p:txBody>
      </p:sp>
      <p:sp>
        <p:nvSpPr>
          <p:cNvPr id="3" name="Content Placeholder 2"/>
          <p:cNvSpPr>
            <a:spLocks noGrp="1"/>
          </p:cNvSpPr>
          <p:nvPr>
            <p:ph idx="1"/>
          </p:nvPr>
        </p:nvSpPr>
        <p:spPr/>
        <p:txBody>
          <a:bodyPr>
            <a:normAutofit/>
          </a:bodyPr>
          <a:lstStyle/>
          <a:p>
            <a:endParaRPr lang="en-US" dirty="0"/>
          </a:p>
          <a:p>
            <a:pPr>
              <a:buFont typeface="Wingdings" panose="05000000000000000000" pitchFamily="2" charset="2"/>
              <a:buChar char="Ø"/>
            </a:pPr>
            <a:r>
              <a:rPr lang="en-US" sz="2500" dirty="0" smtClean="0">
                <a:latin typeface="Arial" panose="020B0604020202020204" pitchFamily="34" charset="0"/>
                <a:cs typeface="Arial" panose="020B0604020202020204" pitchFamily="34" charset="0"/>
              </a:rPr>
              <a:t>The dataset is the Books dataset from the Amazon Product Data by Julian </a:t>
            </a:r>
            <a:r>
              <a:rPr lang="en-US" sz="2500" dirty="0" err="1" smtClean="0">
                <a:latin typeface="Arial" panose="020B0604020202020204" pitchFamily="34" charset="0"/>
                <a:cs typeface="Arial" panose="020B0604020202020204" pitchFamily="34" charset="0"/>
              </a:rPr>
              <a:t>McAuley</a:t>
            </a:r>
            <a:r>
              <a:rPr lang="en-US" sz="2500" smtClean="0">
                <a:latin typeface="Arial" panose="020B0604020202020204" pitchFamily="34" charset="0"/>
                <a:cs typeface="Arial" panose="020B0604020202020204" pitchFamily="34" charset="0"/>
              </a:rPr>
              <a:t>, UCSD</a:t>
            </a:r>
            <a:endParaRPr lang="en-US" sz="2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500" dirty="0" smtClean="0">
                <a:latin typeface="Arial" panose="020B0604020202020204" pitchFamily="34" charset="0"/>
                <a:cs typeface="Arial" panose="020B0604020202020204" pitchFamily="34" charset="0"/>
              </a:rPr>
              <a:t>The dataset Consists </a:t>
            </a:r>
            <a:r>
              <a:rPr lang="en-US" sz="2500" dirty="0">
                <a:latin typeface="Arial" panose="020B0604020202020204" pitchFamily="34" charset="0"/>
                <a:cs typeface="Arial" panose="020B0604020202020204" pitchFamily="34" charset="0"/>
              </a:rPr>
              <a:t>of </a:t>
            </a:r>
            <a:r>
              <a:rPr lang="en-US" sz="2500" dirty="0" err="1" smtClean="0">
                <a:latin typeface="Arial" panose="020B0604020202020204" pitchFamily="34" charset="0"/>
                <a:cs typeface="Arial" panose="020B0604020202020204" pitchFamily="34" charset="0"/>
              </a:rPr>
              <a:t>user_id</a:t>
            </a:r>
            <a:r>
              <a:rPr lang="en-US" sz="2500" dirty="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item_id</a:t>
            </a:r>
            <a:r>
              <a:rPr lang="en-US" sz="2500" dirty="0">
                <a:latin typeface="Arial" panose="020B0604020202020204" pitchFamily="34" charset="0"/>
                <a:cs typeface="Arial" panose="020B0604020202020204" pitchFamily="34" charset="0"/>
              </a:rPr>
              <a:t>,  ratings, timestamp</a:t>
            </a:r>
          </a:p>
          <a:p>
            <a:pPr>
              <a:buFont typeface="Wingdings" panose="05000000000000000000" pitchFamily="2" charset="2"/>
              <a:buChar char="Ø"/>
            </a:pPr>
            <a:r>
              <a:rPr lang="en-US" sz="2500" dirty="0" smtClean="0">
                <a:latin typeface="Arial" panose="020B0604020202020204" pitchFamily="34" charset="0"/>
                <a:cs typeface="Arial" panose="020B0604020202020204" pitchFamily="34" charset="0"/>
              </a:rPr>
              <a:t>The data was initially sorted by </a:t>
            </a:r>
            <a:r>
              <a:rPr lang="en-US" sz="2500" dirty="0" err="1" smtClean="0">
                <a:latin typeface="Arial" panose="020B0604020202020204" pitchFamily="34" charset="0"/>
                <a:cs typeface="Arial" panose="020B0604020202020204" pitchFamily="34" charset="0"/>
              </a:rPr>
              <a:t>item_id</a:t>
            </a:r>
            <a:endParaRPr lang="en-US" sz="2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500" dirty="0">
                <a:latin typeface="Arial" panose="020B0604020202020204" pitchFamily="34" charset="0"/>
                <a:cs typeface="Arial" panose="020B0604020202020204" pitchFamily="34" charset="0"/>
              </a:rPr>
              <a:t>Total number users: 8026324 </a:t>
            </a:r>
          </a:p>
          <a:p>
            <a:pPr>
              <a:buFont typeface="Wingdings" panose="05000000000000000000" pitchFamily="2" charset="2"/>
              <a:buChar char="Ø"/>
            </a:pPr>
            <a:r>
              <a:rPr lang="en-US" sz="2500" dirty="0">
                <a:latin typeface="Arial" panose="020B0604020202020204" pitchFamily="34" charset="0"/>
                <a:cs typeface="Arial" panose="020B0604020202020204" pitchFamily="34" charset="0"/>
              </a:rPr>
              <a:t>Total number of items: 2330066 </a:t>
            </a:r>
            <a:r>
              <a:rPr lang="en-US" sz="2500" dirty="0" smtClean="0">
                <a:latin typeface="Arial" panose="020B0604020202020204" pitchFamily="34" charset="0"/>
                <a:cs typeface="Arial" panose="020B0604020202020204" pitchFamily="34" charset="0"/>
              </a:rPr>
              <a:t>   </a:t>
            </a:r>
            <a:endParaRPr lang="en-US" sz="25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500" dirty="0" smtClean="0">
                <a:latin typeface="Arial" panose="020B0604020202020204" pitchFamily="34" charset="0"/>
                <a:cs typeface="Arial" panose="020B0604020202020204" pitchFamily="34" charset="0"/>
              </a:rPr>
              <a:t>Considere</a:t>
            </a:r>
            <a:r>
              <a:rPr lang="en-US" sz="2500" dirty="0" smtClean="0">
                <a:latin typeface="Arial" panose="020B0604020202020204" pitchFamily="34" charset="0"/>
                <a:cs typeface="Arial" panose="020B0604020202020204" pitchFamily="34" charset="0"/>
              </a:rPr>
              <a:t>d number of datapoints:10000</a:t>
            </a:r>
            <a:endParaRPr lang="en-US" sz="2500" dirty="0">
              <a:latin typeface="Arial" panose="020B0604020202020204" pitchFamily="34" charset="0"/>
              <a:cs typeface="Arial" panose="020B0604020202020204" pitchFamily="34" charset="0"/>
            </a:endParaRP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724" y="3657599"/>
            <a:ext cx="4239290" cy="1993821"/>
          </a:xfrm>
          <a:prstGeom prst="rect">
            <a:avLst/>
          </a:prstGeom>
        </p:spPr>
      </p:pic>
    </p:spTree>
    <p:extLst>
      <p:ext uri="{BB962C8B-B14F-4D97-AF65-F5344CB8AC3E}">
        <p14:creationId xmlns:p14="http://schemas.microsoft.com/office/powerpoint/2010/main" val="3667299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DATA PRE PROCESSING</a:t>
            </a:r>
            <a:br>
              <a:rPr lang="en-US" b="1" dirty="0" smtClean="0">
                <a:latin typeface="+mn-lt"/>
              </a:rPr>
            </a:br>
            <a:r>
              <a:rPr lang="en-US" b="1" dirty="0" smtClean="0">
                <a:latin typeface="+mn-lt"/>
              </a:rPr>
              <a:t>TRAIN – TEST SPLIT</a:t>
            </a:r>
            <a:endParaRPr lang="en-US" b="1" dirty="0">
              <a:latin typeface="+mn-lt"/>
            </a:endParaRPr>
          </a:p>
        </p:txBody>
      </p:sp>
      <p:sp>
        <p:nvSpPr>
          <p:cNvPr id="3" name="Content Placeholder 2"/>
          <p:cNvSpPr>
            <a:spLocks noGrp="1"/>
          </p:cNvSpPr>
          <p:nvPr>
            <p:ph idx="1"/>
          </p:nvPr>
        </p:nvSpPr>
        <p:spPr>
          <a:xfrm>
            <a:off x="1097279" y="1845734"/>
            <a:ext cx="10502537" cy="4023360"/>
          </a:xfrm>
        </p:spPr>
        <p:txBody>
          <a:bodyPr/>
          <a:lstStyle/>
          <a:p>
            <a:pPr marL="0" indent="0">
              <a:buNone/>
            </a:pPr>
            <a:endParaRPr lang="en-US" sz="3200" dirty="0" smtClean="0"/>
          </a:p>
          <a:p>
            <a:pPr>
              <a:buFont typeface="Wingdings" panose="05000000000000000000" pitchFamily="2" charset="2"/>
              <a:buChar char="Ø"/>
            </a:pPr>
            <a:r>
              <a:rPr lang="en-US" sz="3200" dirty="0" smtClean="0"/>
              <a:t>For </a:t>
            </a:r>
            <a:r>
              <a:rPr lang="en-US" sz="3200" dirty="0" smtClean="0"/>
              <a:t>every user, the items rated by each user was sorted and then one item from the rated items was inserted into the test set and the rest were inserted into the training set</a:t>
            </a:r>
            <a:r>
              <a:rPr lang="en-US" sz="3200" dirty="0" smtClean="0"/>
              <a:t>.</a:t>
            </a:r>
          </a:p>
          <a:p>
            <a:pPr marL="0" indent="0">
              <a:buNone/>
            </a:pPr>
            <a:endParaRPr lang="en-US" sz="3200" dirty="0" smtClean="0"/>
          </a:p>
          <a:p>
            <a:pPr>
              <a:buFont typeface="Wingdings" panose="05000000000000000000" pitchFamily="2" charset="2"/>
              <a:buChar char="Ø"/>
            </a:pPr>
            <a:r>
              <a:rPr lang="en-US" sz="3200" dirty="0" smtClean="0"/>
              <a:t>This approach was taken because of the sparsity of data in </a:t>
            </a:r>
            <a:r>
              <a:rPr lang="en-US" sz="3200" dirty="0" smtClean="0"/>
              <a:t>the </a:t>
            </a:r>
            <a:r>
              <a:rPr lang="en-US" sz="3200" dirty="0" smtClean="0"/>
              <a:t>dataset.</a:t>
            </a:r>
          </a:p>
          <a:p>
            <a:endParaRPr lang="en-US" dirty="0"/>
          </a:p>
        </p:txBody>
      </p:sp>
    </p:spTree>
    <p:extLst>
      <p:ext uri="{BB962C8B-B14F-4D97-AF65-F5344CB8AC3E}">
        <p14:creationId xmlns:p14="http://schemas.microsoft.com/office/powerpoint/2010/main" val="2571316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cs typeface="Calibri" panose="020F0502020204030204" pitchFamily="34" charset="0"/>
              </a:rPr>
              <a:t>RATING PREDICTION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2500" dirty="0" smtClean="0"/>
              <a:t>Prediction algorithm used : User Based Collaborative filtering.</a:t>
            </a:r>
          </a:p>
          <a:p>
            <a:pPr>
              <a:buFont typeface="Wingdings" panose="05000000000000000000" pitchFamily="2" charset="2"/>
              <a:buChar char="Ø"/>
            </a:pPr>
            <a:r>
              <a:rPr lang="en-US" sz="2500" dirty="0"/>
              <a:t>Look for users who share the same rating patterns with the active user (the user whom the prediction is for).</a:t>
            </a:r>
          </a:p>
          <a:p>
            <a:pPr>
              <a:buFont typeface="Wingdings" panose="05000000000000000000" pitchFamily="2" charset="2"/>
              <a:buChar char="Ø"/>
            </a:pPr>
            <a:r>
              <a:rPr lang="en-US" sz="2500" dirty="0"/>
              <a:t>Use the ratings from those like-minded users </a:t>
            </a:r>
            <a:r>
              <a:rPr lang="en-US" sz="2500" dirty="0" smtClean="0"/>
              <a:t>to </a:t>
            </a:r>
            <a:r>
              <a:rPr lang="en-US" sz="2500" dirty="0"/>
              <a:t>calculate a prediction for the active </a:t>
            </a:r>
            <a:r>
              <a:rPr lang="en-US" sz="2500" dirty="0" smtClean="0"/>
              <a:t>user. </a:t>
            </a:r>
            <a:endParaRPr lang="en-US" sz="2500" dirty="0" smtClean="0"/>
          </a:p>
          <a:p>
            <a:pPr>
              <a:buFont typeface="Wingdings" panose="05000000000000000000" pitchFamily="2" charset="2"/>
              <a:buChar char="Ø"/>
            </a:pPr>
            <a:r>
              <a:rPr lang="en-US" sz="2500" dirty="0"/>
              <a:t> </a:t>
            </a:r>
            <a:r>
              <a:rPr lang="en-US" sz="2500" dirty="0" smtClean="0"/>
              <a:t>We </a:t>
            </a:r>
            <a:r>
              <a:rPr lang="en-US" sz="2500" dirty="0" smtClean="0"/>
              <a:t>have implemented the </a:t>
            </a:r>
            <a:r>
              <a:rPr lang="en-US" sz="2500" dirty="0" smtClean="0"/>
              <a:t>algorithm from scratch</a:t>
            </a:r>
            <a:endParaRPr lang="en-US" sz="2500"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772" y="3654358"/>
            <a:ext cx="3361508" cy="2153528"/>
          </a:xfrm>
          <a:prstGeom prst="rect">
            <a:avLst/>
          </a:prstGeom>
        </p:spPr>
      </p:pic>
      <p:sp>
        <p:nvSpPr>
          <p:cNvPr id="5" name="AutoShape 2" descr="blob:https://web.whatsapp.com/de4791b3-c646-47dd-a52c-9dc53bfedcd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1264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cs typeface="Calibri" panose="020F0502020204030204" pitchFamily="34" charset="0"/>
              </a:rPr>
              <a:t>EVALUATING </a:t>
            </a:r>
            <a:r>
              <a:rPr lang="en-US" b="1" dirty="0">
                <a:latin typeface="Calibri" panose="020F0502020204030204" pitchFamily="34" charset="0"/>
                <a:cs typeface="Calibri" panose="020F0502020204030204" pitchFamily="34" charset="0"/>
              </a:rPr>
              <a:t>PREDICTION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500" dirty="0" smtClean="0"/>
              <a:t>The predictions are evaluated by calculating MAE and </a:t>
            </a:r>
            <a:r>
              <a:rPr lang="en-US" sz="2500" dirty="0" smtClean="0"/>
              <a:t>RMSE using </a:t>
            </a:r>
            <a:r>
              <a:rPr lang="en-US" sz="2500" dirty="0" err="1" smtClean="0"/>
              <a:t>Jaccard</a:t>
            </a:r>
            <a:r>
              <a:rPr lang="en-US" sz="2500" dirty="0" smtClean="0"/>
              <a:t> similarity</a:t>
            </a:r>
            <a:endParaRPr lang="en-US" sz="2500" dirty="0" smtClean="0"/>
          </a:p>
          <a:p>
            <a:pPr>
              <a:buFont typeface="Wingdings" panose="05000000000000000000" pitchFamily="2" charset="2"/>
              <a:buChar char="Ø"/>
            </a:pPr>
            <a:r>
              <a:rPr lang="en-US" sz="2500" b="1" dirty="0"/>
              <a:t>Mean Absolute Error (MAE): </a:t>
            </a:r>
            <a:r>
              <a:rPr lang="en-US" sz="2500" dirty="0"/>
              <a:t>MAE measures the average magnitude of the errors in a set of predictions, without considering their direction</a:t>
            </a:r>
            <a:r>
              <a:rPr lang="en-US" sz="2500" dirty="0" smtClean="0"/>
              <a:t>.</a:t>
            </a:r>
          </a:p>
          <a:p>
            <a:pPr>
              <a:buFont typeface="Wingdings" panose="05000000000000000000" pitchFamily="2" charset="2"/>
              <a:buChar char="Ø"/>
            </a:pPr>
            <a:endParaRPr lang="en-US" sz="2500" dirty="0"/>
          </a:p>
          <a:p>
            <a:pPr>
              <a:buFont typeface="Wingdings" panose="05000000000000000000" pitchFamily="2" charset="2"/>
              <a:buChar char="Ø"/>
            </a:pPr>
            <a:endParaRPr lang="en-US" sz="2500" dirty="0" smtClean="0"/>
          </a:p>
          <a:p>
            <a:pPr>
              <a:buFont typeface="Wingdings" panose="05000000000000000000" pitchFamily="2" charset="2"/>
              <a:buChar char="Ø"/>
            </a:pPr>
            <a:endParaRPr lang="en-US" sz="2500" dirty="0"/>
          </a:p>
          <a:p>
            <a:pPr>
              <a:buFont typeface="Wingdings" panose="05000000000000000000" pitchFamily="2" charset="2"/>
              <a:buChar char="Ø"/>
            </a:pPr>
            <a:r>
              <a:rPr lang="en-US" sz="2500" dirty="0" smtClean="0"/>
              <a:t>Mae obtained : 1.5693</a:t>
            </a: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292" y="4097654"/>
            <a:ext cx="3000375" cy="857250"/>
          </a:xfrm>
          <a:prstGeom prst="rect">
            <a:avLst/>
          </a:prstGeom>
        </p:spPr>
      </p:pic>
    </p:spTree>
    <p:extLst>
      <p:ext uri="{BB962C8B-B14F-4D97-AF65-F5344CB8AC3E}">
        <p14:creationId xmlns:p14="http://schemas.microsoft.com/office/powerpoint/2010/main" val="1619650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cs typeface="Calibri" panose="020F0502020204030204" pitchFamily="34" charset="0"/>
              </a:rPr>
              <a:t>EVALUATING </a:t>
            </a:r>
            <a:r>
              <a:rPr lang="en-US" b="1" dirty="0">
                <a:latin typeface="Calibri" panose="020F0502020204030204" pitchFamily="34" charset="0"/>
                <a:cs typeface="Calibri" panose="020F0502020204030204" pitchFamily="34" charset="0"/>
              </a:rPr>
              <a:t>PREDICTION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500" dirty="0" smtClean="0"/>
              <a:t>The predictions are evaluated by calculating </a:t>
            </a:r>
            <a:r>
              <a:rPr lang="en-US" sz="2500" b="1" dirty="0" smtClean="0"/>
              <a:t>MAE</a:t>
            </a:r>
            <a:r>
              <a:rPr lang="en-US" sz="2500" dirty="0" smtClean="0"/>
              <a:t> and </a:t>
            </a:r>
            <a:r>
              <a:rPr lang="en-US" sz="2500" b="1" dirty="0" smtClean="0"/>
              <a:t>RMSE</a:t>
            </a:r>
            <a:r>
              <a:rPr lang="en-US" sz="2500" dirty="0" smtClean="0"/>
              <a:t>.</a:t>
            </a:r>
          </a:p>
          <a:p>
            <a:pPr>
              <a:buFont typeface="Wingdings" panose="05000000000000000000" pitchFamily="2" charset="2"/>
              <a:buChar char="Ø"/>
            </a:pPr>
            <a:r>
              <a:rPr lang="en-US" sz="2500" b="1" dirty="0"/>
              <a:t>Root mean squared error (RMSE)</a:t>
            </a:r>
            <a:r>
              <a:rPr lang="en-US" sz="2500" dirty="0"/>
              <a:t>: RMSE is a quadratic scoring rule that also measures the average magnitude of the error. It’s the square root of the average of squared differences between prediction and actual observation</a:t>
            </a:r>
            <a:r>
              <a:rPr lang="en-US" sz="2500" dirty="0" smtClean="0"/>
              <a: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2500" dirty="0" smtClean="0"/>
              <a:t>RMSE obtained : 2.0174</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0" y="3724880"/>
            <a:ext cx="3114675" cy="857250"/>
          </a:xfrm>
          <a:prstGeom prst="rect">
            <a:avLst/>
          </a:prstGeom>
        </p:spPr>
      </p:pic>
    </p:spTree>
    <p:extLst>
      <p:ext uri="{BB962C8B-B14F-4D97-AF65-F5344CB8AC3E}">
        <p14:creationId xmlns:p14="http://schemas.microsoft.com/office/powerpoint/2010/main" val="2669018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JACCARD vs COSINE SIMILARITY</a:t>
            </a:r>
            <a:endParaRPr lang="en-US" b="1" dirty="0"/>
          </a:p>
        </p:txBody>
      </p:sp>
      <p:sp>
        <p:nvSpPr>
          <p:cNvPr id="3" name="Content Placeholder 2"/>
          <p:cNvSpPr>
            <a:spLocks noGrp="1"/>
          </p:cNvSpPr>
          <p:nvPr>
            <p:ph idx="1"/>
          </p:nvPr>
        </p:nvSpPr>
        <p:spPr>
          <a:xfrm>
            <a:off x="1097597" y="1985553"/>
            <a:ext cx="10058083" cy="2960915"/>
          </a:xfrm>
        </p:spPr>
        <p:txBody>
          <a:bodyPr>
            <a:noAutofit/>
          </a:bodyPr>
          <a:lstStyle/>
          <a:p>
            <a:pPr>
              <a:buFont typeface="Wingdings" panose="05000000000000000000" pitchFamily="2" charset="2"/>
              <a:buChar char="Ø"/>
            </a:pPr>
            <a:r>
              <a:rPr lang="en-US" sz="2500" dirty="0" smtClean="0"/>
              <a:t>In Cosine </a:t>
            </a:r>
            <a:r>
              <a:rPr lang="en-US" sz="2500" dirty="0"/>
              <a:t>similarity, the number of common attributes is divided by the total number of possible attributes. Whereas in </a:t>
            </a:r>
            <a:r>
              <a:rPr lang="en-US" sz="2500" dirty="0" err="1"/>
              <a:t>Jaccard</a:t>
            </a:r>
            <a:r>
              <a:rPr lang="en-US" sz="2500" dirty="0"/>
              <a:t> Similarity, the number of common attributes is divided by the number of attributes that exists in at least one of the two objects</a:t>
            </a:r>
            <a:r>
              <a:rPr lang="en-US" sz="2500" dirty="0" smtClean="0"/>
              <a:t>.</a:t>
            </a:r>
            <a:endParaRPr lang="en-US" sz="2500" dirty="0"/>
          </a:p>
          <a:p>
            <a:pPr>
              <a:buFont typeface="Wingdings" panose="05000000000000000000" pitchFamily="2" charset="2"/>
              <a:buChar char="Ø"/>
            </a:pPr>
            <a:r>
              <a:rPr lang="en-US" sz="2500" dirty="0" smtClean="0"/>
              <a:t>The </a:t>
            </a:r>
            <a:r>
              <a:rPr lang="en-US" sz="2500" dirty="0"/>
              <a:t>Cosine index could be used to identify plagiarism, but will not be a good index to identify mirror sites on the internet. Whereas the </a:t>
            </a:r>
            <a:r>
              <a:rPr lang="en-US" sz="2500" dirty="0" err="1"/>
              <a:t>Jaccard</a:t>
            </a:r>
            <a:r>
              <a:rPr lang="en-US" sz="2500" dirty="0"/>
              <a:t> index, will be a good index to identify mirror sites, but not so great at catching copy pasta plagiarism (within a larger document</a:t>
            </a:r>
            <a:r>
              <a:rPr lang="en-US" sz="2500" dirty="0" smtClean="0"/>
              <a:t>).</a:t>
            </a:r>
          </a:p>
          <a:p>
            <a:pPr>
              <a:buFont typeface="Wingdings" panose="05000000000000000000" pitchFamily="2" charset="2"/>
              <a:buChar char="Ø"/>
            </a:pPr>
            <a:r>
              <a:rPr lang="en-US" sz="2500" dirty="0" smtClean="0"/>
              <a:t>We have evaluated MAE and RMSE on both the indices(Cosine and </a:t>
            </a:r>
            <a:r>
              <a:rPr lang="en-US" sz="2500" dirty="0" err="1" smtClean="0"/>
              <a:t>Jaccard</a:t>
            </a:r>
            <a:r>
              <a:rPr lang="en-US" sz="2500" dirty="0" smtClean="0"/>
              <a:t>) and found </a:t>
            </a:r>
            <a:r>
              <a:rPr lang="en-US" sz="2500" dirty="0" err="1" smtClean="0"/>
              <a:t>Jaccard</a:t>
            </a:r>
            <a:r>
              <a:rPr lang="en-US" sz="2500" dirty="0" smtClean="0"/>
              <a:t> to be the better one.</a:t>
            </a:r>
            <a:endParaRPr lang="en-US" sz="2500" dirty="0"/>
          </a:p>
          <a:p>
            <a:endParaRPr lang="en-US" sz="2500" dirty="0" smtClean="0">
              <a:solidFill>
                <a:schemeClr val="tx1">
                  <a:lumMod val="95000"/>
                  <a:lumOff val="5000"/>
                </a:schemeClr>
              </a:solidFill>
            </a:endParaRPr>
          </a:p>
          <a:p>
            <a:endParaRPr lang="en-US" sz="2500" dirty="0" smtClean="0">
              <a:solidFill>
                <a:schemeClr val="tx1">
                  <a:lumMod val="95000"/>
                  <a:lumOff val="5000"/>
                </a:schemeClr>
              </a:solidFill>
            </a:endParaRPr>
          </a:p>
          <a:p>
            <a:pPr marL="0" indent="0">
              <a:buNone/>
            </a:pPr>
            <a:endParaRPr lang="en-US" sz="2500" dirty="0" smtClean="0">
              <a:solidFill>
                <a:schemeClr val="tx1">
                  <a:lumMod val="95000"/>
                  <a:lumOff val="5000"/>
                </a:schemeClr>
              </a:solidFill>
            </a:endParaRPr>
          </a:p>
          <a:p>
            <a:endParaRPr lang="en-US" sz="2500" dirty="0">
              <a:solidFill>
                <a:schemeClr val="tx1"/>
              </a:solidFill>
            </a:endParaRPr>
          </a:p>
          <a:p>
            <a:endParaRPr lang="en-US" sz="2500" dirty="0">
              <a:solidFill>
                <a:schemeClr val="tx1"/>
              </a:solidFill>
            </a:endParaRPr>
          </a:p>
        </p:txBody>
      </p:sp>
    </p:spTree>
    <p:extLst>
      <p:ext uri="{BB962C8B-B14F-4D97-AF65-F5344CB8AC3E}">
        <p14:creationId xmlns:p14="http://schemas.microsoft.com/office/powerpoint/2010/main" val="431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              ITEM RECOMMENDATION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500" dirty="0" smtClean="0"/>
              <a:t>A ranking </a:t>
            </a:r>
            <a:r>
              <a:rPr lang="en-US" sz="2500" dirty="0"/>
              <a:t>list of recommended items </a:t>
            </a:r>
            <a:r>
              <a:rPr lang="en-US" sz="2500" dirty="0" smtClean="0"/>
              <a:t>a </a:t>
            </a:r>
            <a:r>
              <a:rPr lang="en-US" sz="2500" dirty="0"/>
              <a:t>recommendation </a:t>
            </a:r>
            <a:r>
              <a:rPr lang="en-US" sz="2500" dirty="0" smtClean="0"/>
              <a:t>list </a:t>
            </a:r>
            <a:r>
              <a:rPr lang="en-US" sz="2500" dirty="0"/>
              <a:t>for each </a:t>
            </a:r>
            <a:r>
              <a:rPr lang="en-US" sz="2500" dirty="0" smtClean="0"/>
              <a:t>user is created.</a:t>
            </a:r>
          </a:p>
          <a:p>
            <a:pPr>
              <a:buFont typeface="Wingdings" panose="05000000000000000000" pitchFamily="2" charset="2"/>
              <a:buChar char="Ø"/>
            </a:pPr>
            <a:r>
              <a:rPr lang="en-US" sz="2500" dirty="0" smtClean="0"/>
              <a:t>The length </a:t>
            </a:r>
            <a:r>
              <a:rPr lang="en-US" sz="2500" dirty="0"/>
              <a:t>of recommendation list </a:t>
            </a:r>
            <a:r>
              <a:rPr lang="en-US" sz="2500" dirty="0" smtClean="0"/>
              <a:t>is 10</a:t>
            </a:r>
            <a:r>
              <a:rPr lang="en-US" sz="2500" dirty="0"/>
              <a:t>. </a:t>
            </a:r>
            <a:endParaRPr lang="en-US" sz="2500" dirty="0" smtClean="0"/>
          </a:p>
          <a:p>
            <a:pPr>
              <a:buFont typeface="Wingdings" panose="05000000000000000000" pitchFamily="2" charset="2"/>
              <a:buChar char="Ø"/>
            </a:pPr>
            <a:r>
              <a:rPr lang="en-US" sz="2500" dirty="0" smtClean="0"/>
              <a:t>The recommended </a:t>
            </a:r>
            <a:r>
              <a:rPr lang="en-US" sz="2500" dirty="0"/>
              <a:t>items </a:t>
            </a:r>
            <a:r>
              <a:rPr lang="en-US" sz="2500" dirty="0" smtClean="0"/>
              <a:t>are items </a:t>
            </a:r>
            <a:r>
              <a:rPr lang="en-US" sz="2500" dirty="0"/>
              <a:t>that the user didn’t purchase </a:t>
            </a:r>
            <a:r>
              <a:rPr lang="en-US" sz="2500" dirty="0" smtClean="0"/>
              <a:t>before. The algorithm recommends the items from the test set.</a:t>
            </a:r>
            <a:endParaRPr lang="en-US" sz="2500" dirty="0"/>
          </a:p>
          <a:p>
            <a:pPr>
              <a:buFont typeface="Wingdings" panose="05000000000000000000" pitchFamily="2" charset="2"/>
              <a:buChar char="Ø"/>
            </a:pPr>
            <a:r>
              <a:rPr lang="en-US" sz="2500" dirty="0" smtClean="0"/>
              <a:t>The ratings are predicted </a:t>
            </a:r>
            <a:r>
              <a:rPr lang="en-US" sz="2500" dirty="0"/>
              <a:t>on all the items that user didn’t buy </a:t>
            </a:r>
            <a:r>
              <a:rPr lang="en-US" sz="2500" dirty="0" smtClean="0"/>
              <a:t>before, then sorting </a:t>
            </a:r>
            <a:r>
              <a:rPr lang="en-US" sz="2500" dirty="0"/>
              <a:t>the items in descending order of the predicted </a:t>
            </a:r>
            <a:r>
              <a:rPr lang="en-US" sz="2500" dirty="0" smtClean="0"/>
              <a:t>rating and finally </a:t>
            </a:r>
            <a:r>
              <a:rPr lang="en-US" sz="2500" dirty="0"/>
              <a:t>take the top 10 items as the recommendation list. </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523" y="5399315"/>
            <a:ext cx="4455913" cy="405083"/>
          </a:xfrm>
          <a:prstGeom prst="rect">
            <a:avLst/>
          </a:prstGeom>
        </p:spPr>
      </p:pic>
    </p:spTree>
    <p:extLst>
      <p:ext uri="{BB962C8B-B14F-4D97-AF65-F5344CB8AC3E}">
        <p14:creationId xmlns:p14="http://schemas.microsoft.com/office/powerpoint/2010/main" val="162206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br>
              <a:rPr lang="en-US" dirty="0" smtClean="0"/>
            </a:br>
            <a:r>
              <a:rPr lang="en-US" b="1" dirty="0" smtClean="0">
                <a:latin typeface="Calibri" panose="020F0502020204030204" pitchFamily="34" charset="0"/>
                <a:cs typeface="Calibri" panose="020F0502020204030204" pitchFamily="34" charset="0"/>
              </a:rPr>
              <a:t> EVALUATION - PRECISION</a:t>
            </a:r>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sz="3000" dirty="0" smtClean="0"/>
              <a:t>Precision</a:t>
            </a:r>
            <a:r>
              <a:rPr lang="en-US" sz="3000" dirty="0"/>
              <a:t>: percentage of testing items in the 10 recommended items, calculate the precision for each user first, then average the numbers from all users </a:t>
            </a:r>
            <a:endParaRPr lang="en-US" sz="3000" dirty="0" smtClean="0"/>
          </a:p>
          <a:p>
            <a:pPr>
              <a:buFont typeface="Wingdings" panose="05000000000000000000" pitchFamily="2" charset="2"/>
              <a:buChar char="Ø"/>
            </a:pPr>
            <a:r>
              <a:rPr lang="en-US" sz="3000" dirty="0" smtClean="0"/>
              <a:t>Precision obtained : 0.89%</a:t>
            </a:r>
          </a:p>
          <a:p>
            <a:pPr>
              <a:buFont typeface="Wingdings" panose="05000000000000000000" pitchFamily="2" charset="2"/>
              <a:buChar char="Ø"/>
            </a:pPr>
            <a:r>
              <a:rPr lang="en-US" sz="3000" dirty="0" smtClean="0"/>
              <a:t>The precision obtained is low because of sparsity in test dataset.</a:t>
            </a:r>
            <a:endParaRPr lang="en-US" sz="2800"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209880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1318</TotalTime>
  <Words>601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  RECOMMENDATION SYSTEMS CS –691RS SPRING 2017 Personalized Book Recommender System for Amazon Books Dataset</vt:lpstr>
      <vt:lpstr>DATASET SELECTION</vt:lpstr>
      <vt:lpstr>DATA PRE PROCESSING TRAIN – TEST SPLIT</vt:lpstr>
      <vt:lpstr>RATING PREDICTION</vt:lpstr>
      <vt:lpstr>EVALUATING PREDICTION</vt:lpstr>
      <vt:lpstr>EVALUATING PREDICTION</vt:lpstr>
      <vt:lpstr>          JACCARD vs COSINE SIMILARITY</vt:lpstr>
      <vt:lpstr>              ITEM RECOMMENDATION</vt:lpstr>
      <vt:lpstr>     EVALUATION - PRECISION </vt:lpstr>
      <vt:lpstr>                EVALUATION -RECALL</vt:lpstr>
      <vt:lpstr>             EVALUATION  F - MEASURE</vt:lpstr>
      <vt:lpstr>         EVALUATION  EXECUTION TIME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CS – 646 FALL 2016  LambdaMART Learning to Rank using LETOR features</dc:title>
  <dc:creator>Aratrika Sarkar</dc:creator>
  <cp:lastModifiedBy>Aratrika Sarkar</cp:lastModifiedBy>
  <cp:revision>135</cp:revision>
  <dcterms:created xsi:type="dcterms:W3CDTF">2016-12-14T02:40:15Z</dcterms:created>
  <dcterms:modified xsi:type="dcterms:W3CDTF">2017-04-21T05:10:46Z</dcterms:modified>
</cp:coreProperties>
</file>