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24" Type="http://schemas.openxmlformats.org/officeDocument/2006/relationships/font" Target="fonts/Oswald-bold.fntdata"/><Relationship Id="rId12" Type="http://schemas.openxmlformats.org/officeDocument/2006/relationships/font" Target="fonts/Roboto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e2a38f89b_0_2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e2a38f89b_0_2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e2a38f89b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e2a38f89b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e2a38f89b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e2a38f89b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cba0b8f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cba0b8f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hyperlink" Target="https://www.anaconda.com/distribution/" TargetMode="External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hyperlink" Target="https://drive.google.com/dr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0625" y="1781400"/>
            <a:ext cx="5223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030">
                <a:latin typeface="Oswald"/>
                <a:ea typeface="Oswald"/>
                <a:cs typeface="Oswald"/>
                <a:sym typeface="Oswald"/>
              </a:rPr>
              <a:t>Traitement automatisé de données</a:t>
            </a:r>
            <a:endParaRPr sz="403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10575" y="3421550"/>
            <a:ext cx="3863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2025">
                <a:latin typeface="Oswald"/>
                <a:ea typeface="Oswald"/>
                <a:cs typeface="Oswald"/>
                <a:sym typeface="Oswald"/>
              </a:rPr>
              <a:t>Préparation</a:t>
            </a:r>
            <a:r>
              <a:rPr lang="fr" sz="2025">
                <a:latin typeface="Oswald"/>
                <a:ea typeface="Oswald"/>
                <a:cs typeface="Oswald"/>
                <a:sym typeface="Oswald"/>
              </a:rPr>
              <a:t> et visualisation de données</a:t>
            </a:r>
            <a:endParaRPr sz="20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2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13380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hamilton.araujo@unilasalle.fr</a:t>
            </a:r>
            <a:endParaRPr sz="900"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200" y="103025"/>
            <a:ext cx="1283277" cy="4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681" y="0"/>
            <a:ext cx="1454817" cy="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5">
            <a:alphaModFix/>
          </a:blip>
          <a:srcRect b="26812" l="17047" r="12216" t="27416"/>
          <a:stretch/>
        </p:blipFill>
        <p:spPr>
          <a:xfrm>
            <a:off x="4755175" y="82950"/>
            <a:ext cx="1454825" cy="52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idx="4294967295" type="title"/>
          </p:nvPr>
        </p:nvSpPr>
        <p:spPr>
          <a:xfrm>
            <a:off x="681925" y="484675"/>
            <a:ext cx="60891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Traitement automatisé de </a:t>
            </a:r>
            <a:r>
              <a:rPr lang="fr" sz="3000">
                <a:latin typeface="Oswald"/>
                <a:ea typeface="Oswald"/>
                <a:cs typeface="Oswald"/>
                <a:sym typeface="Oswald"/>
              </a:rPr>
              <a:t>données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>
                <a:latin typeface="Oswald"/>
                <a:ea typeface="Oswald"/>
                <a:cs typeface="Oswald"/>
                <a:sym typeface="Oswald"/>
              </a:rPr>
              <a:t>Programme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2688745" y="1341619"/>
            <a:ext cx="3768522" cy="3774409"/>
            <a:chOff x="2675582" y="676586"/>
            <a:chExt cx="3793942" cy="3790328"/>
          </a:xfrm>
        </p:grpSpPr>
        <p:sp>
          <p:nvSpPr>
            <p:cNvPr id="146" name="Google Shape;146;p14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4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51" name="Google Shape;151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54" name="Google Shape;154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57" name="Google Shape;157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14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" name="Google Shape;162;p14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63" name="Google Shape;163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14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323500" y="1780075"/>
            <a:ext cx="3362713" cy="1289700"/>
            <a:chOff x="323500" y="1170475"/>
            <a:chExt cx="3362713" cy="1289700"/>
          </a:xfrm>
        </p:grpSpPr>
        <p:sp>
          <p:nvSpPr>
            <p:cNvPr id="167" name="Google Shape;167;p14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Programmation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Python et codingame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68" name="Google Shape;168;p14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69" name="Google Shape;169;p14"/>
          <p:cNvGrpSpPr/>
          <p:nvPr/>
        </p:nvGrpSpPr>
        <p:grpSpPr>
          <a:xfrm>
            <a:off x="323500" y="3437875"/>
            <a:ext cx="3629413" cy="1289700"/>
            <a:chOff x="323500" y="2828275"/>
            <a:chExt cx="3629413" cy="1289700"/>
          </a:xfrm>
        </p:grpSpPr>
        <p:sp>
          <p:nvSpPr>
            <p:cNvPr id="170" name="Google Shape;170;p14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Méthodologie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IDE 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collaboratifs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et Rappels de 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Mathématiques</a:t>
              </a: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et Statistiques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1" name="Google Shape;171;p14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2" name="Google Shape;172;p14"/>
          <p:cNvGrpSpPr/>
          <p:nvPr/>
        </p:nvGrpSpPr>
        <p:grpSpPr>
          <a:xfrm>
            <a:off x="5209825" y="1669950"/>
            <a:ext cx="3610650" cy="1289700"/>
            <a:chOff x="5209825" y="1060350"/>
            <a:chExt cx="3610650" cy="1289700"/>
          </a:xfrm>
        </p:grpSpPr>
        <p:sp>
          <p:nvSpPr>
            <p:cNvPr id="173" name="Google Shape;173;p14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Optimisation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Solveur &amp; VBA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4" name="Google Shape;174;p14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75" name="Google Shape;175;p14"/>
          <p:cNvGrpSpPr/>
          <p:nvPr/>
        </p:nvGrpSpPr>
        <p:grpSpPr>
          <a:xfrm>
            <a:off x="5209825" y="3630050"/>
            <a:ext cx="3610650" cy="1289700"/>
            <a:chOff x="5209825" y="3020450"/>
            <a:chExt cx="3610650" cy="1289700"/>
          </a:xfrm>
        </p:grpSpPr>
        <p:sp>
          <p:nvSpPr>
            <p:cNvPr id="176" name="Google Shape;176;p14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Visualisation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MatplotLib &amp; Power BI</a:t>
              </a:r>
              <a:endParaRPr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cxnSp>
          <p:nvCxnSpPr>
            <p:cNvPr id="177" name="Google Shape;177;p14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26812" l="17047" r="12216" t="27416"/>
          <a:stretch/>
        </p:blipFill>
        <p:spPr>
          <a:xfrm>
            <a:off x="8044526" y="4715825"/>
            <a:ext cx="1099474" cy="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2009100" y="1425250"/>
            <a:ext cx="49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08700" y="1235300"/>
            <a:ext cx="731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Mise en place d’un environnement Python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Créer un Jupyter notebook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Démarrer</a:t>
            </a: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avec Google Colab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Rappels de Statistiques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Rappels d’Algèbre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Traitement de données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Importer des fichiers externes (csv, xlsx etc)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Travailler avec des dataframes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Librairies et fonctions de base sur Python pour le traitement et la visualisation de données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Plots pour l'affichage des données avec Matplotlib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AutoNum type="arabicPeriod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Plateformes collaboratives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26812" l="17047" r="12216" t="27416"/>
          <a:stretch/>
        </p:blipFill>
        <p:spPr>
          <a:xfrm>
            <a:off x="8044526" y="4743300"/>
            <a:ext cx="1099474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 txBox="1"/>
          <p:nvPr>
            <p:ph type="title"/>
          </p:nvPr>
        </p:nvSpPr>
        <p:spPr>
          <a:xfrm>
            <a:off x="681925" y="403550"/>
            <a:ext cx="60891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Préparation et visualisation de données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670275" y="1255900"/>
            <a:ext cx="3407700" cy="102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354" y="403545"/>
            <a:ext cx="607450" cy="66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574" y="2238799"/>
            <a:ext cx="665937" cy="6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086" y="1788750"/>
            <a:ext cx="786555" cy="39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810" y="1821500"/>
            <a:ext cx="889668" cy="3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400" y="1185612"/>
            <a:ext cx="400502" cy="40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2561" y="1185600"/>
            <a:ext cx="461626" cy="46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9">
            <a:alphaModFix/>
          </a:blip>
          <a:srcRect b="26812" l="17047" r="12216" t="27416"/>
          <a:stretch/>
        </p:blipFill>
        <p:spPr>
          <a:xfrm>
            <a:off x="8044526" y="4743300"/>
            <a:ext cx="1099474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>
            <p:ph idx="4294967295" type="title"/>
          </p:nvPr>
        </p:nvSpPr>
        <p:spPr>
          <a:xfrm>
            <a:off x="681925" y="403550"/>
            <a:ext cx="6089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Démarrer</a:t>
            </a:r>
            <a:r>
              <a:rPr lang="fr" sz="3000">
                <a:latin typeface="Oswald"/>
                <a:ea typeface="Oswald"/>
                <a:cs typeface="Oswald"/>
                <a:sym typeface="Oswald"/>
              </a:rPr>
              <a:t> avec Python et Google Colab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681925" y="2869075"/>
            <a:ext cx="40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Google Colab</a:t>
            </a: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ou Colaboratory est un service cloud, offert par Google (gratuit), basé sur Jupyter Notebook et destiné à la formation et à la recherche dans l’apprentissage automatique.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8650" y="1122350"/>
            <a:ext cx="4500550" cy="31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681925" y="3576850"/>
            <a:ext cx="572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Jupyter Notebook</a:t>
            </a: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est une application Web Open Source permettant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 créer et de partager des documents contenant du code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(exécutable directement dans le document), des équations, des images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et du texte. Avec cette application il est possible de faire du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traitement de données, de la modélisation statistique, de la visualisation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 données, du Machine Learning, etc. Elle est disponible par défaut dans la distribution </a:t>
            </a:r>
            <a:r>
              <a:rPr lang="fr" sz="1200">
                <a:solidFill>
                  <a:schemeClr val="lt1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Anaconda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826" y="498091"/>
            <a:ext cx="434926" cy="4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049" y="480475"/>
            <a:ext cx="512076" cy="5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246" y="536391"/>
            <a:ext cx="90540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6">
            <a:alphaModFix/>
          </a:blip>
          <a:srcRect b="26812" l="17047" r="12216" t="27416"/>
          <a:stretch/>
        </p:blipFill>
        <p:spPr>
          <a:xfrm>
            <a:off x="8044526" y="4743300"/>
            <a:ext cx="1099474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>
            <p:ph idx="4294967295" type="title"/>
          </p:nvPr>
        </p:nvSpPr>
        <p:spPr>
          <a:xfrm>
            <a:off x="681925" y="403550"/>
            <a:ext cx="51954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swald"/>
                <a:ea typeface="Oswald"/>
                <a:cs typeface="Oswald"/>
                <a:sym typeface="Oswald"/>
              </a:rPr>
              <a:t>Créer un jupyter notebook sur colab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2" name="Google Shape;2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200" y="1989800"/>
            <a:ext cx="3818301" cy="26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7"/>
          <p:cNvSpPr txBox="1"/>
          <p:nvPr/>
        </p:nvSpPr>
        <p:spPr>
          <a:xfrm>
            <a:off x="944200" y="1456350"/>
            <a:ext cx="53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Depuis google </a:t>
            </a: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drive: </a:t>
            </a:r>
            <a:r>
              <a:rPr lang="fr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8"/>
              </a:rPr>
              <a:t>https://drive.google.com/drive/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4847288" y="2709425"/>
            <a:ext cx="3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Char char="❏"/>
            </a:pP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Directement</a:t>
            </a:r>
            <a:r>
              <a:rPr lang="f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fr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9"/>
              </a:rPr>
              <a:t>https://colab.research.google.com/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