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oboto-bold.fntdata"/><Relationship Id="rId22" Type="http://schemas.openxmlformats.org/officeDocument/2006/relationships/font" Target="fonts/Oswald-regular.fntdata"/><Relationship Id="rId10" Type="http://schemas.openxmlformats.org/officeDocument/2006/relationships/font" Target="fonts/Roboto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e2a38f89b_0_2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e2a38f89b_0_2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e2a38f89b_0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e2a38f89b_0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e2a38f89b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7e2a38f89b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13" Type="http://schemas.openxmlformats.org/officeDocument/2006/relationships/image" Target="../media/image5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.png"/><Relationship Id="rId15" Type="http://schemas.openxmlformats.org/officeDocument/2006/relationships/image" Target="../media/image3.png"/><Relationship Id="rId14" Type="http://schemas.openxmlformats.org/officeDocument/2006/relationships/image" Target="../media/image11.png"/><Relationship Id="rId17" Type="http://schemas.openxmlformats.org/officeDocument/2006/relationships/image" Target="../media/image4.png"/><Relationship Id="rId16" Type="http://schemas.openxmlformats.org/officeDocument/2006/relationships/image" Target="../media/image2.png"/><Relationship Id="rId5" Type="http://schemas.openxmlformats.org/officeDocument/2006/relationships/image" Target="../media/image18.png"/><Relationship Id="rId19" Type="http://schemas.openxmlformats.org/officeDocument/2006/relationships/image" Target="../media/image17.png"/><Relationship Id="rId6" Type="http://schemas.openxmlformats.org/officeDocument/2006/relationships/image" Target="../media/image14.png"/><Relationship Id="rId18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0625" y="1781400"/>
            <a:ext cx="5223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30">
                <a:latin typeface="Oswald"/>
                <a:ea typeface="Oswald"/>
                <a:cs typeface="Oswald"/>
                <a:sym typeface="Oswald"/>
              </a:rPr>
              <a:t>Traitement automatisé de données</a:t>
            </a:r>
            <a:endParaRPr sz="403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10575" y="3421550"/>
            <a:ext cx="3863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2025">
                <a:latin typeface="Oswald"/>
                <a:ea typeface="Oswald"/>
                <a:cs typeface="Oswald"/>
                <a:sym typeface="Oswald"/>
              </a:rPr>
              <a:t>Préparation</a:t>
            </a:r>
            <a:r>
              <a:rPr lang="fr" sz="2025">
                <a:latin typeface="Oswald"/>
                <a:ea typeface="Oswald"/>
                <a:cs typeface="Oswald"/>
                <a:sym typeface="Oswald"/>
              </a:rPr>
              <a:t> et visualisation de données</a:t>
            </a:r>
            <a:endParaRPr sz="202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25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133800" y="47586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hamilton.araujo@unilasalle.fr</a:t>
            </a:r>
            <a:endParaRPr sz="900"/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200" y="103025"/>
            <a:ext cx="1283277" cy="4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681" y="0"/>
            <a:ext cx="1454817" cy="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 rotWithShape="1">
          <a:blip r:embed="rId5">
            <a:alphaModFix/>
          </a:blip>
          <a:srcRect b="26812" l="17047" r="12216" t="27416"/>
          <a:stretch/>
        </p:blipFill>
        <p:spPr>
          <a:xfrm>
            <a:off x="4755175" y="82950"/>
            <a:ext cx="1454825" cy="52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idx="4294967295" type="title"/>
          </p:nvPr>
        </p:nvSpPr>
        <p:spPr>
          <a:xfrm>
            <a:off x="681925" y="484675"/>
            <a:ext cx="6089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00">
                <a:latin typeface="Oswald"/>
                <a:ea typeface="Oswald"/>
                <a:cs typeface="Oswald"/>
                <a:sym typeface="Oswald"/>
              </a:rPr>
              <a:t>Traitement automatisé de </a:t>
            </a:r>
            <a:r>
              <a:rPr lang="fr" sz="3000">
                <a:latin typeface="Oswald"/>
                <a:ea typeface="Oswald"/>
                <a:cs typeface="Oswald"/>
                <a:sym typeface="Oswald"/>
              </a:rPr>
              <a:t>données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>
                <a:latin typeface="Oswald"/>
                <a:ea typeface="Oswald"/>
                <a:cs typeface="Oswald"/>
                <a:sym typeface="Oswald"/>
              </a:rPr>
              <a:t>Programme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5" name="Google Shape;145;p14"/>
          <p:cNvGrpSpPr/>
          <p:nvPr/>
        </p:nvGrpSpPr>
        <p:grpSpPr>
          <a:xfrm>
            <a:off x="2688745" y="1341619"/>
            <a:ext cx="3768522" cy="3774409"/>
            <a:chOff x="2675582" y="676586"/>
            <a:chExt cx="3793942" cy="3790328"/>
          </a:xfrm>
        </p:grpSpPr>
        <p:sp>
          <p:nvSpPr>
            <p:cNvPr id="146" name="Google Shape;146;p14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14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151" name="Google Shape;151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54" name="Google Shape;154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4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57" name="Google Shape;157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" name="Google Shape;159;p14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4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2" name="Google Shape;162;p14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63" name="Google Shape;163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" name="Google Shape;165;p14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323500" y="1780075"/>
            <a:ext cx="3362713" cy="1289700"/>
            <a:chOff x="323500" y="1170475"/>
            <a:chExt cx="3362713" cy="1289700"/>
          </a:xfrm>
        </p:grpSpPr>
        <p:sp>
          <p:nvSpPr>
            <p:cNvPr id="167" name="Google Shape;167;p14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Programmation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Python et codingame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68" name="Google Shape;168;p14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69" name="Google Shape;169;p14"/>
          <p:cNvGrpSpPr/>
          <p:nvPr/>
        </p:nvGrpSpPr>
        <p:grpSpPr>
          <a:xfrm>
            <a:off x="323500" y="3437875"/>
            <a:ext cx="3629413" cy="1289700"/>
            <a:chOff x="323500" y="2828275"/>
            <a:chExt cx="3629413" cy="1289700"/>
          </a:xfrm>
        </p:grpSpPr>
        <p:sp>
          <p:nvSpPr>
            <p:cNvPr id="170" name="Google Shape;170;p14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Méthodologie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IDE </a:t>
              </a: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collaboratifs</a:t>
              </a: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 et Rappels de </a:t>
              </a: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Mathématiques</a:t>
              </a: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 et Statistiques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71" name="Google Shape;171;p14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72" name="Google Shape;172;p14"/>
          <p:cNvGrpSpPr/>
          <p:nvPr/>
        </p:nvGrpSpPr>
        <p:grpSpPr>
          <a:xfrm>
            <a:off x="5209825" y="1669950"/>
            <a:ext cx="3610650" cy="1289700"/>
            <a:chOff x="5209825" y="1060350"/>
            <a:chExt cx="3610650" cy="1289700"/>
          </a:xfrm>
        </p:grpSpPr>
        <p:sp>
          <p:nvSpPr>
            <p:cNvPr id="173" name="Google Shape;173;p14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Optimisation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Solveur &amp; VBA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74" name="Google Shape;174;p14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75" name="Google Shape;175;p14"/>
          <p:cNvGrpSpPr/>
          <p:nvPr/>
        </p:nvGrpSpPr>
        <p:grpSpPr>
          <a:xfrm>
            <a:off x="5209825" y="3630050"/>
            <a:ext cx="3610650" cy="1289700"/>
            <a:chOff x="5209825" y="3020450"/>
            <a:chExt cx="3610650" cy="1289700"/>
          </a:xfrm>
        </p:grpSpPr>
        <p:sp>
          <p:nvSpPr>
            <p:cNvPr id="176" name="Google Shape;176;p14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Visualisation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MatplotLib &amp; Power BI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77" name="Google Shape;177;p14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78" name="Google Shape;178;p14"/>
          <p:cNvSpPr/>
          <p:nvPr/>
        </p:nvSpPr>
        <p:spPr>
          <a:xfrm>
            <a:off x="386375" y="3193950"/>
            <a:ext cx="2180700" cy="154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6563575" y="3674775"/>
            <a:ext cx="1954800" cy="105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4"/>
          <p:cNvPicPr preferRelativeResize="0"/>
          <p:nvPr/>
        </p:nvPicPr>
        <p:blipFill rotWithShape="1">
          <a:blip r:embed="rId3">
            <a:alphaModFix/>
          </a:blip>
          <a:srcRect b="26812" l="17047" r="12216" t="27416"/>
          <a:stretch/>
        </p:blipFill>
        <p:spPr>
          <a:xfrm>
            <a:off x="8044526" y="4715825"/>
            <a:ext cx="1099474" cy="4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/>
        </p:nvSpPr>
        <p:spPr>
          <a:xfrm>
            <a:off x="2009100" y="1425250"/>
            <a:ext cx="49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608700" y="1235300"/>
            <a:ext cx="7317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AutoNum type="arabicPeriod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Mise en place d’un environnement Python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Créer un Jupyter notebook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Démarrer</a:t>
            </a: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avec Google Colab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AutoNum type="arabicPeriod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Rappels de Statistiques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AutoNum type="arabicPeriod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Rappels d’Algèbre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AutoNum type="arabicPeriod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Traitement de données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Importer des fichiers externes (csv, xlsx etc)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Travailler avec des dataframes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Librairies et fonctions de base sur Python pour le traitement et la visualisation de données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Plots pour l'affichage des données avec Matplotlib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AutoNum type="arabicPeriod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Plateformes collaboratives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 b="26812" l="17047" r="12216" t="27416"/>
          <a:stretch/>
        </p:blipFill>
        <p:spPr>
          <a:xfrm>
            <a:off x="8044526" y="4743300"/>
            <a:ext cx="1099474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/>
          <p:nvPr>
            <p:ph type="title"/>
          </p:nvPr>
        </p:nvSpPr>
        <p:spPr>
          <a:xfrm>
            <a:off x="681925" y="403550"/>
            <a:ext cx="60891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Oswald"/>
                <a:ea typeface="Oswald"/>
                <a:cs typeface="Oswald"/>
                <a:sym typeface="Oswald"/>
              </a:rPr>
              <a:t>Préparation et visualisation de données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/>
          <p:nvPr/>
        </p:nvSpPr>
        <p:spPr>
          <a:xfrm>
            <a:off x="2233175" y="1777275"/>
            <a:ext cx="1238400" cy="233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700525" y="2215100"/>
            <a:ext cx="647700" cy="189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811" y="1874797"/>
            <a:ext cx="923374" cy="101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537" y="3030678"/>
            <a:ext cx="1072550" cy="107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975" y="3659148"/>
            <a:ext cx="400502" cy="39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910" y="3275648"/>
            <a:ext cx="330655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1773" y="2817675"/>
            <a:ext cx="330675" cy="40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002" y="2325999"/>
            <a:ext cx="461626" cy="46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88196" y="1671024"/>
            <a:ext cx="729929" cy="72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81125" y="4314727"/>
            <a:ext cx="923374" cy="46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53327" y="1123663"/>
            <a:ext cx="1238325" cy="54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00400" y="1777287"/>
            <a:ext cx="400502" cy="40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58750" y="3088725"/>
            <a:ext cx="2474150" cy="165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203575" y="2492933"/>
            <a:ext cx="1072575" cy="366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69836" y="4077450"/>
            <a:ext cx="461626" cy="46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30613" y="3319275"/>
            <a:ext cx="1418500" cy="2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6"/>
          <p:cNvSpPr/>
          <p:nvPr/>
        </p:nvSpPr>
        <p:spPr>
          <a:xfrm>
            <a:off x="1440350" y="3026525"/>
            <a:ext cx="537600" cy="202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803975" y="827925"/>
            <a:ext cx="3030225" cy="21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6"/>
          <p:cNvSpPr/>
          <p:nvPr/>
        </p:nvSpPr>
        <p:spPr>
          <a:xfrm>
            <a:off x="3751076" y="3026525"/>
            <a:ext cx="2052900" cy="202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16"/>
          <p:cNvPicPr preferRelativeResize="0"/>
          <p:nvPr/>
        </p:nvPicPr>
        <p:blipFill rotWithShape="1">
          <a:blip r:embed="rId18">
            <a:alphaModFix/>
          </a:blip>
          <a:srcRect b="26812" l="17047" r="12216" t="27416"/>
          <a:stretch/>
        </p:blipFill>
        <p:spPr>
          <a:xfrm>
            <a:off x="8044526" y="4743300"/>
            <a:ext cx="1099474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6"/>
          <p:cNvSpPr txBox="1"/>
          <p:nvPr>
            <p:ph idx="4294967295" type="title"/>
          </p:nvPr>
        </p:nvSpPr>
        <p:spPr>
          <a:xfrm>
            <a:off x="681925" y="403550"/>
            <a:ext cx="60891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Oswald"/>
                <a:ea typeface="Oswald"/>
                <a:cs typeface="Oswald"/>
                <a:sym typeface="Oswald"/>
              </a:rPr>
              <a:t>Méthodologie et visualisation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4" name="Google Shape;214;p1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91948" y="3659150"/>
            <a:ext cx="1371168" cy="3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