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>
        <p:scale>
          <a:sx n="81" d="100"/>
          <a:sy n="81" d="100"/>
        </p:scale>
        <p:origin x="-312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A80-7DCB-430A-9253-79430AC084F8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505B-E217-456A-9938-B490398A6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33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A80-7DCB-430A-9253-79430AC084F8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505B-E217-456A-9938-B490398A6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5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A80-7DCB-430A-9253-79430AC084F8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505B-E217-456A-9938-B490398A6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15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A80-7DCB-430A-9253-79430AC084F8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505B-E217-456A-9938-B490398A6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17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A80-7DCB-430A-9253-79430AC084F8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505B-E217-456A-9938-B490398A6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27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A80-7DCB-430A-9253-79430AC084F8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505B-E217-456A-9938-B490398A6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3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A80-7DCB-430A-9253-79430AC084F8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505B-E217-456A-9938-B490398A6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90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A80-7DCB-430A-9253-79430AC084F8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505B-E217-456A-9938-B490398A6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1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A80-7DCB-430A-9253-79430AC084F8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505B-E217-456A-9938-B490398A6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49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A80-7DCB-430A-9253-79430AC084F8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505B-E217-456A-9938-B490398A6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76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A80-7DCB-430A-9253-79430AC084F8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505B-E217-456A-9938-B490398A6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06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0A80-7DCB-430A-9253-79430AC084F8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2505B-E217-456A-9938-B490398A6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36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playit.asp?filename=playcss_position&amp;preval=absolute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8654" y="141667"/>
            <a:ext cx="883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DESENVOLVIMENTO PARA INTERNET</a:t>
            </a:r>
            <a:endParaRPr lang="pt-BR" sz="3600" b="1" dirty="0"/>
          </a:p>
        </p:txBody>
      </p:sp>
      <p:sp>
        <p:nvSpPr>
          <p:cNvPr id="3" name="Retângulo 2"/>
          <p:cNvSpPr/>
          <p:nvPr/>
        </p:nvSpPr>
        <p:spPr>
          <a:xfrm>
            <a:off x="1339403" y="2524746"/>
            <a:ext cx="9787943" cy="1182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500"/>
              </a:spcBef>
              <a:spcAft>
                <a:spcPts val="750"/>
              </a:spcAft>
            </a:pPr>
            <a:r>
              <a:rPr lang="pt-BR" sz="2000" kern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Construindo Layouts</a:t>
            </a:r>
            <a:endParaRPr lang="pt-B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spc="30" dirty="0">
                <a:ea typeface="Times New Roman" panose="02020603050405020304" pitchFamily="18" charset="0"/>
                <a:cs typeface="Times New Roman" panose="02020603050405020304" pitchFamily="18" charset="0"/>
              </a:rPr>
              <a:t>Neste tópico vamos aprender como construir layouts utilizando a </a:t>
            </a:r>
            <a:r>
              <a:rPr lang="pt-BR" sz="2000" spc="3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spc="3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spc="3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spc="30" dirty="0">
                <a:ea typeface="Times New Roman" panose="02020603050405020304" pitchFamily="18" charset="0"/>
                <a:cs typeface="Times New Roman" panose="02020603050405020304" pitchFamily="18" charset="0"/>
              </a:rPr>
              <a:t> do HTML e as propriedades </a:t>
            </a:r>
            <a:r>
              <a:rPr lang="pt-BR" sz="2000" spc="3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spc="30" dirty="0">
                <a:ea typeface="Times New Roman" panose="02020603050405020304" pitchFamily="18" charset="0"/>
                <a:cs typeface="Times New Roman" panose="02020603050405020304" pitchFamily="18" charset="0"/>
              </a:rPr>
              <a:t> e position no CSS</a:t>
            </a:r>
            <a:endParaRPr lang="pt-B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73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8654" y="141667"/>
            <a:ext cx="883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DESENVOLVIMENTO PARA INTERNET</a:t>
            </a:r>
            <a:endParaRPr lang="pt-BR" sz="3600" b="1" dirty="0"/>
          </a:p>
        </p:txBody>
      </p:sp>
      <p:pic>
        <p:nvPicPr>
          <p:cNvPr id="5" name="Imagem 4" descr="Exemplo div com float right (direita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228" y="1924685"/>
            <a:ext cx="8050234" cy="4514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857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8654" y="141667"/>
            <a:ext cx="883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DESENVOLVIMENTO PARA INTERNET</a:t>
            </a:r>
            <a:endParaRPr lang="pt-BR" sz="3600" b="1" dirty="0"/>
          </a:p>
        </p:txBody>
      </p:sp>
      <p:pic>
        <p:nvPicPr>
          <p:cNvPr id="6" name="Imagem 5" descr="foto de uma pessoa criando layouts no computado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792" y="1510030"/>
            <a:ext cx="5352415" cy="383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42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8654" y="141667"/>
            <a:ext cx="883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DESENVOLVIMENTO PARA INTERNET</a:t>
            </a:r>
            <a:endParaRPr lang="pt-BR" sz="3600" b="1" dirty="0"/>
          </a:p>
        </p:txBody>
      </p:sp>
      <p:sp>
        <p:nvSpPr>
          <p:cNvPr id="3" name="Retângulo 2"/>
          <p:cNvSpPr/>
          <p:nvPr/>
        </p:nvSpPr>
        <p:spPr>
          <a:xfrm>
            <a:off x="1068945" y="1724206"/>
            <a:ext cx="9955369" cy="196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Construindo layouts com a </a:t>
            </a:r>
            <a:r>
              <a:rPr lang="pt-BR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e a propriedade CSS </a:t>
            </a:r>
            <a:r>
              <a:rPr lang="pt-BR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pt-BR" sz="20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955"/>
              </a:lnSpc>
              <a:spcAft>
                <a:spcPts val="0"/>
              </a:spcAft>
            </a:pPr>
            <a:r>
              <a:rPr lang="pt-BR" sz="2000" spc="30" dirty="0">
                <a:ea typeface="Times New Roman" panose="02020603050405020304" pitchFamily="18" charset="0"/>
              </a:rPr>
              <a:t>Você pode construir layouts utilizando a </a:t>
            </a:r>
            <a:r>
              <a:rPr lang="pt-BR" sz="2000" spc="30" dirty="0" err="1">
                <a:ea typeface="Times New Roman" panose="02020603050405020304" pitchFamily="18" charset="0"/>
              </a:rPr>
              <a:t>tag</a:t>
            </a:r>
            <a:r>
              <a:rPr lang="pt-BR" sz="2000" spc="30" dirty="0">
                <a:ea typeface="Times New Roman" panose="02020603050405020304" pitchFamily="18" charset="0"/>
              </a:rPr>
              <a:t> </a:t>
            </a:r>
            <a:r>
              <a:rPr lang="pt-BR" sz="2000" spc="30" dirty="0" err="1">
                <a:ea typeface="Times New Roman" panose="02020603050405020304" pitchFamily="18" charset="0"/>
              </a:rPr>
              <a:t>div</a:t>
            </a:r>
            <a:r>
              <a:rPr lang="pt-BR" sz="2000" spc="30" dirty="0">
                <a:ea typeface="Times New Roman" panose="02020603050405020304" pitchFamily="18" charset="0"/>
              </a:rPr>
              <a:t> e a propriedade CSS </a:t>
            </a:r>
            <a:r>
              <a:rPr lang="pt-BR" sz="2000" spc="30" dirty="0" err="1">
                <a:ea typeface="Times New Roman" panose="02020603050405020304" pitchFamily="18" charset="0"/>
              </a:rPr>
              <a:t>float</a:t>
            </a:r>
            <a:r>
              <a:rPr lang="pt-BR" sz="2000" spc="30" dirty="0">
                <a:ea typeface="Times New Roman" panose="02020603050405020304" pitchFamily="18" charset="0"/>
              </a:rPr>
              <a:t>, para isto basta seguir os passos abaixo</a:t>
            </a:r>
            <a:r>
              <a:rPr lang="pt-BR" sz="2000" spc="30" dirty="0" smtClean="0">
                <a:ea typeface="Times New Roman" panose="02020603050405020304" pitchFamily="18" charset="0"/>
              </a:rPr>
              <a:t>:</a:t>
            </a:r>
          </a:p>
          <a:p>
            <a:pPr algn="just">
              <a:lnSpc>
                <a:spcPts val="1955"/>
              </a:lnSpc>
              <a:spcAft>
                <a:spcPts val="0"/>
              </a:spcAft>
            </a:pPr>
            <a:endParaRPr lang="pt-BR" sz="2000" dirty="0">
              <a:ea typeface="Times New Roman" panose="02020603050405020304" pitchFamily="18" charset="0"/>
            </a:endParaRPr>
          </a:p>
          <a:p>
            <a:pPr algn="just">
              <a:lnSpc>
                <a:spcPts val="1955"/>
              </a:lnSpc>
              <a:spcAft>
                <a:spcPts val="0"/>
              </a:spcAft>
            </a:pPr>
            <a:r>
              <a:rPr lang="pt-BR" sz="2000" b="1" spc="30" dirty="0">
                <a:ea typeface="Times New Roman" panose="02020603050405020304" pitchFamily="18" charset="0"/>
              </a:rPr>
              <a:t>Passo 1: Desenhar o layout que você pretende construir</a:t>
            </a:r>
            <a:r>
              <a:rPr lang="pt-BR" sz="2000" b="1" spc="30" dirty="0" smtClean="0"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ts val="1955"/>
              </a:lnSpc>
              <a:spcAft>
                <a:spcPts val="0"/>
              </a:spcAft>
            </a:pPr>
            <a:endParaRPr lang="pt-BR" sz="2000" dirty="0">
              <a:ea typeface="Times New Roman" panose="02020603050405020304" pitchFamily="18" charset="0"/>
            </a:endParaRPr>
          </a:p>
          <a:p>
            <a:pPr algn="just">
              <a:lnSpc>
                <a:spcPts val="1955"/>
              </a:lnSpc>
              <a:spcAft>
                <a:spcPts val="0"/>
              </a:spcAft>
            </a:pPr>
            <a:r>
              <a:rPr lang="pt-BR" sz="2000" spc="30" dirty="0">
                <a:ea typeface="Times New Roman" panose="02020603050405020304" pitchFamily="18" charset="0"/>
              </a:rPr>
              <a:t>Veja um exemplo abaixo: </a:t>
            </a:r>
            <a:endParaRPr lang="pt-BR" sz="20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03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8654" y="141667"/>
            <a:ext cx="883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DESENVOLVIMENTO PARA INTERNET</a:t>
            </a:r>
            <a:endParaRPr lang="pt-BR" sz="3600" b="1" dirty="0"/>
          </a:p>
        </p:txBody>
      </p:sp>
      <p:pic>
        <p:nvPicPr>
          <p:cNvPr id="5" name="Imagem 4" descr="exemplo de layout com divisões para criação de html com tag div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745" y="1956752"/>
            <a:ext cx="7662928" cy="3684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780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8654" y="141667"/>
            <a:ext cx="883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DESENVOLVIMENTO PARA INTERNET</a:t>
            </a:r>
            <a:endParaRPr lang="pt-BR" sz="3600" b="1" dirty="0"/>
          </a:p>
        </p:txBody>
      </p:sp>
      <p:sp>
        <p:nvSpPr>
          <p:cNvPr id="3" name="Retângulo 2"/>
          <p:cNvSpPr/>
          <p:nvPr/>
        </p:nvSpPr>
        <p:spPr>
          <a:xfrm>
            <a:off x="2214227" y="1380676"/>
            <a:ext cx="7096259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2000" b="1" spc="30" dirty="0">
                <a:ea typeface="Times New Roman" panose="02020603050405020304" pitchFamily="18" charset="0"/>
              </a:rPr>
              <a:t>Passo 2: Nomear as </a:t>
            </a:r>
            <a:r>
              <a:rPr lang="pt-BR" sz="2000" b="1" spc="30" dirty="0" err="1">
                <a:ea typeface="Times New Roman" panose="02020603050405020304" pitchFamily="18" charset="0"/>
              </a:rPr>
              <a:t>divs</a:t>
            </a:r>
            <a:endParaRPr lang="pt-BR" sz="2000" dirty="0">
              <a:ea typeface="Times New Roman" panose="02020603050405020304" pitchFamily="18" charset="0"/>
            </a:endParaRP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2000" spc="30" dirty="0">
                <a:ea typeface="Times New Roman" panose="02020603050405020304" pitchFamily="18" charset="0"/>
              </a:rPr>
              <a:t>Veja um exemplo abaixo: </a:t>
            </a:r>
            <a:endParaRPr lang="pt-BR" sz="20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6" name="Imagem 5" descr="exemplo de layout com divs nomeadas para criação do código htm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136" y="2101639"/>
            <a:ext cx="7740202" cy="4260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37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8654" y="141667"/>
            <a:ext cx="883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DESENVOLVIMENTO PARA INTERNET</a:t>
            </a:r>
            <a:endParaRPr lang="pt-BR" sz="3600" b="1" dirty="0"/>
          </a:p>
        </p:txBody>
      </p:sp>
      <p:sp>
        <p:nvSpPr>
          <p:cNvPr id="3" name="Retângulo 2"/>
          <p:cNvSpPr/>
          <p:nvPr/>
        </p:nvSpPr>
        <p:spPr>
          <a:xfrm>
            <a:off x="2420289" y="1857194"/>
            <a:ext cx="7096259" cy="404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2000" b="1" spc="30" dirty="0">
                <a:ea typeface="Times New Roman" panose="02020603050405020304" pitchFamily="18" charset="0"/>
              </a:rPr>
              <a:t>Passo 3: Criar o código </a:t>
            </a:r>
            <a:r>
              <a:rPr lang="pt-BR" sz="2000" b="1" spc="30" dirty="0" err="1">
                <a:ea typeface="Times New Roman" panose="02020603050405020304" pitchFamily="18" charset="0"/>
              </a:rPr>
              <a:t>html</a:t>
            </a:r>
            <a:r>
              <a:rPr lang="pt-BR" sz="2000" b="1" spc="30" dirty="0">
                <a:ea typeface="Times New Roman" panose="02020603050405020304" pitchFamily="18" charset="0"/>
              </a:rPr>
              <a:t> com as </a:t>
            </a:r>
            <a:r>
              <a:rPr lang="pt-BR" sz="2000" b="1" spc="30" dirty="0" err="1">
                <a:ea typeface="Times New Roman" panose="02020603050405020304" pitchFamily="18" charset="0"/>
              </a:rPr>
              <a:t>divs</a:t>
            </a:r>
            <a:endParaRPr lang="pt-BR" sz="2000" b="1" spc="30" dirty="0">
              <a:ea typeface="Times New Roman" panose="02020603050405020304" pitchFamily="18" charset="0"/>
            </a:endParaRPr>
          </a:p>
          <a:p>
            <a:pPr algn="ctr">
              <a:lnSpc>
                <a:spcPts val="1955"/>
              </a:lnSpc>
              <a:spcAft>
                <a:spcPts val="0"/>
              </a:spcAft>
            </a:pPr>
            <a:endParaRPr lang="pt-BR" sz="2000" b="1" spc="30" dirty="0">
              <a:ea typeface="Times New Roman" panose="02020603050405020304" pitchFamily="18" charset="0"/>
            </a:endParaRP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2000" b="1" spc="30" dirty="0">
                <a:ea typeface="Times New Roman" panose="02020603050405020304" pitchFamily="18" charset="0"/>
              </a:rPr>
              <a:t>Veja um exemplo abaixo: 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endParaRPr lang="pt-BR" sz="2000" b="1" spc="30" dirty="0">
              <a:ea typeface="Times New Roman" panose="02020603050405020304" pitchFamily="18" charset="0"/>
            </a:endParaRP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2000" b="1" spc="30" dirty="0">
                <a:ea typeface="Times New Roman" panose="02020603050405020304" pitchFamily="18" charset="0"/>
              </a:rPr>
              <a:t>&lt;</a:t>
            </a:r>
            <a:r>
              <a:rPr lang="pt-BR" sz="2000" b="1" spc="30" dirty="0" err="1">
                <a:ea typeface="Times New Roman" panose="02020603050405020304" pitchFamily="18" charset="0"/>
              </a:rPr>
              <a:t>div</a:t>
            </a:r>
            <a:r>
              <a:rPr lang="pt-BR" sz="2000" b="1" spc="30" dirty="0">
                <a:ea typeface="Times New Roman" panose="02020603050405020304" pitchFamily="18" charset="0"/>
              </a:rPr>
              <a:t> id="geral"&gt;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2000" b="1" spc="30" dirty="0">
                <a:ea typeface="Times New Roman" panose="02020603050405020304" pitchFamily="18" charset="0"/>
              </a:rPr>
              <a:t>	&lt;</a:t>
            </a:r>
            <a:r>
              <a:rPr lang="pt-BR" sz="2000" b="1" spc="30" dirty="0" err="1">
                <a:ea typeface="Times New Roman" panose="02020603050405020304" pitchFamily="18" charset="0"/>
              </a:rPr>
              <a:t>div</a:t>
            </a:r>
            <a:r>
              <a:rPr lang="pt-BR" sz="2000" b="1" spc="30" dirty="0">
                <a:ea typeface="Times New Roman" panose="02020603050405020304" pitchFamily="18" charset="0"/>
              </a:rPr>
              <a:t> id="topo"&gt;&lt;/</a:t>
            </a:r>
            <a:r>
              <a:rPr lang="pt-BR" sz="2000" b="1" spc="30" dirty="0" err="1">
                <a:ea typeface="Times New Roman" panose="02020603050405020304" pitchFamily="18" charset="0"/>
              </a:rPr>
              <a:t>div</a:t>
            </a:r>
            <a:r>
              <a:rPr lang="pt-BR" sz="2000" b="1" spc="30" dirty="0">
                <a:ea typeface="Times New Roman" panose="02020603050405020304" pitchFamily="18" charset="0"/>
              </a:rPr>
              <a:t>&gt;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2000" b="1" spc="30" dirty="0">
                <a:ea typeface="Times New Roman" panose="02020603050405020304" pitchFamily="18" charset="0"/>
              </a:rPr>
              <a:t>	&lt;</a:t>
            </a:r>
            <a:r>
              <a:rPr lang="pt-BR" sz="2000" b="1" spc="30" dirty="0" err="1">
                <a:ea typeface="Times New Roman" panose="02020603050405020304" pitchFamily="18" charset="0"/>
              </a:rPr>
              <a:t>div</a:t>
            </a:r>
            <a:r>
              <a:rPr lang="pt-BR" sz="2000" b="1" spc="30" dirty="0">
                <a:ea typeface="Times New Roman" panose="02020603050405020304" pitchFamily="18" charset="0"/>
              </a:rPr>
              <a:t> id="lado"&gt;&lt;/</a:t>
            </a:r>
            <a:r>
              <a:rPr lang="pt-BR" sz="2000" b="1" spc="30" dirty="0" err="1">
                <a:ea typeface="Times New Roman" panose="02020603050405020304" pitchFamily="18" charset="0"/>
              </a:rPr>
              <a:t>div</a:t>
            </a:r>
            <a:r>
              <a:rPr lang="pt-BR" sz="2000" b="1" spc="30" dirty="0">
                <a:ea typeface="Times New Roman" panose="02020603050405020304" pitchFamily="18" charset="0"/>
              </a:rPr>
              <a:t>&gt;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2000" b="1" spc="30" dirty="0">
                <a:ea typeface="Times New Roman" panose="02020603050405020304" pitchFamily="18" charset="0"/>
              </a:rPr>
              <a:t>	&lt;</a:t>
            </a:r>
            <a:r>
              <a:rPr lang="pt-BR" sz="2000" b="1" spc="30" dirty="0" err="1">
                <a:ea typeface="Times New Roman" panose="02020603050405020304" pitchFamily="18" charset="0"/>
              </a:rPr>
              <a:t>div</a:t>
            </a:r>
            <a:r>
              <a:rPr lang="pt-BR" sz="2000" b="1" spc="30" dirty="0">
                <a:ea typeface="Times New Roman" panose="02020603050405020304" pitchFamily="18" charset="0"/>
              </a:rPr>
              <a:t> id="meio"&gt;&lt;/</a:t>
            </a:r>
            <a:r>
              <a:rPr lang="pt-BR" sz="2000" b="1" spc="30" dirty="0" err="1">
                <a:ea typeface="Times New Roman" panose="02020603050405020304" pitchFamily="18" charset="0"/>
              </a:rPr>
              <a:t>div</a:t>
            </a:r>
            <a:r>
              <a:rPr lang="pt-BR" sz="2000" b="1" spc="30" dirty="0">
                <a:ea typeface="Times New Roman" panose="02020603050405020304" pitchFamily="18" charset="0"/>
              </a:rPr>
              <a:t>&gt;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2000" b="1" spc="30" dirty="0">
                <a:ea typeface="Times New Roman" panose="02020603050405020304" pitchFamily="18" charset="0"/>
              </a:rPr>
              <a:t>	&lt;</a:t>
            </a:r>
            <a:r>
              <a:rPr lang="pt-BR" sz="2000" b="1" spc="30" dirty="0" err="1">
                <a:ea typeface="Times New Roman" panose="02020603050405020304" pitchFamily="18" charset="0"/>
              </a:rPr>
              <a:t>div</a:t>
            </a:r>
            <a:r>
              <a:rPr lang="pt-BR" sz="2000" b="1" spc="30" dirty="0">
                <a:ea typeface="Times New Roman" panose="02020603050405020304" pitchFamily="18" charset="0"/>
              </a:rPr>
              <a:t> id="</a:t>
            </a:r>
            <a:r>
              <a:rPr lang="pt-BR" sz="2000" b="1" spc="30" dirty="0" err="1">
                <a:ea typeface="Times New Roman" panose="02020603050405020304" pitchFamily="18" charset="0"/>
              </a:rPr>
              <a:t>rodape</a:t>
            </a:r>
            <a:r>
              <a:rPr lang="pt-BR" sz="2000" b="1" spc="30" dirty="0">
                <a:ea typeface="Times New Roman" panose="02020603050405020304" pitchFamily="18" charset="0"/>
              </a:rPr>
              <a:t>"&gt;&lt;/</a:t>
            </a:r>
            <a:r>
              <a:rPr lang="pt-BR" sz="2000" b="1" spc="30" dirty="0" err="1">
                <a:ea typeface="Times New Roman" panose="02020603050405020304" pitchFamily="18" charset="0"/>
              </a:rPr>
              <a:t>div</a:t>
            </a:r>
            <a:r>
              <a:rPr lang="pt-BR" sz="2000" b="1" spc="30" dirty="0">
                <a:ea typeface="Times New Roman" panose="02020603050405020304" pitchFamily="18" charset="0"/>
              </a:rPr>
              <a:t>&gt;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2000" b="1" spc="30" dirty="0">
                <a:ea typeface="Times New Roman" panose="02020603050405020304" pitchFamily="18" charset="0"/>
              </a:rPr>
              <a:t>&lt;/</a:t>
            </a:r>
            <a:r>
              <a:rPr lang="pt-BR" sz="2000" b="1" spc="30" dirty="0" err="1">
                <a:ea typeface="Times New Roman" panose="02020603050405020304" pitchFamily="18" charset="0"/>
              </a:rPr>
              <a:t>div</a:t>
            </a:r>
            <a:r>
              <a:rPr lang="pt-BR" sz="2000" b="1" spc="30" dirty="0" smtClean="0">
                <a:ea typeface="Times New Roman" panose="02020603050405020304" pitchFamily="18" charset="0"/>
              </a:rPr>
              <a:t>&gt;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endParaRPr lang="pt-BR" sz="2000" b="1" spc="30" dirty="0">
              <a:effectLst/>
              <a:ea typeface="Times New Roman" panose="02020603050405020304" pitchFamily="18" charset="0"/>
            </a:endParaRPr>
          </a:p>
          <a:p>
            <a:pPr algn="ctr">
              <a:lnSpc>
                <a:spcPts val="1955"/>
              </a:lnSpc>
              <a:spcAft>
                <a:spcPts val="0"/>
              </a:spcAft>
            </a:pPr>
            <a:endParaRPr lang="pt-BR" sz="2000" b="1" spc="30" dirty="0" smtClean="0">
              <a:ea typeface="Times New Roman" panose="02020603050405020304" pitchFamily="18" charset="0"/>
            </a:endParaRPr>
          </a:p>
          <a:p>
            <a:r>
              <a:rPr lang="pt-BR" sz="2000" b="1" dirty="0"/>
              <a:t>Passo 3: Criar o código CSS de formatação</a:t>
            </a:r>
            <a:endParaRPr lang="pt-BR" sz="2000" dirty="0"/>
          </a:p>
          <a:p>
            <a:r>
              <a:rPr lang="pt-BR" sz="2000" dirty="0"/>
              <a:t>Veja um exemplo abaixo: 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endParaRPr lang="pt-BR" sz="20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79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8654" y="141667"/>
            <a:ext cx="883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DESENVOLVIMENTO PARA INTERNET</a:t>
            </a:r>
            <a:endParaRPr lang="pt-BR" sz="3600" b="1" dirty="0"/>
          </a:p>
        </p:txBody>
      </p:sp>
      <p:sp>
        <p:nvSpPr>
          <p:cNvPr id="3" name="Retângulo 2"/>
          <p:cNvSpPr/>
          <p:nvPr/>
        </p:nvSpPr>
        <p:spPr>
          <a:xfrm>
            <a:off x="2381652" y="903667"/>
            <a:ext cx="7096259" cy="8303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1600" b="1" spc="30" dirty="0" err="1">
                <a:ea typeface="Times New Roman" panose="02020603050405020304" pitchFamily="18" charset="0"/>
              </a:rPr>
              <a:t>body</a:t>
            </a:r>
            <a:r>
              <a:rPr lang="pt-BR" sz="1600" b="1" spc="30" dirty="0">
                <a:ea typeface="Times New Roman" panose="02020603050405020304" pitchFamily="18" charset="0"/>
              </a:rPr>
              <a:t>  {  	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1600" b="1" spc="30" dirty="0">
                <a:ea typeface="Times New Roman" panose="02020603050405020304" pitchFamily="18" charset="0"/>
              </a:rPr>
              <a:t>	       background: #FFF; 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1600" b="1" spc="30" dirty="0">
                <a:ea typeface="Times New Roman" panose="02020603050405020304" pitchFamily="18" charset="0"/>
              </a:rPr>
              <a:t>              } 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1600" b="1" spc="30" dirty="0">
                <a:ea typeface="Times New Roman" panose="02020603050405020304" pitchFamily="18" charset="0"/>
              </a:rPr>
              <a:t>        #geral  {  	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1600" b="1" spc="30" dirty="0">
                <a:ea typeface="Times New Roman" panose="02020603050405020304" pitchFamily="18" charset="0"/>
              </a:rPr>
              <a:t>	       </a:t>
            </a:r>
            <a:r>
              <a:rPr lang="pt-BR" sz="1600" b="1" spc="30" dirty="0" err="1">
                <a:ea typeface="Times New Roman" panose="02020603050405020304" pitchFamily="18" charset="0"/>
              </a:rPr>
              <a:t>width</a:t>
            </a:r>
            <a:r>
              <a:rPr lang="pt-BR" sz="1600" b="1" spc="30" dirty="0">
                <a:ea typeface="Times New Roman" panose="02020603050405020304" pitchFamily="18" charset="0"/>
              </a:rPr>
              <a:t>: 100%; 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1600" b="1" spc="30" dirty="0">
                <a:ea typeface="Times New Roman" panose="02020603050405020304" pitchFamily="18" charset="0"/>
              </a:rPr>
              <a:t>           </a:t>
            </a:r>
            <a:r>
              <a:rPr lang="pt-BR" sz="1600" b="1" spc="30" dirty="0" err="1">
                <a:ea typeface="Times New Roman" panose="02020603050405020304" pitchFamily="18" charset="0"/>
              </a:rPr>
              <a:t>height</a:t>
            </a:r>
            <a:r>
              <a:rPr lang="pt-BR" sz="1600" b="1" spc="30" dirty="0">
                <a:ea typeface="Times New Roman" panose="02020603050405020304" pitchFamily="18" charset="0"/>
              </a:rPr>
              <a:t>: 700px;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1600" b="1" spc="30" dirty="0">
                <a:ea typeface="Times New Roman" panose="02020603050405020304" pitchFamily="18" charset="0"/>
              </a:rPr>
              <a:t>	       background: #</a:t>
            </a:r>
            <a:r>
              <a:rPr lang="pt-BR" sz="1600" b="1" spc="30" dirty="0" err="1">
                <a:ea typeface="Times New Roman" panose="02020603050405020304" pitchFamily="18" charset="0"/>
              </a:rPr>
              <a:t>fff</a:t>
            </a:r>
            <a:r>
              <a:rPr lang="pt-BR" sz="1600" b="1" spc="30" dirty="0">
                <a:ea typeface="Times New Roman" panose="02020603050405020304" pitchFamily="18" charset="0"/>
              </a:rPr>
              <a:t>;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1600" b="1" spc="30" dirty="0">
                <a:ea typeface="Times New Roman" panose="02020603050405020304" pitchFamily="18" charset="0"/>
              </a:rPr>
              <a:t>          }    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1600" b="1" spc="30" dirty="0">
                <a:ea typeface="Times New Roman" panose="02020603050405020304" pitchFamily="18" charset="0"/>
              </a:rPr>
              <a:t>        #topo  {  	 	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1600" b="1" spc="30" dirty="0">
                <a:ea typeface="Times New Roman" panose="02020603050405020304" pitchFamily="18" charset="0"/>
              </a:rPr>
              <a:t>	       </a:t>
            </a:r>
            <a:r>
              <a:rPr lang="pt-BR" sz="1600" b="1" spc="30" dirty="0" err="1">
                <a:ea typeface="Times New Roman" panose="02020603050405020304" pitchFamily="18" charset="0"/>
              </a:rPr>
              <a:t>width</a:t>
            </a:r>
            <a:r>
              <a:rPr lang="pt-BR" sz="1600" b="1" spc="30" dirty="0">
                <a:ea typeface="Times New Roman" panose="02020603050405020304" pitchFamily="18" charset="0"/>
              </a:rPr>
              <a:t>: 100%; 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1600" b="1" spc="30" dirty="0">
                <a:ea typeface="Times New Roman" panose="02020603050405020304" pitchFamily="18" charset="0"/>
              </a:rPr>
              <a:t>           height:20%;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1600" b="1" spc="30" dirty="0">
                <a:ea typeface="Times New Roman" panose="02020603050405020304" pitchFamily="18" charset="0"/>
              </a:rPr>
              <a:t>	       background: #0F0;  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1600" b="1" spc="30" dirty="0">
                <a:ea typeface="Times New Roman" panose="02020603050405020304" pitchFamily="18" charset="0"/>
              </a:rPr>
              <a:t>	       }    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1600" b="1" spc="30" dirty="0">
                <a:ea typeface="Times New Roman" panose="02020603050405020304" pitchFamily="18" charset="0"/>
              </a:rPr>
              <a:t>        #lado  {  	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1600" b="1" spc="30" dirty="0">
                <a:ea typeface="Times New Roman" panose="02020603050405020304" pitchFamily="18" charset="0"/>
              </a:rPr>
              <a:t>	       </a:t>
            </a:r>
            <a:r>
              <a:rPr lang="pt-BR" sz="1600" b="1" spc="30" dirty="0" err="1">
                <a:ea typeface="Times New Roman" panose="02020603050405020304" pitchFamily="18" charset="0"/>
              </a:rPr>
              <a:t>float</a:t>
            </a:r>
            <a:r>
              <a:rPr lang="pt-BR" sz="1600" b="1" spc="30" dirty="0">
                <a:ea typeface="Times New Roman" panose="02020603050405020304" pitchFamily="18" charset="0"/>
              </a:rPr>
              <a:t>: </a:t>
            </a:r>
            <a:r>
              <a:rPr lang="pt-BR" sz="1600" b="1" spc="30" dirty="0" err="1">
                <a:ea typeface="Times New Roman" panose="02020603050405020304" pitchFamily="18" charset="0"/>
              </a:rPr>
              <a:t>left</a:t>
            </a:r>
            <a:r>
              <a:rPr lang="pt-BR" sz="1600" b="1" spc="30" dirty="0">
                <a:ea typeface="Times New Roman" panose="02020603050405020304" pitchFamily="18" charset="0"/>
              </a:rPr>
              <a:t>;  	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1600" b="1" spc="30" dirty="0">
                <a:ea typeface="Times New Roman" panose="02020603050405020304" pitchFamily="18" charset="0"/>
              </a:rPr>
              <a:t>	       </a:t>
            </a:r>
            <a:r>
              <a:rPr lang="pt-BR" sz="1600" b="1" spc="30" dirty="0" err="1">
                <a:ea typeface="Times New Roman" panose="02020603050405020304" pitchFamily="18" charset="0"/>
              </a:rPr>
              <a:t>width</a:t>
            </a:r>
            <a:r>
              <a:rPr lang="pt-BR" sz="1600" b="1" spc="30" dirty="0">
                <a:ea typeface="Times New Roman" panose="02020603050405020304" pitchFamily="18" charset="0"/>
              </a:rPr>
              <a:t>: 20%;  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1600" b="1" spc="30" dirty="0">
                <a:ea typeface="Times New Roman" panose="02020603050405020304" pitchFamily="18" charset="0"/>
              </a:rPr>
              <a:t>           </a:t>
            </a:r>
            <a:r>
              <a:rPr lang="pt-BR" sz="1600" b="1" spc="30" dirty="0" err="1">
                <a:ea typeface="Times New Roman" panose="02020603050405020304" pitchFamily="18" charset="0"/>
              </a:rPr>
              <a:t>height</a:t>
            </a:r>
            <a:r>
              <a:rPr lang="pt-BR" sz="1600" b="1" spc="30" dirty="0">
                <a:ea typeface="Times New Roman" panose="02020603050405020304" pitchFamily="18" charset="0"/>
              </a:rPr>
              <a:t>: 60%;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1600" b="1" spc="30" dirty="0">
                <a:ea typeface="Times New Roman" panose="02020603050405020304" pitchFamily="18" charset="0"/>
              </a:rPr>
              <a:t>	       background: #CCC;  	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1600" b="1" spc="30" dirty="0">
                <a:ea typeface="Times New Roman" panose="02020603050405020304" pitchFamily="18" charset="0"/>
              </a:rPr>
              <a:t>	       }    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1600" b="1" spc="30" dirty="0">
                <a:ea typeface="Times New Roman" panose="02020603050405020304" pitchFamily="18" charset="0"/>
              </a:rPr>
              <a:t>        #meio  {  	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1600" b="1" spc="30" dirty="0">
                <a:ea typeface="Times New Roman" panose="02020603050405020304" pitchFamily="18" charset="0"/>
              </a:rPr>
              <a:t>	       </a:t>
            </a:r>
            <a:r>
              <a:rPr lang="pt-BR" sz="1600" b="1" spc="30" dirty="0" err="1">
                <a:ea typeface="Times New Roman" panose="02020603050405020304" pitchFamily="18" charset="0"/>
              </a:rPr>
              <a:t>float</a:t>
            </a:r>
            <a:r>
              <a:rPr lang="pt-BR" sz="1600" b="1" spc="30" dirty="0">
                <a:ea typeface="Times New Roman" panose="02020603050405020304" pitchFamily="18" charset="0"/>
              </a:rPr>
              <a:t>: </a:t>
            </a:r>
            <a:r>
              <a:rPr lang="pt-BR" sz="1600" b="1" spc="30" dirty="0" err="1">
                <a:ea typeface="Times New Roman" panose="02020603050405020304" pitchFamily="18" charset="0"/>
              </a:rPr>
              <a:t>left</a:t>
            </a:r>
            <a:r>
              <a:rPr lang="pt-BR" sz="1600" b="1" spc="30" dirty="0">
                <a:ea typeface="Times New Roman" panose="02020603050405020304" pitchFamily="18" charset="0"/>
              </a:rPr>
              <a:t>;  	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1600" b="1" spc="30" dirty="0">
                <a:ea typeface="Times New Roman" panose="02020603050405020304" pitchFamily="18" charset="0"/>
              </a:rPr>
              <a:t>	       </a:t>
            </a:r>
            <a:r>
              <a:rPr lang="pt-BR" sz="1600" b="1" spc="30" dirty="0" err="1">
                <a:ea typeface="Times New Roman" panose="02020603050405020304" pitchFamily="18" charset="0"/>
              </a:rPr>
              <a:t>width</a:t>
            </a:r>
            <a:r>
              <a:rPr lang="pt-BR" sz="1600" b="1" spc="30" dirty="0">
                <a:ea typeface="Times New Roman" panose="02020603050405020304" pitchFamily="18" charset="0"/>
              </a:rPr>
              <a:t>: 80%;  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1600" b="1" spc="30" dirty="0">
                <a:ea typeface="Times New Roman" panose="02020603050405020304" pitchFamily="18" charset="0"/>
              </a:rPr>
              <a:t>           </a:t>
            </a:r>
            <a:r>
              <a:rPr lang="pt-BR" sz="1600" b="1" spc="30" dirty="0" err="1">
                <a:ea typeface="Times New Roman" panose="02020603050405020304" pitchFamily="18" charset="0"/>
              </a:rPr>
              <a:t>height</a:t>
            </a:r>
            <a:r>
              <a:rPr lang="pt-BR" sz="1600" b="1" spc="30" dirty="0">
                <a:ea typeface="Times New Roman" panose="02020603050405020304" pitchFamily="18" charset="0"/>
              </a:rPr>
              <a:t>: 60%;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1600" b="1" spc="30" dirty="0">
                <a:ea typeface="Times New Roman" panose="02020603050405020304" pitchFamily="18" charset="0"/>
              </a:rPr>
              <a:t>	       background: #00F;  	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1600" b="1" spc="30" dirty="0">
                <a:ea typeface="Times New Roman" panose="02020603050405020304" pitchFamily="18" charset="0"/>
              </a:rPr>
              <a:t>	       }    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1600" b="1" spc="30" dirty="0">
                <a:ea typeface="Times New Roman" panose="02020603050405020304" pitchFamily="18" charset="0"/>
              </a:rPr>
              <a:t>        #</a:t>
            </a:r>
            <a:r>
              <a:rPr lang="pt-BR" sz="1600" b="1" spc="30" dirty="0" err="1">
                <a:ea typeface="Times New Roman" panose="02020603050405020304" pitchFamily="18" charset="0"/>
              </a:rPr>
              <a:t>rodape</a:t>
            </a:r>
            <a:r>
              <a:rPr lang="pt-BR" sz="1600" b="1" spc="30" dirty="0">
                <a:ea typeface="Times New Roman" panose="02020603050405020304" pitchFamily="18" charset="0"/>
              </a:rPr>
              <a:t>  {  	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1600" b="1" spc="30" dirty="0">
                <a:ea typeface="Times New Roman" panose="02020603050405020304" pitchFamily="18" charset="0"/>
              </a:rPr>
              <a:t>	       </a:t>
            </a:r>
            <a:r>
              <a:rPr lang="pt-BR" sz="1600" b="1" spc="30" dirty="0" err="1">
                <a:ea typeface="Times New Roman" panose="02020603050405020304" pitchFamily="18" charset="0"/>
              </a:rPr>
              <a:t>width</a:t>
            </a:r>
            <a:r>
              <a:rPr lang="pt-BR" sz="1600" b="1" spc="30" dirty="0">
                <a:ea typeface="Times New Roman" panose="02020603050405020304" pitchFamily="18" charset="0"/>
              </a:rPr>
              <a:t>: 100%;  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1600" b="1" spc="30" dirty="0">
                <a:ea typeface="Times New Roman" panose="02020603050405020304" pitchFamily="18" charset="0"/>
              </a:rPr>
              <a:t>           </a:t>
            </a:r>
            <a:r>
              <a:rPr lang="pt-BR" sz="1600" b="1" spc="30" dirty="0" err="1">
                <a:ea typeface="Times New Roman" panose="02020603050405020304" pitchFamily="18" charset="0"/>
              </a:rPr>
              <a:t>height</a:t>
            </a:r>
            <a:r>
              <a:rPr lang="pt-BR" sz="1600" b="1" spc="30" dirty="0">
                <a:ea typeface="Times New Roman" panose="02020603050405020304" pitchFamily="18" charset="0"/>
              </a:rPr>
              <a:t>: 20%;	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1600" b="1" spc="30" dirty="0">
                <a:ea typeface="Times New Roman" panose="02020603050405020304" pitchFamily="18" charset="0"/>
              </a:rPr>
              <a:t>	       background: #FF0;  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1600" b="1" spc="30" dirty="0">
                <a:ea typeface="Times New Roman" panose="02020603050405020304" pitchFamily="18" charset="0"/>
              </a:rPr>
              <a:t>           </a:t>
            </a:r>
            <a:r>
              <a:rPr lang="pt-BR" sz="1600" b="1" spc="30" dirty="0" err="1">
                <a:ea typeface="Times New Roman" panose="02020603050405020304" pitchFamily="18" charset="0"/>
              </a:rPr>
              <a:t>clear</a:t>
            </a:r>
            <a:r>
              <a:rPr lang="pt-BR" sz="1600" b="1" spc="30" dirty="0">
                <a:ea typeface="Times New Roman" panose="02020603050405020304" pitchFamily="18" charset="0"/>
              </a:rPr>
              <a:t>: </a:t>
            </a:r>
            <a:r>
              <a:rPr lang="pt-BR" sz="1600" b="1" spc="30" dirty="0" err="1">
                <a:ea typeface="Times New Roman" panose="02020603050405020304" pitchFamily="18" charset="0"/>
              </a:rPr>
              <a:t>both</a:t>
            </a:r>
            <a:r>
              <a:rPr lang="pt-BR" sz="1600" b="1" spc="30" dirty="0">
                <a:ea typeface="Times New Roman" panose="02020603050405020304" pitchFamily="18" charset="0"/>
              </a:rPr>
              <a:t>;/*com esta propriedade limpamos ambos os lados do elemento*/</a:t>
            </a:r>
          </a:p>
          <a:p>
            <a:pPr algn="ctr">
              <a:lnSpc>
                <a:spcPts val="1955"/>
              </a:lnSpc>
              <a:spcAft>
                <a:spcPts val="0"/>
              </a:spcAft>
            </a:pPr>
            <a:r>
              <a:rPr lang="pt-BR" sz="1600" b="1" spc="30" dirty="0">
                <a:ea typeface="Times New Roman" panose="02020603050405020304" pitchFamily="18" charset="0"/>
              </a:rPr>
              <a:t>	       } </a:t>
            </a:r>
            <a:endParaRPr lang="pt-BR" sz="16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8654" y="141667"/>
            <a:ext cx="883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DESENVOLVIMENTO PARA INTERNET</a:t>
            </a:r>
            <a:endParaRPr lang="pt-BR" sz="3600" b="1" dirty="0"/>
          </a:p>
        </p:txBody>
      </p:sp>
      <p:sp>
        <p:nvSpPr>
          <p:cNvPr id="3" name="Retângulo 2"/>
          <p:cNvSpPr/>
          <p:nvPr/>
        </p:nvSpPr>
        <p:spPr>
          <a:xfrm>
            <a:off x="1481070" y="2346101"/>
            <a:ext cx="95561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Passo 4: Juntar os </a:t>
            </a:r>
            <a:r>
              <a:rPr lang="pt-BR" sz="2000" b="1" dirty="0" smtClean="0"/>
              <a:t>códigos</a:t>
            </a:r>
          </a:p>
          <a:p>
            <a:endParaRPr lang="pt-BR" sz="2000" dirty="0"/>
          </a:p>
          <a:p>
            <a:r>
              <a:rPr lang="pt-BR" sz="2000" dirty="0"/>
              <a:t>Este código pode ser criado no método de CSS interno (como abaixo) ou no método de </a:t>
            </a:r>
            <a:r>
              <a:rPr lang="pt-BR" sz="2000" dirty="0" err="1"/>
              <a:t>css</a:t>
            </a:r>
            <a:r>
              <a:rPr lang="pt-BR" sz="2000" dirty="0"/>
              <a:t> externo (no material complementar do exercício).</a:t>
            </a:r>
          </a:p>
          <a:p>
            <a:r>
              <a:rPr lang="pt-BR" sz="2000" dirty="0"/>
              <a:t>Veja um exemplo com CSS interno abaixo:</a:t>
            </a:r>
          </a:p>
        </p:txBody>
      </p:sp>
    </p:spTree>
    <p:extLst>
      <p:ext uri="{BB962C8B-B14F-4D97-AF65-F5344CB8AC3E}">
        <p14:creationId xmlns:p14="http://schemas.microsoft.com/office/powerpoint/2010/main" val="425671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8654" y="141667"/>
            <a:ext cx="883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DESENVOLVIMENTO PARA INTERNET</a:t>
            </a:r>
            <a:endParaRPr lang="pt-BR" sz="3600" b="1" dirty="0"/>
          </a:p>
        </p:txBody>
      </p:sp>
      <p:sp>
        <p:nvSpPr>
          <p:cNvPr id="3" name="Retângulo 2"/>
          <p:cNvSpPr/>
          <p:nvPr/>
        </p:nvSpPr>
        <p:spPr>
          <a:xfrm>
            <a:off x="2635877" y="787998"/>
            <a:ext cx="9556123" cy="7940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1" dirty="0"/>
              <a:t>&lt;!DOCTYPE </a:t>
            </a:r>
            <a:r>
              <a:rPr lang="pt-BR" sz="1000" b="1" dirty="0" err="1"/>
              <a:t>html</a:t>
            </a:r>
            <a:r>
              <a:rPr lang="pt-BR" sz="1000" b="1" dirty="0"/>
              <a:t>&gt;</a:t>
            </a:r>
          </a:p>
          <a:p>
            <a:r>
              <a:rPr lang="pt-BR" sz="1000" b="1" dirty="0"/>
              <a:t>&lt;</a:t>
            </a:r>
            <a:r>
              <a:rPr lang="pt-BR" sz="1000" b="1" dirty="0" err="1"/>
              <a:t>html</a:t>
            </a:r>
            <a:r>
              <a:rPr lang="pt-BR" sz="1000" b="1" dirty="0"/>
              <a:t> </a:t>
            </a:r>
            <a:r>
              <a:rPr lang="pt-BR" sz="1000" b="1" dirty="0" err="1"/>
              <a:t>lang</a:t>
            </a:r>
            <a:r>
              <a:rPr lang="pt-BR" sz="1000" b="1" dirty="0"/>
              <a:t>="</a:t>
            </a:r>
            <a:r>
              <a:rPr lang="pt-BR" sz="1000" b="1" dirty="0" err="1"/>
              <a:t>pt-br</a:t>
            </a:r>
            <a:r>
              <a:rPr lang="pt-BR" sz="1000" b="1" dirty="0"/>
              <a:t>"&gt;</a:t>
            </a:r>
          </a:p>
          <a:p>
            <a:r>
              <a:rPr lang="pt-BR" sz="1000" b="1" dirty="0"/>
              <a:t>&lt;</a:t>
            </a:r>
            <a:r>
              <a:rPr lang="pt-BR" sz="1000" b="1" dirty="0" err="1"/>
              <a:t>head</a:t>
            </a:r>
            <a:r>
              <a:rPr lang="pt-BR" sz="1000" b="1" dirty="0"/>
              <a:t>&gt;</a:t>
            </a:r>
          </a:p>
          <a:p>
            <a:r>
              <a:rPr lang="pt-BR" sz="1000" b="1" dirty="0"/>
              <a:t>    &lt;</a:t>
            </a:r>
            <a:r>
              <a:rPr lang="pt-BR" sz="1000" b="1" dirty="0" err="1"/>
              <a:t>title</a:t>
            </a:r>
            <a:r>
              <a:rPr lang="pt-BR" sz="1000" b="1" dirty="0"/>
              <a:t>&gt; layout </a:t>
            </a:r>
            <a:r>
              <a:rPr lang="pt-BR" sz="1000" b="1" dirty="0" err="1"/>
              <a:t>div</a:t>
            </a:r>
            <a:r>
              <a:rPr lang="pt-BR" sz="1000" b="1" dirty="0"/>
              <a:t> </a:t>
            </a:r>
            <a:r>
              <a:rPr lang="pt-BR" sz="1000" b="1" dirty="0" err="1"/>
              <a:t>float</a:t>
            </a:r>
            <a:r>
              <a:rPr lang="pt-BR" sz="1000" b="1" dirty="0"/>
              <a:t>&lt;/</a:t>
            </a:r>
            <a:r>
              <a:rPr lang="pt-BR" sz="1000" b="1" dirty="0" err="1"/>
              <a:t>title</a:t>
            </a:r>
            <a:r>
              <a:rPr lang="pt-BR" sz="1000" b="1" dirty="0"/>
              <a:t>&gt;</a:t>
            </a:r>
          </a:p>
          <a:p>
            <a:r>
              <a:rPr lang="pt-BR" sz="1000" b="1" dirty="0"/>
              <a:t>    &lt;</a:t>
            </a:r>
            <a:r>
              <a:rPr lang="pt-BR" sz="1000" b="1" dirty="0" err="1"/>
              <a:t>style</a:t>
            </a:r>
            <a:r>
              <a:rPr lang="pt-BR" sz="1000" b="1" dirty="0"/>
              <a:t>&gt;</a:t>
            </a:r>
          </a:p>
          <a:p>
            <a:r>
              <a:rPr lang="pt-BR" sz="1000" b="1" dirty="0"/>
              <a:t>        </a:t>
            </a:r>
            <a:r>
              <a:rPr lang="pt-BR" sz="1000" b="1" dirty="0" err="1"/>
              <a:t>body</a:t>
            </a:r>
            <a:r>
              <a:rPr lang="pt-BR" sz="1000" b="1" dirty="0"/>
              <a:t>  {  	</a:t>
            </a:r>
          </a:p>
          <a:p>
            <a:r>
              <a:rPr lang="pt-BR" sz="1000" b="1" dirty="0"/>
              <a:t>	       background: #FFF; </a:t>
            </a:r>
          </a:p>
          <a:p>
            <a:r>
              <a:rPr lang="pt-BR" sz="1000" b="1" dirty="0"/>
              <a:t>               } </a:t>
            </a:r>
          </a:p>
          <a:p>
            <a:r>
              <a:rPr lang="pt-BR" sz="1000" b="1" dirty="0"/>
              <a:t>        #geral  {  	</a:t>
            </a:r>
          </a:p>
          <a:p>
            <a:r>
              <a:rPr lang="pt-BR" sz="1000" b="1" dirty="0"/>
              <a:t>	       </a:t>
            </a:r>
            <a:r>
              <a:rPr lang="pt-BR" sz="1000" b="1" dirty="0" err="1"/>
              <a:t>width</a:t>
            </a:r>
            <a:r>
              <a:rPr lang="pt-BR" sz="1000" b="1" dirty="0"/>
              <a:t>: 100%; </a:t>
            </a:r>
          </a:p>
          <a:p>
            <a:r>
              <a:rPr lang="pt-BR" sz="1000" b="1" dirty="0"/>
              <a:t>           </a:t>
            </a:r>
            <a:r>
              <a:rPr lang="pt-BR" sz="1000" b="1" dirty="0" err="1"/>
              <a:t>height</a:t>
            </a:r>
            <a:r>
              <a:rPr lang="pt-BR" sz="1000" b="1" dirty="0"/>
              <a:t>: 700px;</a:t>
            </a:r>
          </a:p>
          <a:p>
            <a:r>
              <a:rPr lang="pt-BR" sz="1000" b="1" dirty="0"/>
              <a:t>	       background: #</a:t>
            </a:r>
            <a:r>
              <a:rPr lang="pt-BR" sz="1000" b="1" dirty="0" err="1"/>
              <a:t>fff</a:t>
            </a:r>
            <a:r>
              <a:rPr lang="pt-BR" sz="1000" b="1" dirty="0"/>
              <a:t>;</a:t>
            </a:r>
          </a:p>
          <a:p>
            <a:r>
              <a:rPr lang="pt-BR" sz="1000" b="1" dirty="0"/>
              <a:t>          }    </a:t>
            </a:r>
          </a:p>
          <a:p>
            <a:r>
              <a:rPr lang="pt-BR" sz="1000" b="1" dirty="0"/>
              <a:t>        #topo  {  	 	</a:t>
            </a:r>
          </a:p>
          <a:p>
            <a:r>
              <a:rPr lang="pt-BR" sz="1000" b="1" dirty="0"/>
              <a:t>	       </a:t>
            </a:r>
            <a:r>
              <a:rPr lang="pt-BR" sz="1000" b="1" dirty="0" err="1"/>
              <a:t>width</a:t>
            </a:r>
            <a:r>
              <a:rPr lang="pt-BR" sz="1000" b="1" dirty="0"/>
              <a:t>: 100%; </a:t>
            </a:r>
          </a:p>
          <a:p>
            <a:r>
              <a:rPr lang="pt-BR" sz="1000" b="1" dirty="0"/>
              <a:t>           height:20%;</a:t>
            </a:r>
          </a:p>
          <a:p>
            <a:r>
              <a:rPr lang="pt-BR" sz="1000" b="1" dirty="0"/>
              <a:t>	       background: #0F0;  </a:t>
            </a:r>
          </a:p>
          <a:p>
            <a:r>
              <a:rPr lang="pt-BR" sz="1000" b="1" dirty="0"/>
              <a:t>	       }    </a:t>
            </a:r>
          </a:p>
          <a:p>
            <a:r>
              <a:rPr lang="pt-BR" sz="1000" b="1" dirty="0"/>
              <a:t>        #lado  {  	</a:t>
            </a:r>
          </a:p>
          <a:p>
            <a:r>
              <a:rPr lang="pt-BR" sz="1000" b="1" dirty="0"/>
              <a:t>	       </a:t>
            </a:r>
            <a:r>
              <a:rPr lang="pt-BR" sz="1000" b="1" dirty="0" err="1"/>
              <a:t>float</a:t>
            </a:r>
            <a:r>
              <a:rPr lang="pt-BR" sz="1000" b="1" dirty="0"/>
              <a:t>: </a:t>
            </a:r>
            <a:r>
              <a:rPr lang="pt-BR" sz="1000" b="1" dirty="0" err="1"/>
              <a:t>left</a:t>
            </a:r>
            <a:r>
              <a:rPr lang="pt-BR" sz="1000" b="1" dirty="0"/>
              <a:t>;  	</a:t>
            </a:r>
          </a:p>
          <a:p>
            <a:r>
              <a:rPr lang="pt-BR" sz="1000" b="1" dirty="0"/>
              <a:t>	       </a:t>
            </a:r>
            <a:r>
              <a:rPr lang="pt-BR" sz="1000" b="1" dirty="0" err="1"/>
              <a:t>width</a:t>
            </a:r>
            <a:r>
              <a:rPr lang="pt-BR" sz="1000" b="1" dirty="0"/>
              <a:t>: 20%;  </a:t>
            </a:r>
          </a:p>
          <a:p>
            <a:r>
              <a:rPr lang="pt-BR" sz="1000" b="1" dirty="0"/>
              <a:t>           </a:t>
            </a:r>
            <a:r>
              <a:rPr lang="pt-BR" sz="1000" b="1" dirty="0" err="1"/>
              <a:t>height</a:t>
            </a:r>
            <a:r>
              <a:rPr lang="pt-BR" sz="1000" b="1" dirty="0"/>
              <a:t>: 60%;</a:t>
            </a:r>
          </a:p>
          <a:p>
            <a:r>
              <a:rPr lang="pt-BR" sz="1000" b="1" dirty="0"/>
              <a:t>	       background: #CCC;  	</a:t>
            </a:r>
          </a:p>
          <a:p>
            <a:r>
              <a:rPr lang="pt-BR" sz="1000" b="1" dirty="0"/>
              <a:t>	       }    </a:t>
            </a:r>
          </a:p>
          <a:p>
            <a:r>
              <a:rPr lang="pt-BR" sz="1000" b="1" dirty="0"/>
              <a:t>        #meio  {  	</a:t>
            </a:r>
          </a:p>
          <a:p>
            <a:r>
              <a:rPr lang="pt-BR" sz="1000" b="1" dirty="0"/>
              <a:t>	       </a:t>
            </a:r>
            <a:r>
              <a:rPr lang="pt-BR" sz="1000" b="1" dirty="0" err="1"/>
              <a:t>float</a:t>
            </a:r>
            <a:r>
              <a:rPr lang="pt-BR" sz="1000" b="1" dirty="0"/>
              <a:t>: </a:t>
            </a:r>
            <a:r>
              <a:rPr lang="pt-BR" sz="1000" b="1" dirty="0" err="1"/>
              <a:t>left</a:t>
            </a:r>
            <a:r>
              <a:rPr lang="pt-BR" sz="1000" b="1" dirty="0"/>
              <a:t>;  	</a:t>
            </a:r>
          </a:p>
          <a:p>
            <a:r>
              <a:rPr lang="pt-BR" sz="1000" b="1" dirty="0"/>
              <a:t>	       </a:t>
            </a:r>
            <a:r>
              <a:rPr lang="pt-BR" sz="1000" b="1" dirty="0" err="1"/>
              <a:t>width</a:t>
            </a:r>
            <a:r>
              <a:rPr lang="pt-BR" sz="1000" b="1" dirty="0"/>
              <a:t>: 80%;  </a:t>
            </a:r>
          </a:p>
          <a:p>
            <a:r>
              <a:rPr lang="pt-BR" sz="1000" b="1" dirty="0"/>
              <a:t>           </a:t>
            </a:r>
            <a:r>
              <a:rPr lang="pt-BR" sz="1000" b="1" dirty="0" err="1"/>
              <a:t>height</a:t>
            </a:r>
            <a:r>
              <a:rPr lang="pt-BR" sz="1000" b="1" dirty="0"/>
              <a:t>: 60%;</a:t>
            </a:r>
          </a:p>
          <a:p>
            <a:r>
              <a:rPr lang="pt-BR" sz="1000" b="1" dirty="0"/>
              <a:t>	       background: #00F;  	</a:t>
            </a:r>
          </a:p>
          <a:p>
            <a:r>
              <a:rPr lang="pt-BR" sz="1000" b="1" dirty="0"/>
              <a:t>	       }    </a:t>
            </a:r>
          </a:p>
          <a:p>
            <a:r>
              <a:rPr lang="pt-BR" sz="1000" b="1" dirty="0"/>
              <a:t>        #</a:t>
            </a:r>
            <a:r>
              <a:rPr lang="pt-BR" sz="1000" b="1" dirty="0" err="1"/>
              <a:t>rodape</a:t>
            </a:r>
            <a:r>
              <a:rPr lang="pt-BR" sz="1000" b="1" dirty="0"/>
              <a:t>  {  	</a:t>
            </a:r>
          </a:p>
          <a:p>
            <a:r>
              <a:rPr lang="pt-BR" sz="1000" b="1" dirty="0"/>
              <a:t>	       </a:t>
            </a:r>
            <a:r>
              <a:rPr lang="pt-BR" sz="1000" b="1" dirty="0" err="1"/>
              <a:t>width</a:t>
            </a:r>
            <a:r>
              <a:rPr lang="pt-BR" sz="1000" b="1" dirty="0"/>
              <a:t>: 100%;  </a:t>
            </a:r>
          </a:p>
          <a:p>
            <a:r>
              <a:rPr lang="pt-BR" sz="1000" b="1" dirty="0"/>
              <a:t>           </a:t>
            </a:r>
            <a:r>
              <a:rPr lang="pt-BR" sz="1000" b="1" dirty="0" err="1"/>
              <a:t>height</a:t>
            </a:r>
            <a:r>
              <a:rPr lang="pt-BR" sz="1000" b="1" dirty="0"/>
              <a:t>: 20%;	</a:t>
            </a:r>
          </a:p>
          <a:p>
            <a:r>
              <a:rPr lang="pt-BR" sz="1000" b="1" dirty="0"/>
              <a:t>	       background: #FF0;  </a:t>
            </a:r>
          </a:p>
          <a:p>
            <a:r>
              <a:rPr lang="pt-BR" sz="1000" b="1" dirty="0"/>
              <a:t>           </a:t>
            </a:r>
            <a:r>
              <a:rPr lang="pt-BR" sz="1000" b="1" dirty="0" err="1"/>
              <a:t>clear</a:t>
            </a:r>
            <a:r>
              <a:rPr lang="pt-BR" sz="1000" b="1" dirty="0"/>
              <a:t>: </a:t>
            </a:r>
            <a:r>
              <a:rPr lang="pt-BR" sz="1000" b="1" dirty="0" err="1"/>
              <a:t>both</a:t>
            </a:r>
            <a:r>
              <a:rPr lang="pt-BR" sz="1000" b="1" dirty="0"/>
              <a:t>;/*com esta propriedade limpamos ambos os lados do elemento*/</a:t>
            </a:r>
          </a:p>
          <a:p>
            <a:r>
              <a:rPr lang="pt-BR" sz="1000" b="1" dirty="0"/>
              <a:t>        }  </a:t>
            </a:r>
          </a:p>
          <a:p>
            <a:r>
              <a:rPr lang="pt-BR" sz="1000" b="1" dirty="0"/>
              <a:t>    &lt;/</a:t>
            </a:r>
            <a:r>
              <a:rPr lang="pt-BR" sz="1000" b="1" dirty="0" err="1"/>
              <a:t>style</a:t>
            </a:r>
            <a:r>
              <a:rPr lang="pt-BR" sz="1000" b="1" dirty="0"/>
              <a:t>&gt;</a:t>
            </a:r>
          </a:p>
          <a:p>
            <a:r>
              <a:rPr lang="pt-BR" sz="1000" b="1" dirty="0"/>
              <a:t>&lt;/</a:t>
            </a:r>
            <a:r>
              <a:rPr lang="pt-BR" sz="1000" b="1" dirty="0" err="1"/>
              <a:t>head</a:t>
            </a:r>
            <a:r>
              <a:rPr lang="pt-BR" sz="1000" b="1" dirty="0"/>
              <a:t>&gt;</a:t>
            </a:r>
          </a:p>
          <a:p>
            <a:r>
              <a:rPr lang="pt-BR" sz="1000" b="1" dirty="0"/>
              <a:t>&lt;</a:t>
            </a:r>
            <a:r>
              <a:rPr lang="pt-BR" sz="1000" b="1" dirty="0" err="1"/>
              <a:t>body</a:t>
            </a:r>
            <a:r>
              <a:rPr lang="pt-BR" sz="1000" b="1" dirty="0"/>
              <a:t>&gt;</a:t>
            </a:r>
          </a:p>
          <a:p>
            <a:r>
              <a:rPr lang="pt-BR" sz="1000" b="1" dirty="0"/>
              <a:t> </a:t>
            </a:r>
          </a:p>
          <a:p>
            <a:r>
              <a:rPr lang="pt-BR" sz="1000" b="1" dirty="0"/>
              <a:t>&lt;</a:t>
            </a:r>
            <a:r>
              <a:rPr lang="pt-BR" sz="1000" b="1" dirty="0" err="1"/>
              <a:t>div</a:t>
            </a:r>
            <a:r>
              <a:rPr lang="pt-BR" sz="1000" b="1" dirty="0"/>
              <a:t> id="geral"&gt;</a:t>
            </a:r>
          </a:p>
          <a:p>
            <a:r>
              <a:rPr lang="pt-BR" sz="1000" b="1" dirty="0"/>
              <a:t>	&lt;</a:t>
            </a:r>
            <a:r>
              <a:rPr lang="pt-BR" sz="1000" b="1" dirty="0" err="1"/>
              <a:t>div</a:t>
            </a:r>
            <a:r>
              <a:rPr lang="pt-BR" sz="1000" b="1" dirty="0"/>
              <a:t> id="topo"&gt;esta é a </a:t>
            </a:r>
            <a:r>
              <a:rPr lang="pt-BR" sz="1000" b="1" dirty="0" err="1"/>
              <a:t>div</a:t>
            </a:r>
            <a:r>
              <a:rPr lang="pt-BR" sz="1000" b="1" dirty="0"/>
              <a:t> topo&lt;/</a:t>
            </a:r>
            <a:r>
              <a:rPr lang="pt-BR" sz="1000" b="1" dirty="0" err="1"/>
              <a:t>div</a:t>
            </a:r>
            <a:r>
              <a:rPr lang="pt-BR" sz="1000" b="1" dirty="0"/>
              <a:t>&gt;</a:t>
            </a:r>
          </a:p>
          <a:p>
            <a:r>
              <a:rPr lang="pt-BR" sz="1000" b="1" dirty="0"/>
              <a:t>	&lt;</a:t>
            </a:r>
            <a:r>
              <a:rPr lang="pt-BR" sz="1000" b="1" dirty="0" err="1"/>
              <a:t>div</a:t>
            </a:r>
            <a:r>
              <a:rPr lang="pt-BR" sz="1000" b="1" dirty="0"/>
              <a:t> id="lado"&gt;esta é a </a:t>
            </a:r>
            <a:r>
              <a:rPr lang="pt-BR" sz="1000" b="1" dirty="0" err="1"/>
              <a:t>div</a:t>
            </a:r>
            <a:r>
              <a:rPr lang="pt-BR" sz="1000" b="1" dirty="0"/>
              <a:t> lado&lt;/</a:t>
            </a:r>
            <a:r>
              <a:rPr lang="pt-BR" sz="1000" b="1" dirty="0" err="1"/>
              <a:t>div</a:t>
            </a:r>
            <a:r>
              <a:rPr lang="pt-BR" sz="1000" b="1" dirty="0"/>
              <a:t>&gt;</a:t>
            </a:r>
          </a:p>
          <a:p>
            <a:r>
              <a:rPr lang="pt-BR" sz="1000" b="1" dirty="0"/>
              <a:t>	&lt;</a:t>
            </a:r>
            <a:r>
              <a:rPr lang="pt-BR" sz="1000" b="1" dirty="0" err="1"/>
              <a:t>div</a:t>
            </a:r>
            <a:r>
              <a:rPr lang="pt-BR" sz="1000" b="1" dirty="0"/>
              <a:t> id="meio"&gt;esta é a </a:t>
            </a:r>
            <a:r>
              <a:rPr lang="pt-BR" sz="1000" b="1" dirty="0" err="1"/>
              <a:t>div</a:t>
            </a:r>
            <a:r>
              <a:rPr lang="pt-BR" sz="1000" b="1" dirty="0"/>
              <a:t> meio&lt;/</a:t>
            </a:r>
            <a:r>
              <a:rPr lang="pt-BR" sz="1000" b="1" dirty="0" err="1"/>
              <a:t>div</a:t>
            </a:r>
            <a:r>
              <a:rPr lang="pt-BR" sz="1000" b="1" dirty="0"/>
              <a:t>&gt;</a:t>
            </a:r>
          </a:p>
          <a:p>
            <a:r>
              <a:rPr lang="pt-BR" sz="1000" b="1" dirty="0"/>
              <a:t>	&lt;</a:t>
            </a:r>
            <a:r>
              <a:rPr lang="pt-BR" sz="1000" b="1" dirty="0" err="1"/>
              <a:t>div</a:t>
            </a:r>
            <a:r>
              <a:rPr lang="pt-BR" sz="1000" b="1" dirty="0"/>
              <a:t> id="</a:t>
            </a:r>
            <a:r>
              <a:rPr lang="pt-BR" sz="1000" b="1" dirty="0" err="1"/>
              <a:t>rodape</a:t>
            </a:r>
            <a:r>
              <a:rPr lang="pt-BR" sz="1000" b="1" dirty="0"/>
              <a:t>"&gt;esta é a </a:t>
            </a:r>
            <a:r>
              <a:rPr lang="pt-BR" sz="1000" b="1" dirty="0" err="1"/>
              <a:t>div</a:t>
            </a:r>
            <a:r>
              <a:rPr lang="pt-BR" sz="1000" b="1" dirty="0"/>
              <a:t> rodapé&lt;/</a:t>
            </a:r>
            <a:r>
              <a:rPr lang="pt-BR" sz="1000" b="1" dirty="0" err="1"/>
              <a:t>div</a:t>
            </a:r>
            <a:r>
              <a:rPr lang="pt-BR" sz="1000" b="1" dirty="0"/>
              <a:t>&gt;</a:t>
            </a:r>
          </a:p>
          <a:p>
            <a:r>
              <a:rPr lang="pt-BR" sz="1000" b="1" dirty="0"/>
              <a:t>&lt;/</a:t>
            </a:r>
            <a:r>
              <a:rPr lang="pt-BR" sz="1000" b="1" dirty="0" err="1"/>
              <a:t>div</a:t>
            </a:r>
            <a:r>
              <a:rPr lang="pt-BR" sz="1000" b="1" dirty="0"/>
              <a:t>&gt;</a:t>
            </a:r>
          </a:p>
          <a:p>
            <a:r>
              <a:rPr lang="pt-BR" sz="1000" b="1" dirty="0"/>
              <a:t>   </a:t>
            </a:r>
          </a:p>
          <a:p>
            <a:r>
              <a:rPr lang="pt-BR" sz="1000" b="1" dirty="0"/>
              <a:t>&lt;/</a:t>
            </a:r>
            <a:r>
              <a:rPr lang="pt-BR" sz="1000" b="1" dirty="0" err="1"/>
              <a:t>body</a:t>
            </a:r>
            <a:r>
              <a:rPr lang="pt-BR" sz="1000" b="1" dirty="0"/>
              <a:t>&gt;</a:t>
            </a:r>
          </a:p>
          <a:p>
            <a:r>
              <a:rPr lang="pt-BR" sz="1000" b="1" dirty="0"/>
              <a:t>&lt;/</a:t>
            </a:r>
            <a:r>
              <a:rPr lang="pt-BR" sz="1000" b="1" dirty="0" err="1"/>
              <a:t>html</a:t>
            </a:r>
            <a:r>
              <a:rPr lang="pt-BR" sz="1000" b="1" dirty="0"/>
              <a:t>&gt;</a:t>
            </a:r>
          </a:p>
          <a:p>
            <a:endParaRPr lang="pt-BR" sz="1000" b="1" dirty="0"/>
          </a:p>
          <a:p>
            <a:endParaRPr lang="pt-BR" sz="10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206062" y="1519707"/>
            <a:ext cx="1532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OK</a:t>
            </a: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13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8654" y="141667"/>
            <a:ext cx="883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DESENVOLVIMENTO PARA INTERNET</a:t>
            </a:r>
            <a:endParaRPr lang="pt-BR" sz="3600" b="1" dirty="0"/>
          </a:p>
        </p:txBody>
      </p:sp>
      <p:sp>
        <p:nvSpPr>
          <p:cNvPr id="3" name="Retângulo 2"/>
          <p:cNvSpPr/>
          <p:nvPr/>
        </p:nvSpPr>
        <p:spPr>
          <a:xfrm>
            <a:off x="3640430" y="1599367"/>
            <a:ext cx="52459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/>
              <a:t>O resultado final no navegado ficaria assim: </a:t>
            </a:r>
          </a:p>
        </p:txBody>
      </p:sp>
      <p:pic>
        <p:nvPicPr>
          <p:cNvPr id="5" name="Imagem 4" descr="Layout final com div float criada com código htm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653" y="2263090"/>
            <a:ext cx="7868991" cy="4330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178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8654" y="141667"/>
            <a:ext cx="883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DESENVOLVIMENTO PARA INTERNET</a:t>
            </a:r>
            <a:endParaRPr lang="pt-BR" sz="3600" b="1" dirty="0"/>
          </a:p>
        </p:txBody>
      </p:sp>
      <p:sp>
        <p:nvSpPr>
          <p:cNvPr id="3" name="Retângulo 2"/>
          <p:cNvSpPr/>
          <p:nvPr/>
        </p:nvSpPr>
        <p:spPr>
          <a:xfrm>
            <a:off x="1339403" y="2524746"/>
            <a:ext cx="97879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Construindo layouts com DIV (</a:t>
            </a:r>
            <a:r>
              <a:rPr lang="pt-BR" sz="2000" b="1" dirty="0" err="1"/>
              <a:t>division</a:t>
            </a:r>
            <a:r>
              <a:rPr lang="pt-BR" sz="2000" b="1" dirty="0"/>
              <a:t>)</a:t>
            </a:r>
          </a:p>
          <a:p>
            <a:r>
              <a:rPr lang="pt-BR" sz="2000" dirty="0"/>
              <a:t> </a:t>
            </a:r>
          </a:p>
          <a:p>
            <a:r>
              <a:rPr lang="pt-BR" sz="2000" b="1" dirty="0"/>
              <a:t>A </a:t>
            </a:r>
            <a:r>
              <a:rPr lang="pt-BR" sz="2000" b="1" dirty="0" err="1"/>
              <a:t>Tag</a:t>
            </a:r>
            <a:r>
              <a:rPr lang="pt-BR" sz="2000" b="1" dirty="0"/>
              <a:t> </a:t>
            </a:r>
            <a:r>
              <a:rPr lang="pt-BR" sz="2000" b="1" dirty="0" err="1"/>
              <a:t>div</a:t>
            </a:r>
            <a:endParaRPr lang="pt-BR" sz="2000" b="1" dirty="0"/>
          </a:p>
          <a:p>
            <a:r>
              <a:rPr lang="pt-BR" sz="2000" dirty="0"/>
              <a:t>A </a:t>
            </a:r>
            <a:r>
              <a:rPr lang="pt-BR" sz="2000" dirty="0" err="1"/>
              <a:t>tag</a:t>
            </a:r>
            <a:r>
              <a:rPr lang="pt-BR" sz="2000" dirty="0"/>
              <a:t> </a:t>
            </a:r>
            <a:r>
              <a:rPr lang="pt-BR" sz="2000" b="1" dirty="0" err="1"/>
              <a:t>div</a:t>
            </a:r>
            <a:r>
              <a:rPr lang="pt-BR" sz="2000" dirty="0"/>
              <a:t> é utilizada para criar uma divisão ou seção no documento HTML. A criação dessas seções é muito útil quando deseja-se caracterizar um bloco de conteúdo de uma página utilizando CSS.(W3SCHOOLS, ONLINE).</a:t>
            </a:r>
          </a:p>
        </p:txBody>
      </p:sp>
    </p:spTree>
    <p:extLst>
      <p:ext uri="{BB962C8B-B14F-4D97-AF65-F5344CB8AC3E}">
        <p14:creationId xmlns:p14="http://schemas.microsoft.com/office/powerpoint/2010/main" val="409818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8654" y="141667"/>
            <a:ext cx="883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DESENVOLVIMENTO PARA INTERNET</a:t>
            </a:r>
            <a:endParaRPr lang="pt-BR" sz="3600" b="1" dirty="0"/>
          </a:p>
        </p:txBody>
      </p:sp>
      <p:sp>
        <p:nvSpPr>
          <p:cNvPr id="7" name="Retângulo 6"/>
          <p:cNvSpPr/>
          <p:nvPr/>
        </p:nvSpPr>
        <p:spPr>
          <a:xfrm>
            <a:off x="1428615" y="1144797"/>
            <a:ext cx="9903854" cy="978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55"/>
              </a:lnSpc>
              <a:spcAft>
                <a:spcPts val="0"/>
              </a:spcAft>
            </a:pPr>
            <a:r>
              <a:rPr lang="pt-BR" sz="1600" spc="30" dirty="0">
                <a:ea typeface="Times New Roman" panose="02020603050405020304" pitchFamily="18" charset="0"/>
              </a:rPr>
              <a:t>O passo final deve ser realizado com a inserção dos conteúdos. </a:t>
            </a:r>
            <a:endParaRPr lang="pt-BR" sz="1600" dirty="0">
              <a:ea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b="1" cap="all" dirty="0">
                <a:ea typeface="Calibri" panose="020F0502020204030204" pitchFamily="34" charset="0"/>
                <a:cs typeface="Times New Roman" panose="02020603050405020304" pitchFamily="18" charset="0"/>
              </a:rPr>
              <a:t>VAMOS TREINAR?</a:t>
            </a:r>
            <a:endParaRPr lang="pt-B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b="1" cap="all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VAMOS </a:t>
            </a:r>
            <a:r>
              <a:rPr lang="pt-BR" sz="1600" b="1" cap="all" dirty="0">
                <a:ea typeface="Calibri" panose="020F0502020204030204" pitchFamily="34" charset="0"/>
                <a:cs typeface="Times New Roman" panose="02020603050405020304" pitchFamily="18" charset="0"/>
              </a:rPr>
              <a:t>FAZER UM EXERCÍCIO</a:t>
            </a:r>
            <a:r>
              <a:rPr lang="pt-BR" sz="1600" b="1" cap="all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pt-B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48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8654" y="141667"/>
            <a:ext cx="883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DESENVOLVIMENTO PARA INTERNET</a:t>
            </a:r>
            <a:endParaRPr lang="pt-BR" sz="3600" b="1" dirty="0"/>
          </a:p>
        </p:txBody>
      </p:sp>
      <p:sp>
        <p:nvSpPr>
          <p:cNvPr id="7" name="Retângulo 6"/>
          <p:cNvSpPr/>
          <p:nvPr/>
        </p:nvSpPr>
        <p:spPr>
          <a:xfrm>
            <a:off x="1389978" y="1878893"/>
            <a:ext cx="99038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Construindo layouts com a </a:t>
            </a:r>
            <a:r>
              <a:rPr lang="pt-BR" sz="2000" b="1" dirty="0" err="1"/>
              <a:t>tag</a:t>
            </a:r>
            <a:r>
              <a:rPr lang="pt-BR" sz="2000" b="1" dirty="0"/>
              <a:t> </a:t>
            </a:r>
            <a:r>
              <a:rPr lang="pt-BR" sz="2000" b="1" dirty="0" err="1"/>
              <a:t>div</a:t>
            </a:r>
            <a:r>
              <a:rPr lang="pt-BR" sz="2000" b="1" dirty="0"/>
              <a:t> e a propriedade </a:t>
            </a:r>
            <a:r>
              <a:rPr lang="pt-BR" sz="2000" b="1" dirty="0" smtClean="0"/>
              <a:t>position</a:t>
            </a:r>
          </a:p>
          <a:p>
            <a:endParaRPr lang="pt-BR" sz="2000" b="1" dirty="0"/>
          </a:p>
          <a:p>
            <a:r>
              <a:rPr lang="pt-BR" sz="2000" dirty="0"/>
              <a:t>Nós podemos construir layouts </a:t>
            </a:r>
            <a:r>
              <a:rPr lang="pt-BR" sz="2000" dirty="0" err="1"/>
              <a:t>utlizando</a:t>
            </a:r>
            <a:r>
              <a:rPr lang="pt-BR" sz="2000" dirty="0"/>
              <a:t> as </a:t>
            </a:r>
            <a:r>
              <a:rPr lang="pt-BR" sz="2000" dirty="0" err="1"/>
              <a:t>tags</a:t>
            </a:r>
            <a:r>
              <a:rPr lang="pt-BR" sz="2000" dirty="0"/>
              <a:t> </a:t>
            </a:r>
            <a:r>
              <a:rPr lang="pt-BR" sz="2000" dirty="0" err="1"/>
              <a:t>div</a:t>
            </a:r>
            <a:r>
              <a:rPr lang="pt-BR" sz="2000" dirty="0"/>
              <a:t>, mas as posicionando em um lugar fixo da página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dirty="0"/>
              <a:t>Uma </a:t>
            </a:r>
            <a:r>
              <a:rPr lang="pt-BR" sz="2000" dirty="0" err="1"/>
              <a:t>tag</a:t>
            </a:r>
            <a:r>
              <a:rPr lang="pt-BR" sz="2000" dirty="0"/>
              <a:t> que tenha a propriedade position pode ser configurada como</a:t>
            </a:r>
            <a:r>
              <a:rPr lang="pt-BR" sz="2000" dirty="0" smtClean="0"/>
              <a:t>:</a:t>
            </a:r>
          </a:p>
          <a:p>
            <a:endParaRPr lang="pt-BR" sz="2000" dirty="0"/>
          </a:p>
          <a:p>
            <a:pPr lvl="0"/>
            <a:r>
              <a:rPr lang="pt-BR" sz="2000" dirty="0" err="1"/>
              <a:t>position:absolute</a:t>
            </a:r>
            <a:r>
              <a:rPr lang="pt-BR" sz="2000" dirty="0"/>
              <a:t>; - O posicionamento ocorre em um posicionamento que leva em consideração o topo e a esquerda; </a:t>
            </a:r>
          </a:p>
        </p:txBody>
      </p:sp>
    </p:spTree>
    <p:extLst>
      <p:ext uri="{BB962C8B-B14F-4D97-AF65-F5344CB8AC3E}">
        <p14:creationId xmlns:p14="http://schemas.microsoft.com/office/powerpoint/2010/main" val="386236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8654" y="141667"/>
            <a:ext cx="883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DESENVOLVIMENTO PARA INTERNET</a:t>
            </a:r>
            <a:endParaRPr lang="pt-BR" sz="3600" b="1" dirty="0"/>
          </a:p>
        </p:txBody>
      </p:sp>
      <p:sp>
        <p:nvSpPr>
          <p:cNvPr id="7" name="Retângulo 6"/>
          <p:cNvSpPr/>
          <p:nvPr/>
        </p:nvSpPr>
        <p:spPr>
          <a:xfrm>
            <a:off x="1389978" y="1878893"/>
            <a:ext cx="990385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Construindo layouts com a </a:t>
            </a:r>
            <a:r>
              <a:rPr lang="pt-BR" sz="2000" b="1" dirty="0" err="1"/>
              <a:t>tag</a:t>
            </a:r>
            <a:r>
              <a:rPr lang="pt-BR" sz="2000" b="1" dirty="0"/>
              <a:t> </a:t>
            </a:r>
            <a:r>
              <a:rPr lang="pt-BR" sz="2000" b="1" dirty="0" err="1"/>
              <a:t>div</a:t>
            </a:r>
            <a:r>
              <a:rPr lang="pt-BR" sz="2000" b="1" dirty="0"/>
              <a:t> e a propriedade </a:t>
            </a:r>
            <a:r>
              <a:rPr lang="pt-BR" sz="2000" b="1" dirty="0" smtClean="0"/>
              <a:t>position</a:t>
            </a:r>
          </a:p>
          <a:p>
            <a:endParaRPr lang="pt-BR" sz="2000" b="1" dirty="0" smtClean="0"/>
          </a:p>
          <a:p>
            <a:pPr lvl="0"/>
            <a:r>
              <a:rPr lang="pt-BR" sz="2000" dirty="0" err="1"/>
              <a:t>position:relative</a:t>
            </a:r>
            <a:r>
              <a:rPr lang="pt-BR" sz="2000" dirty="0"/>
              <a:t>; - O posicionamento ocorre de acordo com a posição original do elemento, mas se este tiver um elemento pai, sua posição será considerada a partir deste elemento pai</a:t>
            </a:r>
            <a:r>
              <a:rPr lang="pt-BR" sz="2000" dirty="0" smtClean="0"/>
              <a:t>.</a:t>
            </a:r>
          </a:p>
          <a:p>
            <a:pPr lvl="0"/>
            <a:r>
              <a:rPr lang="pt-BR" sz="2000" dirty="0"/>
              <a:t> </a:t>
            </a:r>
          </a:p>
          <a:p>
            <a:pPr lvl="0"/>
            <a:r>
              <a:rPr lang="pt-BR" sz="2000" dirty="0" err="1"/>
              <a:t>postion:static</a:t>
            </a:r>
            <a:r>
              <a:rPr lang="pt-BR" sz="2000" dirty="0"/>
              <a:t>;-  Este é o valor padrão. Os elementos aparecem de acordo com a ordem que estiverem declarados no documento. </a:t>
            </a:r>
            <a:endParaRPr lang="pt-BR" sz="2000" dirty="0" smtClean="0"/>
          </a:p>
          <a:p>
            <a:pPr lvl="0"/>
            <a:endParaRPr lang="pt-BR" sz="2000" dirty="0"/>
          </a:p>
          <a:p>
            <a:pPr lvl="0"/>
            <a:r>
              <a:rPr lang="pt-BR" sz="2000" dirty="0"/>
              <a:t>position: </a:t>
            </a:r>
            <a:r>
              <a:rPr lang="pt-BR" sz="2000" dirty="0" err="1"/>
              <a:t>fixed</a:t>
            </a:r>
            <a:r>
              <a:rPr lang="pt-BR" sz="2000" dirty="0"/>
              <a:t>; - O posicionamento ocorre  em relação à janela do navegador.</a:t>
            </a:r>
          </a:p>
          <a:p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45487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8654" y="141667"/>
            <a:ext cx="883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DESENVOLVIMENTO PARA INTERNET</a:t>
            </a:r>
            <a:endParaRPr lang="pt-BR" sz="3600" b="1" dirty="0"/>
          </a:p>
        </p:txBody>
      </p:sp>
      <p:sp>
        <p:nvSpPr>
          <p:cNvPr id="7" name="Retângulo 6"/>
          <p:cNvSpPr/>
          <p:nvPr/>
        </p:nvSpPr>
        <p:spPr>
          <a:xfrm>
            <a:off x="1389978" y="1878893"/>
            <a:ext cx="990385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cap="all" dirty="0"/>
              <a:t>VAMOS TREINAR?</a:t>
            </a:r>
            <a:endParaRPr lang="pt-BR" sz="2000" dirty="0"/>
          </a:p>
          <a:p>
            <a:r>
              <a:rPr lang="pt-BR" sz="2000" dirty="0"/>
              <a:t>As possibilidades de utilização de uma </a:t>
            </a:r>
            <a:r>
              <a:rPr lang="pt-BR" sz="2000" dirty="0" err="1"/>
              <a:t>div</a:t>
            </a:r>
            <a:r>
              <a:rPr lang="pt-BR" sz="2000" dirty="0"/>
              <a:t> com as propriedades position aplicadas podem ser vistas</a:t>
            </a:r>
            <a:r>
              <a:rPr lang="pt-BR" sz="2000" b="1" u="sng" dirty="0">
                <a:hlinkClick r:id="rId2"/>
              </a:rPr>
              <a:t> clicando aqui. </a:t>
            </a:r>
            <a:endParaRPr lang="pt-BR" sz="2000" b="1" u="sng" dirty="0" smtClean="0"/>
          </a:p>
          <a:p>
            <a:endParaRPr lang="pt-BR" sz="2000" dirty="0"/>
          </a:p>
          <a:p>
            <a:r>
              <a:rPr lang="pt-BR" sz="2000" b="1" dirty="0"/>
              <a:t>O position </a:t>
            </a:r>
            <a:r>
              <a:rPr lang="pt-BR" sz="2000" b="1" dirty="0" err="1" smtClean="0"/>
              <a:t>absolute</a:t>
            </a:r>
            <a:endParaRPr lang="pt-BR" sz="2000" b="1" dirty="0" smtClean="0"/>
          </a:p>
          <a:p>
            <a:endParaRPr lang="pt-BR" sz="2000" dirty="0"/>
          </a:p>
          <a:p>
            <a:r>
              <a:rPr lang="pt-BR" sz="2000" dirty="0"/>
              <a:t>As </a:t>
            </a:r>
            <a:r>
              <a:rPr lang="pt-BR" sz="2000" dirty="0" err="1"/>
              <a:t>tags</a:t>
            </a:r>
            <a:r>
              <a:rPr lang="pt-BR" sz="2000" dirty="0"/>
              <a:t> </a:t>
            </a:r>
            <a:r>
              <a:rPr lang="pt-BR" sz="2000" dirty="0" err="1"/>
              <a:t>div</a:t>
            </a:r>
            <a:r>
              <a:rPr lang="pt-BR" sz="2000" dirty="0"/>
              <a:t> com propriedade </a:t>
            </a:r>
            <a:r>
              <a:rPr lang="pt-BR" sz="2000" dirty="0" err="1"/>
              <a:t>position:absolute</a:t>
            </a:r>
            <a:r>
              <a:rPr lang="pt-BR" sz="2000" dirty="0"/>
              <a:t>  podem ser posicionadas à partir do topo (top) da página e à partir da esquerda (</a:t>
            </a:r>
            <a:r>
              <a:rPr lang="pt-BR" sz="2000" dirty="0" err="1"/>
              <a:t>left</a:t>
            </a:r>
            <a:r>
              <a:rPr lang="pt-BR" sz="2000" dirty="0"/>
              <a:t>) da página. </a:t>
            </a:r>
          </a:p>
          <a:p>
            <a:r>
              <a:rPr lang="pt-BR" sz="2000" dirty="0"/>
              <a:t>Um exemplo deste posicionamento pode ser observado no código abaixo:</a:t>
            </a:r>
          </a:p>
          <a:p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6550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8654" y="141667"/>
            <a:ext cx="883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DESENVOLVIMENTO PARA INTERNET</a:t>
            </a:r>
            <a:endParaRPr lang="pt-BR" sz="3600" b="1" dirty="0"/>
          </a:p>
        </p:txBody>
      </p:sp>
      <p:sp>
        <p:nvSpPr>
          <p:cNvPr id="7" name="Retângulo 6"/>
          <p:cNvSpPr/>
          <p:nvPr/>
        </p:nvSpPr>
        <p:spPr>
          <a:xfrm>
            <a:off x="2054180" y="787998"/>
            <a:ext cx="990385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1" cap="all" dirty="0"/>
              <a:t>&lt;!DOCTYPE </a:t>
            </a:r>
            <a:r>
              <a:rPr lang="pt-BR" sz="1000" b="1" cap="all" dirty="0" err="1"/>
              <a:t>html</a:t>
            </a:r>
            <a:r>
              <a:rPr lang="pt-BR" sz="1000" b="1" cap="all" dirty="0"/>
              <a:t>&gt;</a:t>
            </a:r>
          </a:p>
          <a:p>
            <a:r>
              <a:rPr lang="pt-BR" sz="1000" b="1" cap="all" dirty="0"/>
              <a:t>&lt;</a:t>
            </a:r>
            <a:r>
              <a:rPr lang="pt-BR" sz="1000" b="1" cap="all" dirty="0" err="1"/>
              <a:t>html</a:t>
            </a:r>
            <a:r>
              <a:rPr lang="pt-BR" sz="1000" b="1" cap="all" dirty="0"/>
              <a:t> </a:t>
            </a:r>
            <a:r>
              <a:rPr lang="pt-BR" sz="1000" b="1" cap="all" dirty="0" err="1"/>
              <a:t>lang</a:t>
            </a:r>
            <a:r>
              <a:rPr lang="pt-BR" sz="1000" b="1" cap="all" dirty="0"/>
              <a:t>="</a:t>
            </a:r>
            <a:r>
              <a:rPr lang="pt-BR" sz="1000" b="1" cap="all" dirty="0" err="1"/>
              <a:t>pt-br</a:t>
            </a:r>
            <a:r>
              <a:rPr lang="pt-BR" sz="1000" b="1" cap="all" dirty="0"/>
              <a:t>"&gt;</a:t>
            </a:r>
          </a:p>
          <a:p>
            <a:r>
              <a:rPr lang="pt-BR" sz="1000" b="1" cap="all" dirty="0"/>
              <a:t>&lt;</a:t>
            </a:r>
            <a:r>
              <a:rPr lang="pt-BR" sz="1000" b="1" cap="all" dirty="0" err="1"/>
              <a:t>head</a:t>
            </a:r>
            <a:r>
              <a:rPr lang="pt-BR" sz="1000" b="1" cap="all" dirty="0"/>
              <a:t>&gt;</a:t>
            </a:r>
          </a:p>
          <a:p>
            <a:r>
              <a:rPr lang="pt-BR" sz="1000" b="1" cap="all" dirty="0"/>
              <a:t>    &lt;</a:t>
            </a:r>
            <a:r>
              <a:rPr lang="pt-BR" sz="1000" b="1" cap="all" dirty="0" err="1"/>
              <a:t>title</a:t>
            </a:r>
            <a:r>
              <a:rPr lang="pt-BR" sz="1000" b="1" cap="all" dirty="0"/>
              <a:t>&gt; A </a:t>
            </a:r>
            <a:r>
              <a:rPr lang="pt-BR" sz="1000" b="1" cap="all" dirty="0" err="1"/>
              <a:t>tag</a:t>
            </a:r>
            <a:r>
              <a:rPr lang="pt-BR" sz="1000" b="1" cap="all" dirty="0"/>
              <a:t> </a:t>
            </a:r>
            <a:r>
              <a:rPr lang="pt-BR" sz="1000" b="1" cap="all" dirty="0" err="1"/>
              <a:t>div</a:t>
            </a:r>
            <a:r>
              <a:rPr lang="pt-BR" sz="1000" b="1" cap="all" dirty="0"/>
              <a:t>&lt;/</a:t>
            </a:r>
            <a:r>
              <a:rPr lang="pt-BR" sz="1000" b="1" cap="all" dirty="0" err="1"/>
              <a:t>title</a:t>
            </a:r>
            <a:r>
              <a:rPr lang="pt-BR" sz="1000" b="1" cap="all" dirty="0"/>
              <a:t>&gt;</a:t>
            </a:r>
          </a:p>
          <a:p>
            <a:r>
              <a:rPr lang="pt-BR" sz="1000" b="1" cap="all" dirty="0"/>
              <a:t>    &lt;</a:t>
            </a:r>
            <a:r>
              <a:rPr lang="pt-BR" sz="1000" b="1" cap="all" dirty="0" err="1"/>
              <a:t>style</a:t>
            </a:r>
            <a:r>
              <a:rPr lang="pt-BR" sz="1000" b="1" cap="all" dirty="0"/>
              <a:t>&gt;</a:t>
            </a:r>
          </a:p>
          <a:p>
            <a:r>
              <a:rPr lang="pt-BR" sz="1000" b="1" cap="all" dirty="0"/>
              <a:t>       #</a:t>
            </a:r>
            <a:r>
              <a:rPr lang="pt-BR" sz="1000" b="1" cap="all" dirty="0" err="1"/>
              <a:t>minha_div</a:t>
            </a:r>
            <a:endParaRPr lang="pt-BR" sz="1000" b="1" cap="all" dirty="0"/>
          </a:p>
          <a:p>
            <a:r>
              <a:rPr lang="pt-BR" sz="1000" b="1" cap="all" dirty="0"/>
              <a:t>        {</a:t>
            </a:r>
          </a:p>
          <a:p>
            <a:r>
              <a:rPr lang="pt-BR" sz="1000" b="1" cap="all" dirty="0"/>
              <a:t>        position: </a:t>
            </a:r>
            <a:r>
              <a:rPr lang="pt-BR" sz="1000" b="1" cap="all" dirty="0" err="1"/>
              <a:t>absolute</a:t>
            </a:r>
            <a:r>
              <a:rPr lang="pt-BR" sz="1000" b="1" cap="all" dirty="0"/>
              <a:t>;</a:t>
            </a:r>
          </a:p>
          <a:p>
            <a:r>
              <a:rPr lang="pt-BR" sz="1000" b="1" cap="all" dirty="0"/>
              <a:t>        top: 50px;</a:t>
            </a:r>
          </a:p>
          <a:p>
            <a:r>
              <a:rPr lang="pt-BR" sz="1000" b="1" cap="all" dirty="0"/>
              <a:t>        </a:t>
            </a:r>
            <a:r>
              <a:rPr lang="pt-BR" sz="1000" b="1" cap="all" dirty="0" err="1"/>
              <a:t>left</a:t>
            </a:r>
            <a:r>
              <a:rPr lang="pt-BR" sz="1000" b="1" cap="all" dirty="0"/>
              <a:t>: 80px;</a:t>
            </a:r>
          </a:p>
          <a:p>
            <a:r>
              <a:rPr lang="pt-BR" sz="1000" b="1" cap="all" dirty="0"/>
              <a:t>        color:#F00;</a:t>
            </a:r>
          </a:p>
          <a:p>
            <a:r>
              <a:rPr lang="pt-BR" sz="1000" b="1" cap="all" dirty="0"/>
              <a:t>        background-color:#FF0;</a:t>
            </a:r>
          </a:p>
          <a:p>
            <a:r>
              <a:rPr lang="pt-BR" sz="1000" b="1" cap="all" dirty="0"/>
              <a:t>        width:300px;</a:t>
            </a:r>
          </a:p>
          <a:p>
            <a:r>
              <a:rPr lang="pt-BR" sz="1000" b="1" cap="all" dirty="0"/>
              <a:t>        height:200px;</a:t>
            </a:r>
          </a:p>
          <a:p>
            <a:r>
              <a:rPr lang="pt-BR" sz="1000" b="1" cap="all" dirty="0"/>
              <a:t>        border:4px </a:t>
            </a:r>
            <a:r>
              <a:rPr lang="pt-BR" sz="1000" b="1" cap="all" dirty="0" err="1"/>
              <a:t>solid</a:t>
            </a:r>
            <a:r>
              <a:rPr lang="pt-BR" sz="1000" b="1" cap="all" dirty="0"/>
              <a:t> #0F0;</a:t>
            </a:r>
          </a:p>
          <a:p>
            <a:r>
              <a:rPr lang="pt-BR" sz="1000" b="1" cap="all" dirty="0"/>
              <a:t>        }</a:t>
            </a:r>
          </a:p>
          <a:p>
            <a:r>
              <a:rPr lang="pt-BR" sz="1000" b="1" cap="all" dirty="0"/>
              <a:t>            </a:t>
            </a:r>
          </a:p>
          <a:p>
            <a:r>
              <a:rPr lang="pt-BR" sz="1000" b="1" cap="all" dirty="0"/>
              <a:t>    &lt;/</a:t>
            </a:r>
            <a:r>
              <a:rPr lang="pt-BR" sz="1000" b="1" cap="all" dirty="0" err="1"/>
              <a:t>style</a:t>
            </a:r>
            <a:r>
              <a:rPr lang="pt-BR" sz="1000" b="1" cap="all" dirty="0"/>
              <a:t>&gt;</a:t>
            </a:r>
          </a:p>
          <a:p>
            <a:r>
              <a:rPr lang="pt-BR" sz="1000" b="1" cap="all" dirty="0"/>
              <a:t>&lt;/</a:t>
            </a:r>
            <a:r>
              <a:rPr lang="pt-BR" sz="1000" b="1" cap="all" dirty="0" err="1"/>
              <a:t>head</a:t>
            </a:r>
            <a:r>
              <a:rPr lang="pt-BR" sz="1000" b="1" cap="all" dirty="0"/>
              <a:t>&gt;</a:t>
            </a:r>
          </a:p>
          <a:p>
            <a:r>
              <a:rPr lang="pt-BR" sz="1000" b="1" cap="all" dirty="0"/>
              <a:t>&lt;</a:t>
            </a:r>
            <a:r>
              <a:rPr lang="pt-BR" sz="1000" b="1" cap="all" dirty="0" err="1"/>
              <a:t>body</a:t>
            </a:r>
            <a:r>
              <a:rPr lang="pt-BR" sz="1000" b="1" cap="all" dirty="0"/>
              <a:t>&gt;</a:t>
            </a:r>
          </a:p>
          <a:p>
            <a:r>
              <a:rPr lang="pt-BR" sz="1000" b="1" cap="all" dirty="0"/>
              <a:t> </a:t>
            </a:r>
          </a:p>
          <a:p>
            <a:r>
              <a:rPr lang="pt-BR" sz="1000" b="1" cap="all" dirty="0"/>
              <a:t>      &lt;p&gt;Texto sem formatação via CSS.&lt;/p&gt;</a:t>
            </a:r>
          </a:p>
          <a:p>
            <a:r>
              <a:rPr lang="pt-BR" sz="1000" b="1" cap="all" dirty="0"/>
              <a:t>      &lt;p&gt;Texto sem formatação via CSS.&lt;/p&gt;</a:t>
            </a:r>
          </a:p>
          <a:p>
            <a:r>
              <a:rPr lang="pt-BR" sz="1000" b="1" cap="all" dirty="0"/>
              <a:t>      &lt;p&gt;Texto sem formatação via CSS.&lt;/p&gt;</a:t>
            </a:r>
          </a:p>
          <a:p>
            <a:r>
              <a:rPr lang="pt-BR" sz="1000" b="1" cap="all" dirty="0"/>
              <a:t>      &lt;p&gt;Texto sem formatação via CSS.&lt;/p&gt;</a:t>
            </a:r>
          </a:p>
          <a:p>
            <a:r>
              <a:rPr lang="pt-BR" sz="1000" b="1" cap="all" dirty="0"/>
              <a:t>      &lt;p&gt;Texto sem formatação via CSS.&lt;/p&gt;</a:t>
            </a:r>
          </a:p>
          <a:p>
            <a:r>
              <a:rPr lang="pt-BR" sz="1000" b="1" cap="all" dirty="0"/>
              <a:t>      &lt;p&gt;Texto sem formatação via CSS.&lt;/p&gt;</a:t>
            </a:r>
          </a:p>
          <a:p>
            <a:r>
              <a:rPr lang="pt-BR" sz="1000" b="1" cap="all" dirty="0"/>
              <a:t>    &lt;</a:t>
            </a:r>
            <a:r>
              <a:rPr lang="pt-BR" sz="1000" b="1" cap="all" dirty="0" err="1"/>
              <a:t>div</a:t>
            </a:r>
            <a:r>
              <a:rPr lang="pt-BR" sz="1000" b="1" cap="all" dirty="0"/>
              <a:t> id="</a:t>
            </a:r>
            <a:r>
              <a:rPr lang="pt-BR" sz="1000" b="1" cap="all" dirty="0" err="1"/>
              <a:t>minha_div</a:t>
            </a:r>
            <a:r>
              <a:rPr lang="pt-BR" sz="1000" b="1" cap="all" dirty="0"/>
              <a:t>"&gt;</a:t>
            </a:r>
          </a:p>
          <a:p>
            <a:r>
              <a:rPr lang="pt-BR" sz="1000" b="1" cap="all" dirty="0"/>
              <a:t>          &lt;h2&gt;Cabeçalho de nível 2 de cor vermelha&lt;/h2&gt;</a:t>
            </a:r>
          </a:p>
          <a:p>
            <a:r>
              <a:rPr lang="pt-BR" sz="1000" b="1" cap="all" dirty="0"/>
              <a:t>          &lt;p&gt;Conteúdo de um parágrafo na cor vermelha&lt;/p&gt;</a:t>
            </a:r>
          </a:p>
          <a:p>
            <a:r>
              <a:rPr lang="pt-BR" sz="1000" b="1" cap="all" dirty="0"/>
              <a:t>          &lt;p&gt; Esta </a:t>
            </a:r>
            <a:r>
              <a:rPr lang="pt-BR" sz="1000" b="1" cap="all" dirty="0" err="1"/>
              <a:t>div</a:t>
            </a:r>
            <a:r>
              <a:rPr lang="pt-BR" sz="1000" b="1" cap="all" dirty="0"/>
              <a:t> tem cor de fundo amarela, com 300px de largura e 200px de altura e borda de 4 </a:t>
            </a:r>
            <a:r>
              <a:rPr lang="pt-BR" sz="1000" b="1" cap="all" dirty="0" err="1"/>
              <a:t>px</a:t>
            </a:r>
            <a:r>
              <a:rPr lang="pt-BR" sz="1000" b="1" cap="all" dirty="0"/>
              <a:t> verde, com posição absoluta de </a:t>
            </a:r>
            <a:r>
              <a:rPr lang="pt-BR" sz="1000" b="1" cap="all" dirty="0" err="1"/>
              <a:t>left</a:t>
            </a:r>
            <a:r>
              <a:rPr lang="pt-BR" sz="1000" b="1" cap="all" dirty="0"/>
              <a:t> 80px e top 50px&lt;/p&gt;</a:t>
            </a:r>
          </a:p>
          <a:p>
            <a:r>
              <a:rPr lang="pt-BR" sz="1000" b="1" cap="all" dirty="0"/>
              <a:t> </a:t>
            </a:r>
          </a:p>
          <a:p>
            <a:r>
              <a:rPr lang="pt-BR" sz="1000" b="1" cap="all" dirty="0"/>
              <a:t> </a:t>
            </a:r>
          </a:p>
          <a:p>
            <a:r>
              <a:rPr lang="pt-BR" sz="1000" b="1" cap="all" dirty="0"/>
              <a:t>    &lt;/</a:t>
            </a:r>
            <a:r>
              <a:rPr lang="pt-BR" sz="1000" b="1" cap="all" dirty="0" err="1"/>
              <a:t>div</a:t>
            </a:r>
            <a:r>
              <a:rPr lang="pt-BR" sz="1000" b="1" cap="all" dirty="0"/>
              <a:t>&gt;</a:t>
            </a:r>
          </a:p>
          <a:p>
            <a:r>
              <a:rPr lang="pt-BR" sz="1000" b="1" cap="all" dirty="0"/>
              <a:t> </a:t>
            </a:r>
          </a:p>
          <a:p>
            <a:r>
              <a:rPr lang="pt-BR" sz="1000" b="1" cap="all" dirty="0"/>
              <a:t>    </a:t>
            </a:r>
          </a:p>
          <a:p>
            <a:r>
              <a:rPr lang="pt-BR" sz="1000" b="1" cap="all" dirty="0"/>
              <a:t>&lt;/</a:t>
            </a:r>
            <a:r>
              <a:rPr lang="pt-BR" sz="1000" b="1" cap="all" dirty="0" err="1"/>
              <a:t>body</a:t>
            </a:r>
            <a:r>
              <a:rPr lang="pt-BR" sz="1000" b="1" cap="all" dirty="0"/>
              <a:t>&gt;</a:t>
            </a:r>
          </a:p>
          <a:p>
            <a:r>
              <a:rPr lang="pt-BR" sz="1000" b="1" cap="all" dirty="0"/>
              <a:t>&lt;/</a:t>
            </a:r>
            <a:r>
              <a:rPr lang="pt-BR" sz="1000" b="1" cap="all" dirty="0" err="1"/>
              <a:t>html</a:t>
            </a:r>
            <a:r>
              <a:rPr lang="pt-BR" sz="1000" b="1" cap="all" dirty="0"/>
              <a:t>&gt;</a:t>
            </a:r>
            <a:endParaRPr lang="pt-BR" sz="10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90152" y="1558344"/>
            <a:ext cx="1365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OK</a:t>
            </a: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8654" y="141667"/>
            <a:ext cx="883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DESENVOLVIMENTO PARA INTERNET</a:t>
            </a:r>
            <a:endParaRPr lang="pt-BR" sz="3600" b="1" dirty="0"/>
          </a:p>
        </p:txBody>
      </p:sp>
      <p:sp>
        <p:nvSpPr>
          <p:cNvPr id="7" name="Retângulo 6"/>
          <p:cNvSpPr/>
          <p:nvPr/>
        </p:nvSpPr>
        <p:spPr>
          <a:xfrm>
            <a:off x="1732208" y="1534973"/>
            <a:ext cx="99038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No exemplo acima temos uma </a:t>
            </a:r>
            <a:r>
              <a:rPr lang="pt-BR" sz="2000" dirty="0" err="1"/>
              <a:t>div</a:t>
            </a:r>
            <a:r>
              <a:rPr lang="pt-BR" sz="2000" dirty="0"/>
              <a:t> posicionada a 50px do topo da página e 80px da esquerda da página. O resultado no navegador seria:</a:t>
            </a:r>
          </a:p>
        </p:txBody>
      </p:sp>
    </p:spTree>
    <p:extLst>
      <p:ext uri="{BB962C8B-B14F-4D97-AF65-F5344CB8AC3E}">
        <p14:creationId xmlns:p14="http://schemas.microsoft.com/office/powerpoint/2010/main" val="42630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8654" y="141667"/>
            <a:ext cx="883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DESENVOLVIMENTO PARA INTERNET</a:t>
            </a:r>
            <a:endParaRPr lang="pt-BR" sz="3600" b="1" dirty="0"/>
          </a:p>
        </p:txBody>
      </p:sp>
      <p:sp>
        <p:nvSpPr>
          <p:cNvPr id="7" name="Retângulo 6"/>
          <p:cNvSpPr/>
          <p:nvPr/>
        </p:nvSpPr>
        <p:spPr>
          <a:xfrm>
            <a:off x="1732208" y="1534973"/>
            <a:ext cx="99038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No exemplo acima temos uma </a:t>
            </a:r>
            <a:r>
              <a:rPr lang="pt-BR" sz="2000" dirty="0" err="1"/>
              <a:t>div</a:t>
            </a:r>
            <a:r>
              <a:rPr lang="pt-BR" sz="2000" dirty="0"/>
              <a:t> posicionada a 50px do topo da página e 80px da esquerda da página. O resultado no navegador seria:</a:t>
            </a:r>
          </a:p>
        </p:txBody>
      </p:sp>
      <p:pic>
        <p:nvPicPr>
          <p:cNvPr id="5" name="Imagem 4" descr="exemplo de div com propriedade position absolut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228" y="2655029"/>
            <a:ext cx="8346448" cy="38359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045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8654" y="141667"/>
            <a:ext cx="883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DESENVOLVIMENTO PARA INTERNET</a:t>
            </a:r>
            <a:endParaRPr lang="pt-BR" sz="3600" b="1" dirty="0"/>
          </a:p>
        </p:txBody>
      </p:sp>
      <p:sp>
        <p:nvSpPr>
          <p:cNvPr id="7" name="Retângulo 6"/>
          <p:cNvSpPr/>
          <p:nvPr/>
        </p:nvSpPr>
        <p:spPr>
          <a:xfrm>
            <a:off x="1732208" y="1534973"/>
            <a:ext cx="99038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cap="all" dirty="0"/>
              <a:t>IMPORTANTE:</a:t>
            </a:r>
            <a:endParaRPr lang="pt-BR" sz="2000" dirty="0"/>
          </a:p>
          <a:p>
            <a:r>
              <a:rPr lang="pt-BR" sz="2000" dirty="0"/>
              <a:t>Observe que neste caso, a </a:t>
            </a:r>
            <a:r>
              <a:rPr lang="pt-BR" sz="2000" dirty="0" err="1"/>
              <a:t>div</a:t>
            </a:r>
            <a:r>
              <a:rPr lang="pt-BR" sz="2000" dirty="0"/>
              <a:t> está sobre os parágrafos, ou seja, sua posição absoluta não levará em conta os demais conteúdos da página, podendo, inclusive, uma </a:t>
            </a:r>
            <a:r>
              <a:rPr lang="pt-BR" sz="2000" dirty="0" err="1"/>
              <a:t>div</a:t>
            </a:r>
            <a:r>
              <a:rPr lang="pt-BR" sz="2000" dirty="0"/>
              <a:t> ser posicionada sobre a outra. </a:t>
            </a:r>
          </a:p>
        </p:txBody>
      </p:sp>
    </p:spTree>
    <p:extLst>
      <p:ext uri="{BB962C8B-B14F-4D97-AF65-F5344CB8AC3E}">
        <p14:creationId xmlns:p14="http://schemas.microsoft.com/office/powerpoint/2010/main" val="208486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8654" y="141667"/>
            <a:ext cx="883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DESENVOLVIMENTO PARA INTERNET</a:t>
            </a:r>
            <a:endParaRPr lang="pt-BR" sz="3600" b="1" dirty="0"/>
          </a:p>
        </p:txBody>
      </p:sp>
      <p:sp>
        <p:nvSpPr>
          <p:cNvPr id="7" name="Retângulo 6"/>
          <p:cNvSpPr/>
          <p:nvPr/>
        </p:nvSpPr>
        <p:spPr>
          <a:xfrm>
            <a:off x="1732208" y="1534973"/>
            <a:ext cx="99038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cap="all" dirty="0"/>
              <a:t>VAMOS TREINAR</a:t>
            </a:r>
            <a:r>
              <a:rPr lang="pt-BR" sz="2000" b="1" cap="all" dirty="0" smtClean="0"/>
              <a:t>?</a:t>
            </a:r>
          </a:p>
          <a:p>
            <a:endParaRPr lang="pt-BR" sz="2000" dirty="0"/>
          </a:p>
          <a:p>
            <a:r>
              <a:rPr lang="pt-BR" sz="2000" b="1" dirty="0" smtClean="0"/>
              <a:t>O </a:t>
            </a:r>
            <a:r>
              <a:rPr lang="pt-BR" sz="2000" b="1" dirty="0"/>
              <a:t>position </a:t>
            </a:r>
            <a:r>
              <a:rPr lang="pt-BR" sz="2000" b="1" dirty="0" err="1" smtClean="0"/>
              <a:t>relative</a:t>
            </a:r>
            <a:endParaRPr lang="pt-BR" sz="2000" b="1" dirty="0" smtClean="0"/>
          </a:p>
          <a:p>
            <a:endParaRPr lang="pt-BR" sz="2000" dirty="0"/>
          </a:p>
          <a:p>
            <a:r>
              <a:rPr lang="pt-BR" sz="2000" dirty="0"/>
              <a:t>As </a:t>
            </a:r>
            <a:r>
              <a:rPr lang="pt-BR" sz="2000" dirty="0" err="1"/>
              <a:t>tags</a:t>
            </a:r>
            <a:r>
              <a:rPr lang="pt-BR" sz="2000" dirty="0"/>
              <a:t> </a:t>
            </a:r>
            <a:r>
              <a:rPr lang="pt-BR" sz="2000" dirty="0" err="1"/>
              <a:t>div</a:t>
            </a:r>
            <a:r>
              <a:rPr lang="pt-BR" sz="2000" dirty="0"/>
              <a:t> com propriedade </a:t>
            </a:r>
            <a:r>
              <a:rPr lang="pt-BR" sz="2000" dirty="0" err="1"/>
              <a:t>position:relative</a:t>
            </a:r>
            <a:r>
              <a:rPr lang="pt-BR" sz="2000" dirty="0"/>
              <a:t> o posicionamento ocorre de acordo com a posição original do elemento, mas se este tiver um elemento pai, sua posição será considerada a partir deste elemento pai. 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/>
              <a:t>Um exemplo deste posicionamento pode ser observado no código abaixo:</a:t>
            </a:r>
          </a:p>
        </p:txBody>
      </p:sp>
    </p:spTree>
    <p:extLst>
      <p:ext uri="{BB962C8B-B14F-4D97-AF65-F5344CB8AC3E}">
        <p14:creationId xmlns:p14="http://schemas.microsoft.com/office/powerpoint/2010/main" val="55059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8654" y="141667"/>
            <a:ext cx="883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DESENVOLVIMENTO PARA INTERNET</a:t>
            </a:r>
            <a:endParaRPr lang="pt-BR" sz="3600" b="1" dirty="0"/>
          </a:p>
        </p:txBody>
      </p:sp>
      <p:sp>
        <p:nvSpPr>
          <p:cNvPr id="7" name="Retângulo 6"/>
          <p:cNvSpPr/>
          <p:nvPr/>
        </p:nvSpPr>
        <p:spPr>
          <a:xfrm>
            <a:off x="2288146" y="787998"/>
            <a:ext cx="9903854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1" cap="all" dirty="0"/>
              <a:t>&lt;!DOCTYPE </a:t>
            </a:r>
            <a:r>
              <a:rPr lang="pt-BR" sz="1000" b="1" cap="all" dirty="0" err="1"/>
              <a:t>html</a:t>
            </a:r>
            <a:r>
              <a:rPr lang="pt-BR" sz="1000" b="1" cap="all" dirty="0"/>
              <a:t>&gt;</a:t>
            </a:r>
          </a:p>
          <a:p>
            <a:r>
              <a:rPr lang="pt-BR" sz="1000" b="1" cap="all" dirty="0"/>
              <a:t>&lt;</a:t>
            </a:r>
            <a:r>
              <a:rPr lang="pt-BR" sz="1000" b="1" cap="all" dirty="0" err="1"/>
              <a:t>html</a:t>
            </a:r>
            <a:r>
              <a:rPr lang="pt-BR" sz="1000" b="1" cap="all" dirty="0"/>
              <a:t> </a:t>
            </a:r>
            <a:r>
              <a:rPr lang="pt-BR" sz="1000" b="1" cap="all" dirty="0" err="1"/>
              <a:t>lang</a:t>
            </a:r>
            <a:r>
              <a:rPr lang="pt-BR" sz="1000" b="1" cap="all" dirty="0"/>
              <a:t>="</a:t>
            </a:r>
            <a:r>
              <a:rPr lang="pt-BR" sz="1000" b="1" cap="all" dirty="0" err="1"/>
              <a:t>pt-br</a:t>
            </a:r>
            <a:r>
              <a:rPr lang="pt-BR" sz="1000" b="1" cap="all" dirty="0"/>
              <a:t>"&gt;</a:t>
            </a:r>
          </a:p>
          <a:p>
            <a:r>
              <a:rPr lang="pt-BR" sz="1000" b="1" cap="all" dirty="0"/>
              <a:t>&lt;</a:t>
            </a:r>
            <a:r>
              <a:rPr lang="pt-BR" sz="1000" b="1" cap="all" dirty="0" err="1"/>
              <a:t>head</a:t>
            </a:r>
            <a:r>
              <a:rPr lang="pt-BR" sz="1000" b="1" cap="all" dirty="0"/>
              <a:t>&gt;</a:t>
            </a:r>
          </a:p>
          <a:p>
            <a:r>
              <a:rPr lang="pt-BR" sz="1000" b="1" cap="all" dirty="0"/>
              <a:t>    &lt;</a:t>
            </a:r>
            <a:r>
              <a:rPr lang="pt-BR" sz="1000" b="1" cap="all" dirty="0" err="1"/>
              <a:t>title</a:t>
            </a:r>
            <a:r>
              <a:rPr lang="pt-BR" sz="1000" b="1" cap="all" dirty="0"/>
              <a:t>&gt; A </a:t>
            </a:r>
            <a:r>
              <a:rPr lang="pt-BR" sz="1000" b="1" cap="all" dirty="0" err="1"/>
              <a:t>tag</a:t>
            </a:r>
            <a:r>
              <a:rPr lang="pt-BR" sz="1000" b="1" cap="all" dirty="0"/>
              <a:t> </a:t>
            </a:r>
            <a:r>
              <a:rPr lang="pt-BR" sz="1000" b="1" cap="all" dirty="0" err="1"/>
              <a:t>div</a:t>
            </a:r>
            <a:r>
              <a:rPr lang="pt-BR" sz="1000" b="1" cap="all" dirty="0"/>
              <a:t>&lt;/</a:t>
            </a:r>
            <a:r>
              <a:rPr lang="pt-BR" sz="1000" b="1" cap="all" dirty="0" err="1"/>
              <a:t>title</a:t>
            </a:r>
            <a:r>
              <a:rPr lang="pt-BR" sz="1000" b="1" cap="all" dirty="0"/>
              <a:t>&gt;</a:t>
            </a:r>
          </a:p>
          <a:p>
            <a:r>
              <a:rPr lang="pt-BR" sz="1000" b="1" cap="all" dirty="0"/>
              <a:t>    &lt;</a:t>
            </a:r>
            <a:r>
              <a:rPr lang="pt-BR" sz="1000" b="1" cap="all" dirty="0" err="1"/>
              <a:t>style</a:t>
            </a:r>
            <a:r>
              <a:rPr lang="pt-BR" sz="1000" b="1" cap="all" dirty="0"/>
              <a:t>&gt;</a:t>
            </a:r>
          </a:p>
          <a:p>
            <a:r>
              <a:rPr lang="pt-BR" sz="1000" b="1" cap="all" dirty="0"/>
              <a:t>       #</a:t>
            </a:r>
            <a:r>
              <a:rPr lang="pt-BR" sz="1000" b="1" cap="all" dirty="0" err="1"/>
              <a:t>div_pai</a:t>
            </a:r>
            <a:endParaRPr lang="pt-BR" sz="1000" b="1" cap="all" dirty="0"/>
          </a:p>
          <a:p>
            <a:r>
              <a:rPr lang="pt-BR" sz="1000" b="1" cap="all" dirty="0"/>
              <a:t>        {</a:t>
            </a:r>
          </a:p>
          <a:p>
            <a:r>
              <a:rPr lang="pt-BR" sz="1000" b="1" cap="all" dirty="0"/>
              <a:t>        position: </a:t>
            </a:r>
            <a:r>
              <a:rPr lang="pt-BR" sz="1000" b="1" cap="all" dirty="0" err="1"/>
              <a:t>relative</a:t>
            </a:r>
            <a:r>
              <a:rPr lang="pt-BR" sz="1000" b="1" cap="all" dirty="0"/>
              <a:t>;</a:t>
            </a:r>
          </a:p>
          <a:p>
            <a:r>
              <a:rPr lang="pt-BR" sz="1000" b="1" cap="all" dirty="0"/>
              <a:t>        background-color:#CCC;</a:t>
            </a:r>
          </a:p>
          <a:p>
            <a:r>
              <a:rPr lang="pt-BR" sz="1000" b="1" cap="all" dirty="0"/>
              <a:t>        width:500px;</a:t>
            </a:r>
          </a:p>
          <a:p>
            <a:r>
              <a:rPr lang="pt-BR" sz="1000" b="1" cap="all" dirty="0"/>
              <a:t>        height:300px;</a:t>
            </a:r>
          </a:p>
          <a:p>
            <a:r>
              <a:rPr lang="pt-BR" sz="1000" b="1" cap="all" dirty="0"/>
              <a:t>        border:2px </a:t>
            </a:r>
            <a:r>
              <a:rPr lang="pt-BR" sz="1000" b="1" cap="all" dirty="0" err="1"/>
              <a:t>solid</a:t>
            </a:r>
            <a:r>
              <a:rPr lang="pt-BR" sz="1000" b="1" cap="all" dirty="0"/>
              <a:t> #F00;</a:t>
            </a:r>
          </a:p>
          <a:p>
            <a:r>
              <a:rPr lang="pt-BR" sz="1000" b="1" cap="all" dirty="0"/>
              <a:t>        </a:t>
            </a:r>
            <a:r>
              <a:rPr lang="pt-BR" sz="1000" b="1" cap="all" dirty="0" err="1"/>
              <a:t>margin-left</a:t>
            </a:r>
            <a:r>
              <a:rPr lang="pt-BR" sz="1000" b="1" cap="all" dirty="0"/>
              <a:t>: 200px;</a:t>
            </a:r>
          </a:p>
          <a:p>
            <a:r>
              <a:rPr lang="pt-BR" sz="1000" b="1" cap="all" dirty="0"/>
              <a:t>        </a:t>
            </a:r>
            <a:r>
              <a:rPr lang="pt-BR" sz="1000" b="1" cap="all" dirty="0" err="1"/>
              <a:t>margin</a:t>
            </a:r>
            <a:r>
              <a:rPr lang="pt-BR" sz="1000" b="1" cap="all" dirty="0"/>
              <a:t>-top: 100px;</a:t>
            </a:r>
          </a:p>
          <a:p>
            <a:r>
              <a:rPr lang="pt-BR" sz="1000" b="1" cap="all" dirty="0"/>
              <a:t>        }</a:t>
            </a:r>
          </a:p>
          <a:p>
            <a:r>
              <a:rPr lang="pt-BR" sz="1000" b="1" cap="all" dirty="0"/>
              <a:t>        #</a:t>
            </a:r>
            <a:r>
              <a:rPr lang="pt-BR" sz="1000" b="1" cap="all" dirty="0" err="1"/>
              <a:t>minha_div</a:t>
            </a:r>
            <a:endParaRPr lang="pt-BR" sz="1000" b="1" cap="all" dirty="0"/>
          </a:p>
          <a:p>
            <a:r>
              <a:rPr lang="pt-BR" sz="1000" b="1" cap="all" dirty="0"/>
              <a:t>        {</a:t>
            </a:r>
          </a:p>
          <a:p>
            <a:r>
              <a:rPr lang="pt-BR" sz="1000" b="1" cap="all" dirty="0"/>
              <a:t>        </a:t>
            </a:r>
            <a:r>
              <a:rPr lang="pt-BR" sz="1000" b="1" cap="all" dirty="0" err="1"/>
              <a:t>position:absolute</a:t>
            </a:r>
            <a:r>
              <a:rPr lang="pt-BR" sz="1000" b="1" cap="all" dirty="0"/>
              <a:t>;</a:t>
            </a:r>
          </a:p>
          <a:p>
            <a:r>
              <a:rPr lang="pt-BR" sz="1000" b="1" cap="all" dirty="0"/>
              <a:t>        top:50px;</a:t>
            </a:r>
          </a:p>
          <a:p>
            <a:r>
              <a:rPr lang="pt-BR" sz="1000" b="1" cap="all" dirty="0"/>
              <a:t>        left:80px;</a:t>
            </a:r>
          </a:p>
          <a:p>
            <a:r>
              <a:rPr lang="pt-BR" sz="1000" b="1" cap="all" dirty="0"/>
              <a:t>        color:#F00;</a:t>
            </a:r>
          </a:p>
          <a:p>
            <a:r>
              <a:rPr lang="pt-BR" sz="1000" b="1" cap="all" dirty="0"/>
              <a:t>        background-color:#FF0;</a:t>
            </a:r>
          </a:p>
          <a:p>
            <a:r>
              <a:rPr lang="pt-BR" sz="1000" b="1" cap="all" dirty="0"/>
              <a:t>        width:200px;</a:t>
            </a:r>
          </a:p>
          <a:p>
            <a:r>
              <a:rPr lang="pt-BR" sz="1000" b="1" cap="all" dirty="0"/>
              <a:t>        height:200px;</a:t>
            </a:r>
          </a:p>
          <a:p>
            <a:r>
              <a:rPr lang="pt-BR" sz="1000" b="1" cap="all" dirty="0"/>
              <a:t>        border:4px </a:t>
            </a:r>
            <a:r>
              <a:rPr lang="pt-BR" sz="1000" b="1" cap="all" dirty="0" err="1"/>
              <a:t>solid</a:t>
            </a:r>
            <a:r>
              <a:rPr lang="pt-BR" sz="1000" b="1" cap="all" dirty="0"/>
              <a:t> #0F0;</a:t>
            </a:r>
          </a:p>
          <a:p>
            <a:r>
              <a:rPr lang="pt-BR" sz="1000" b="1" cap="all" dirty="0"/>
              <a:t>        }</a:t>
            </a:r>
          </a:p>
          <a:p>
            <a:r>
              <a:rPr lang="pt-BR" sz="1000" b="1" cap="all" dirty="0"/>
              <a:t>              </a:t>
            </a:r>
          </a:p>
          <a:p>
            <a:r>
              <a:rPr lang="pt-BR" sz="1000" b="1" cap="all" dirty="0"/>
              <a:t>    &lt;/</a:t>
            </a:r>
            <a:r>
              <a:rPr lang="pt-BR" sz="1000" b="1" cap="all" dirty="0" err="1"/>
              <a:t>style</a:t>
            </a:r>
            <a:r>
              <a:rPr lang="pt-BR" sz="1000" b="1" cap="all" dirty="0"/>
              <a:t>&gt;</a:t>
            </a:r>
          </a:p>
          <a:p>
            <a:r>
              <a:rPr lang="pt-BR" sz="1000" b="1" cap="all" dirty="0"/>
              <a:t>&lt;/</a:t>
            </a:r>
            <a:r>
              <a:rPr lang="pt-BR" sz="1000" b="1" cap="all" dirty="0" err="1"/>
              <a:t>head</a:t>
            </a:r>
            <a:r>
              <a:rPr lang="pt-BR" sz="1000" b="1" cap="all" dirty="0"/>
              <a:t>&gt;</a:t>
            </a:r>
          </a:p>
          <a:p>
            <a:r>
              <a:rPr lang="pt-BR" sz="1000" b="1" cap="all" dirty="0"/>
              <a:t>&lt;</a:t>
            </a:r>
            <a:r>
              <a:rPr lang="pt-BR" sz="1000" b="1" cap="all" dirty="0" err="1"/>
              <a:t>body</a:t>
            </a:r>
            <a:r>
              <a:rPr lang="pt-BR" sz="1000" b="1" cap="all" dirty="0"/>
              <a:t>&gt;</a:t>
            </a:r>
          </a:p>
          <a:p>
            <a:r>
              <a:rPr lang="pt-BR" sz="1000" b="1" cap="all" dirty="0"/>
              <a:t> </a:t>
            </a:r>
          </a:p>
          <a:p>
            <a:r>
              <a:rPr lang="pt-BR" sz="1000" b="1" cap="all" dirty="0"/>
              <a:t>     </a:t>
            </a:r>
          </a:p>
          <a:p>
            <a:r>
              <a:rPr lang="pt-BR" sz="1000" b="1" cap="all" dirty="0"/>
              <a:t>    </a:t>
            </a:r>
          </a:p>
          <a:p>
            <a:r>
              <a:rPr lang="pt-BR" sz="1000" b="1" cap="all" dirty="0"/>
              <a:t>    &lt;</a:t>
            </a:r>
            <a:r>
              <a:rPr lang="pt-BR" sz="1000" b="1" cap="all" dirty="0" err="1"/>
              <a:t>div</a:t>
            </a:r>
            <a:r>
              <a:rPr lang="pt-BR" sz="1000" b="1" cap="all" dirty="0"/>
              <a:t> id="</a:t>
            </a:r>
            <a:r>
              <a:rPr lang="pt-BR" sz="1000" b="1" cap="all" dirty="0" err="1"/>
              <a:t>div_pai</a:t>
            </a:r>
            <a:r>
              <a:rPr lang="pt-BR" sz="1000" b="1" cap="all" dirty="0"/>
              <a:t>"&gt;</a:t>
            </a:r>
          </a:p>
          <a:p>
            <a:r>
              <a:rPr lang="pt-BR" sz="1000" b="1" cap="all" dirty="0"/>
              <a:t>       &lt;</a:t>
            </a:r>
            <a:r>
              <a:rPr lang="pt-BR" sz="1000" b="1" cap="all" dirty="0" err="1"/>
              <a:t>div</a:t>
            </a:r>
            <a:r>
              <a:rPr lang="pt-BR" sz="1000" b="1" cap="all" dirty="0"/>
              <a:t> id="</a:t>
            </a:r>
            <a:r>
              <a:rPr lang="pt-BR" sz="1000" b="1" cap="all" dirty="0" err="1"/>
              <a:t>minha_div</a:t>
            </a:r>
            <a:r>
              <a:rPr lang="pt-BR" sz="1000" b="1" cap="all" dirty="0"/>
              <a:t>"&gt;</a:t>
            </a:r>
          </a:p>
          <a:p>
            <a:r>
              <a:rPr lang="pt-BR" sz="1000" b="1" cap="all" dirty="0"/>
              <a:t>          </a:t>
            </a:r>
          </a:p>
          <a:p>
            <a:r>
              <a:rPr lang="pt-BR" sz="1000" b="1" cap="all" dirty="0"/>
              <a:t>          &lt;p&gt; Esta </a:t>
            </a:r>
            <a:r>
              <a:rPr lang="pt-BR" sz="1000" b="1" cap="all" dirty="0" err="1"/>
              <a:t>div</a:t>
            </a:r>
            <a:r>
              <a:rPr lang="pt-BR" sz="1000" b="1" cap="all" dirty="0"/>
              <a:t> está posicionada com position </a:t>
            </a:r>
            <a:r>
              <a:rPr lang="pt-BR" sz="1000" b="1" cap="all" dirty="0" err="1"/>
              <a:t>absolute</a:t>
            </a:r>
            <a:r>
              <a:rPr lang="pt-BR" sz="1000" b="1" cap="all" dirty="0"/>
              <a:t> e está obedecendo seu posicionamento a partir de uma </a:t>
            </a:r>
            <a:r>
              <a:rPr lang="pt-BR" sz="1000" b="1" cap="all" dirty="0" err="1"/>
              <a:t>div</a:t>
            </a:r>
            <a:r>
              <a:rPr lang="pt-BR" sz="1000" b="1" cap="all" dirty="0"/>
              <a:t> pai que está com position </a:t>
            </a:r>
            <a:r>
              <a:rPr lang="pt-BR" sz="1000" b="1" cap="all" dirty="0" err="1"/>
              <a:t>relative</a:t>
            </a:r>
            <a:r>
              <a:rPr lang="pt-BR" sz="1000" b="1" cap="all" dirty="0"/>
              <a:t>&lt;/p&gt;</a:t>
            </a:r>
          </a:p>
          <a:p>
            <a:r>
              <a:rPr lang="pt-BR" sz="1000" b="1" cap="all" dirty="0"/>
              <a:t> </a:t>
            </a:r>
          </a:p>
          <a:p>
            <a:r>
              <a:rPr lang="pt-BR" sz="1000" b="1" cap="all" dirty="0"/>
              <a:t>       &lt;/</a:t>
            </a:r>
            <a:r>
              <a:rPr lang="pt-BR" sz="1000" b="1" cap="all" dirty="0" err="1"/>
              <a:t>div</a:t>
            </a:r>
            <a:r>
              <a:rPr lang="pt-BR" sz="1000" b="1" cap="all" dirty="0"/>
              <a:t>&gt;</a:t>
            </a:r>
          </a:p>
          <a:p>
            <a:r>
              <a:rPr lang="pt-BR" sz="1000" b="1" cap="all" dirty="0"/>
              <a:t>    &lt;/</a:t>
            </a:r>
            <a:r>
              <a:rPr lang="pt-BR" sz="1000" b="1" cap="all" dirty="0" err="1"/>
              <a:t>div</a:t>
            </a:r>
            <a:r>
              <a:rPr lang="pt-BR" sz="1000" b="1" cap="all" dirty="0"/>
              <a:t>&gt;</a:t>
            </a:r>
          </a:p>
          <a:p>
            <a:r>
              <a:rPr lang="pt-BR" sz="1000" b="1" cap="all" dirty="0"/>
              <a:t> </a:t>
            </a:r>
          </a:p>
          <a:p>
            <a:r>
              <a:rPr lang="pt-BR" sz="1000" b="1" cap="all" dirty="0"/>
              <a:t>    </a:t>
            </a:r>
          </a:p>
          <a:p>
            <a:r>
              <a:rPr lang="pt-BR" sz="1000" b="1" cap="all" dirty="0"/>
              <a:t>&lt;/</a:t>
            </a:r>
            <a:r>
              <a:rPr lang="pt-BR" sz="1000" b="1" cap="all" dirty="0" err="1"/>
              <a:t>body</a:t>
            </a:r>
            <a:r>
              <a:rPr lang="pt-BR" sz="1000" b="1" cap="all" dirty="0"/>
              <a:t>&gt;</a:t>
            </a:r>
          </a:p>
          <a:p>
            <a:r>
              <a:rPr lang="pt-BR" sz="1000" b="1" cap="all" dirty="0"/>
              <a:t>&lt;/</a:t>
            </a:r>
            <a:r>
              <a:rPr lang="pt-BR" sz="1000" b="1" cap="all" dirty="0" err="1"/>
              <a:t>html</a:t>
            </a:r>
            <a:r>
              <a:rPr lang="pt-BR" sz="1000" b="1" cap="all" dirty="0"/>
              <a:t>&gt;</a:t>
            </a:r>
          </a:p>
          <a:p>
            <a:endParaRPr lang="pt-BR" sz="1000" b="1" cap="all" dirty="0"/>
          </a:p>
        </p:txBody>
      </p:sp>
      <p:sp>
        <p:nvSpPr>
          <p:cNvPr id="3" name="CaixaDeTexto 2"/>
          <p:cNvSpPr txBox="1"/>
          <p:nvPr/>
        </p:nvSpPr>
        <p:spPr>
          <a:xfrm>
            <a:off x="90152" y="1854558"/>
            <a:ext cx="1481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OK</a:t>
            </a: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3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8654" y="141667"/>
            <a:ext cx="883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DESENVOLVIMENTO PARA INTERNET</a:t>
            </a:r>
            <a:endParaRPr lang="pt-BR" sz="3600" b="1" dirty="0"/>
          </a:p>
        </p:txBody>
      </p:sp>
      <p:sp>
        <p:nvSpPr>
          <p:cNvPr id="3" name="Retângulo 2"/>
          <p:cNvSpPr/>
          <p:nvPr/>
        </p:nvSpPr>
        <p:spPr>
          <a:xfrm>
            <a:off x="1339403" y="2524746"/>
            <a:ext cx="97879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Imagine que você deseja apresentar o texto de um conjunto de parágrafos ou um título e o parágrafo correspondente de uma cor diferente do restante do conteúdo da página. É possível fazer isso utilizando a </a:t>
            </a:r>
            <a:r>
              <a:rPr lang="pt-BR" sz="2000" dirty="0" err="1"/>
              <a:t>tag</a:t>
            </a:r>
            <a:r>
              <a:rPr lang="pt-BR" sz="2000" dirty="0"/>
              <a:t> </a:t>
            </a:r>
            <a:r>
              <a:rPr lang="pt-BR" sz="2000" dirty="0" err="1"/>
              <a:t>div</a:t>
            </a:r>
            <a:r>
              <a:rPr lang="pt-BR" sz="2000" dirty="0"/>
              <a:t> e comandos CSS. A princípio, veremos um exemplo do uso da </a:t>
            </a:r>
            <a:r>
              <a:rPr lang="pt-BR" sz="2000" dirty="0" err="1"/>
              <a:t>tag</a:t>
            </a:r>
            <a:r>
              <a:rPr lang="pt-BR" sz="2000" dirty="0"/>
              <a:t> </a:t>
            </a:r>
            <a:r>
              <a:rPr lang="pt-BR" sz="2000" dirty="0" err="1"/>
              <a:t>div</a:t>
            </a:r>
            <a:r>
              <a:rPr lang="pt-BR" sz="2000" dirty="0"/>
              <a:t> junto a um comando de CSS </a:t>
            </a:r>
            <a:r>
              <a:rPr lang="pt-BR" sz="2000" dirty="0" err="1"/>
              <a:t>inline</a:t>
            </a:r>
            <a:r>
              <a:rPr lang="pt-BR" sz="2000" dirty="0"/>
              <a:t>, para fixação do conceito:</a:t>
            </a:r>
          </a:p>
        </p:txBody>
      </p:sp>
    </p:spTree>
    <p:extLst>
      <p:ext uri="{BB962C8B-B14F-4D97-AF65-F5344CB8AC3E}">
        <p14:creationId xmlns:p14="http://schemas.microsoft.com/office/powerpoint/2010/main" val="3932198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8654" y="141667"/>
            <a:ext cx="883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DESENVOLVIMENTO PARA INTERNET</a:t>
            </a:r>
            <a:endParaRPr lang="pt-BR" sz="3600" b="1" dirty="0"/>
          </a:p>
        </p:txBody>
      </p:sp>
      <p:sp>
        <p:nvSpPr>
          <p:cNvPr id="7" name="Retângulo 6"/>
          <p:cNvSpPr/>
          <p:nvPr/>
        </p:nvSpPr>
        <p:spPr>
          <a:xfrm>
            <a:off x="1519707" y="1676641"/>
            <a:ext cx="99038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cap="all" dirty="0"/>
              <a:t>IMPORTANTE:</a:t>
            </a:r>
            <a:endParaRPr lang="pt-BR" sz="2000" dirty="0"/>
          </a:p>
          <a:p>
            <a:r>
              <a:rPr lang="pt-BR" sz="2000" dirty="0"/>
              <a:t>As propriedades </a:t>
            </a:r>
            <a:r>
              <a:rPr lang="pt-BR" sz="2000" dirty="0" err="1"/>
              <a:t>float</a:t>
            </a:r>
            <a:r>
              <a:rPr lang="pt-BR" sz="2000" dirty="0"/>
              <a:t> e position </a:t>
            </a:r>
            <a:r>
              <a:rPr lang="pt-BR" sz="2000" dirty="0" err="1"/>
              <a:t>absolute</a:t>
            </a:r>
            <a:r>
              <a:rPr lang="pt-BR" sz="2000" dirty="0"/>
              <a:t> podem ser aplicadas a diversos elementos HTML e não apenas à </a:t>
            </a:r>
            <a:r>
              <a:rPr lang="pt-BR" sz="2000" dirty="0" err="1"/>
              <a:t>div</a:t>
            </a:r>
            <a:r>
              <a:rPr lang="pt-BR" sz="2000" dirty="0"/>
              <a:t>, ok?  </a:t>
            </a:r>
          </a:p>
          <a:p>
            <a:r>
              <a:rPr lang="pt-BR" sz="2000" dirty="0"/>
              <a:t>O resultado no navegador seria: </a:t>
            </a:r>
          </a:p>
        </p:txBody>
      </p:sp>
    </p:spTree>
    <p:extLst>
      <p:ext uri="{BB962C8B-B14F-4D97-AF65-F5344CB8AC3E}">
        <p14:creationId xmlns:p14="http://schemas.microsoft.com/office/powerpoint/2010/main" val="357509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8654" y="141667"/>
            <a:ext cx="883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DESENVOLVIMENTO PARA INTERNET</a:t>
            </a:r>
            <a:endParaRPr lang="pt-BR" sz="3600" b="1" dirty="0"/>
          </a:p>
        </p:txBody>
      </p:sp>
      <p:pic>
        <p:nvPicPr>
          <p:cNvPr id="5" name="Imagem 4" descr="exemplo de div position relative e absolut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227" y="1661134"/>
            <a:ext cx="8378190" cy="4720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160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8654" y="141667"/>
            <a:ext cx="883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DESENVOLVIMENTO PARA INTERNET</a:t>
            </a:r>
            <a:endParaRPr lang="pt-BR" sz="3600" b="1" dirty="0"/>
          </a:p>
        </p:txBody>
      </p:sp>
      <p:sp>
        <p:nvSpPr>
          <p:cNvPr id="3" name="Retângulo 2"/>
          <p:cNvSpPr/>
          <p:nvPr/>
        </p:nvSpPr>
        <p:spPr>
          <a:xfrm>
            <a:off x="2214227" y="903667"/>
            <a:ext cx="9787943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OK</a:t>
            </a:r>
          </a:p>
          <a:p>
            <a:endParaRPr lang="pt-BR" sz="1600" dirty="0"/>
          </a:p>
          <a:p>
            <a:r>
              <a:rPr lang="pt-BR" sz="1600" dirty="0" smtClean="0"/>
              <a:t>&lt;!</a:t>
            </a:r>
            <a:r>
              <a:rPr lang="pt-BR" sz="1600" dirty="0"/>
              <a:t>DOCTYPE </a:t>
            </a:r>
            <a:r>
              <a:rPr lang="pt-BR" sz="1600" dirty="0" err="1"/>
              <a:t>html</a:t>
            </a:r>
            <a:r>
              <a:rPr lang="pt-BR" sz="1600" dirty="0"/>
              <a:t>&gt;</a:t>
            </a:r>
          </a:p>
          <a:p>
            <a:r>
              <a:rPr lang="pt-BR" sz="1600" dirty="0"/>
              <a:t>&lt;</a:t>
            </a:r>
            <a:r>
              <a:rPr lang="pt-BR" sz="1600" dirty="0" err="1"/>
              <a:t>html</a:t>
            </a:r>
            <a:r>
              <a:rPr lang="pt-BR" sz="1600" dirty="0"/>
              <a:t> </a:t>
            </a:r>
            <a:r>
              <a:rPr lang="pt-BR" sz="1600" dirty="0" err="1"/>
              <a:t>lang</a:t>
            </a:r>
            <a:r>
              <a:rPr lang="pt-BR" sz="1600" dirty="0"/>
              <a:t>="</a:t>
            </a:r>
            <a:r>
              <a:rPr lang="pt-BR" sz="1600" dirty="0" err="1"/>
              <a:t>pt-br</a:t>
            </a:r>
            <a:r>
              <a:rPr lang="pt-BR" sz="1600" dirty="0"/>
              <a:t>"&gt;</a:t>
            </a:r>
          </a:p>
          <a:p>
            <a:r>
              <a:rPr lang="pt-BR" sz="1600" dirty="0"/>
              <a:t>&lt;</a:t>
            </a:r>
            <a:r>
              <a:rPr lang="pt-BR" sz="1600" dirty="0" err="1"/>
              <a:t>head</a:t>
            </a:r>
            <a:r>
              <a:rPr lang="pt-BR" sz="1600" dirty="0"/>
              <a:t>&gt;</a:t>
            </a:r>
          </a:p>
          <a:p>
            <a:r>
              <a:rPr lang="pt-BR" sz="1600" dirty="0"/>
              <a:t>    &lt;</a:t>
            </a:r>
            <a:r>
              <a:rPr lang="pt-BR" sz="1600" dirty="0" err="1"/>
              <a:t>title</a:t>
            </a:r>
            <a:r>
              <a:rPr lang="pt-BR" sz="1600" dirty="0"/>
              <a:t>&gt; A </a:t>
            </a:r>
            <a:r>
              <a:rPr lang="pt-BR" sz="1600" dirty="0" err="1"/>
              <a:t>tag</a:t>
            </a:r>
            <a:r>
              <a:rPr lang="pt-BR" sz="1600" dirty="0"/>
              <a:t> </a:t>
            </a:r>
            <a:r>
              <a:rPr lang="pt-BR" sz="1600" dirty="0" err="1"/>
              <a:t>div</a:t>
            </a:r>
            <a:r>
              <a:rPr lang="pt-BR" sz="1600" dirty="0"/>
              <a:t>&lt;/</a:t>
            </a:r>
            <a:r>
              <a:rPr lang="pt-BR" sz="1600" dirty="0" err="1"/>
              <a:t>title</a:t>
            </a:r>
            <a:r>
              <a:rPr lang="pt-BR" sz="1600" dirty="0"/>
              <a:t>&gt;</a:t>
            </a:r>
          </a:p>
          <a:p>
            <a:r>
              <a:rPr lang="pt-BR" sz="1600" dirty="0"/>
              <a:t>&lt;/</a:t>
            </a:r>
            <a:r>
              <a:rPr lang="pt-BR" sz="1600" dirty="0" err="1"/>
              <a:t>head</a:t>
            </a:r>
            <a:r>
              <a:rPr lang="pt-BR" sz="1600" dirty="0"/>
              <a:t>&gt;</a:t>
            </a:r>
          </a:p>
          <a:p>
            <a:r>
              <a:rPr lang="pt-BR" sz="1600" dirty="0"/>
              <a:t>&lt;</a:t>
            </a:r>
            <a:r>
              <a:rPr lang="pt-BR" sz="1600" dirty="0" err="1"/>
              <a:t>body</a:t>
            </a:r>
            <a:r>
              <a:rPr lang="pt-BR" sz="1600" dirty="0"/>
              <a:t>&gt;</a:t>
            </a:r>
          </a:p>
          <a:p>
            <a:r>
              <a:rPr lang="pt-BR" sz="1600" dirty="0"/>
              <a:t> </a:t>
            </a:r>
          </a:p>
          <a:p>
            <a:r>
              <a:rPr lang="pt-BR" sz="1600" dirty="0"/>
              <a:t>    &lt;p&gt;Texto sem formatação via CSS.&lt;/p&gt;</a:t>
            </a:r>
          </a:p>
          <a:p>
            <a:r>
              <a:rPr lang="pt-BR" sz="1600" dirty="0"/>
              <a:t> </a:t>
            </a:r>
          </a:p>
          <a:p>
            <a:r>
              <a:rPr lang="pt-BR" sz="1600" dirty="0"/>
              <a:t>    &lt;</a:t>
            </a:r>
            <a:r>
              <a:rPr lang="pt-BR" sz="1600" dirty="0" err="1"/>
              <a:t>div</a:t>
            </a:r>
            <a:r>
              <a:rPr lang="pt-BR" sz="1600" dirty="0"/>
              <a:t> </a:t>
            </a:r>
            <a:r>
              <a:rPr lang="pt-BR" sz="1600" dirty="0" err="1"/>
              <a:t>style</a:t>
            </a:r>
            <a:r>
              <a:rPr lang="pt-BR" sz="1600" dirty="0"/>
              <a:t>="color:#F00;background-color:#FF0;width:300px;height:200px;border:4px </a:t>
            </a:r>
            <a:r>
              <a:rPr lang="pt-BR" sz="1600" dirty="0" err="1"/>
              <a:t>solid</a:t>
            </a:r>
            <a:r>
              <a:rPr lang="pt-BR" sz="1600" dirty="0"/>
              <a:t> #0F0;"&gt;</a:t>
            </a:r>
          </a:p>
          <a:p>
            <a:r>
              <a:rPr lang="pt-BR" sz="1600" dirty="0"/>
              <a:t>          &lt;h2&gt;Cabeçalho de nível 2 de cor vermelha&lt;/h2&gt;</a:t>
            </a:r>
          </a:p>
          <a:p>
            <a:r>
              <a:rPr lang="pt-BR" sz="1600" dirty="0"/>
              <a:t>          &lt;p&gt;Conteúdo de um parágrafo na cor vermelha&lt;/p&gt;</a:t>
            </a:r>
          </a:p>
          <a:p>
            <a:r>
              <a:rPr lang="pt-BR" sz="1600" dirty="0"/>
              <a:t>          &lt;p&gt; Esta </a:t>
            </a:r>
            <a:r>
              <a:rPr lang="pt-BR" sz="1600" dirty="0" err="1"/>
              <a:t>div</a:t>
            </a:r>
            <a:r>
              <a:rPr lang="pt-BR" sz="1600" dirty="0"/>
              <a:t> tem cor de fundo amarela, com 330px de largura e 200px de altura e borda de 4 </a:t>
            </a:r>
            <a:r>
              <a:rPr lang="pt-BR" sz="1600" dirty="0" err="1"/>
              <a:t>px</a:t>
            </a:r>
            <a:r>
              <a:rPr lang="pt-BR" sz="1600" dirty="0"/>
              <a:t> verde&lt;/p&gt;</a:t>
            </a:r>
          </a:p>
          <a:p>
            <a:r>
              <a:rPr lang="pt-BR" sz="1600" dirty="0"/>
              <a:t> </a:t>
            </a:r>
          </a:p>
          <a:p>
            <a:r>
              <a:rPr lang="pt-BR" sz="1600" dirty="0"/>
              <a:t>    &lt;/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</a:p>
          <a:p>
            <a:r>
              <a:rPr lang="pt-BR" sz="1600" dirty="0"/>
              <a:t> </a:t>
            </a:r>
          </a:p>
          <a:p>
            <a:r>
              <a:rPr lang="pt-BR" sz="1600" dirty="0"/>
              <a:t>    &lt;p&gt;Texto sem formatação via CSS.&lt;/p&gt;</a:t>
            </a:r>
          </a:p>
          <a:p>
            <a:r>
              <a:rPr lang="pt-BR" sz="1600" dirty="0"/>
              <a:t>&lt;/</a:t>
            </a:r>
            <a:r>
              <a:rPr lang="pt-BR" sz="1600" dirty="0" err="1"/>
              <a:t>body</a:t>
            </a:r>
            <a:r>
              <a:rPr lang="pt-BR" sz="1600" dirty="0"/>
              <a:t>&gt;</a:t>
            </a:r>
          </a:p>
          <a:p>
            <a:r>
              <a:rPr lang="pt-BR" sz="1600" dirty="0"/>
              <a:t>&lt;/</a:t>
            </a:r>
            <a:r>
              <a:rPr lang="pt-BR" sz="1600" dirty="0" err="1"/>
              <a:t>html</a:t>
            </a:r>
            <a:r>
              <a:rPr lang="pt-BR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8778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8654" y="141667"/>
            <a:ext cx="883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DESENVOLVIMENTO PARA INTERNET</a:t>
            </a:r>
            <a:endParaRPr lang="pt-BR" sz="3600" b="1" dirty="0"/>
          </a:p>
        </p:txBody>
      </p:sp>
      <p:sp>
        <p:nvSpPr>
          <p:cNvPr id="3" name="Retângulo 2"/>
          <p:cNvSpPr/>
          <p:nvPr/>
        </p:nvSpPr>
        <p:spPr>
          <a:xfrm>
            <a:off x="1339404" y="2486109"/>
            <a:ext cx="978794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Como vimos no exemplo de código acima, no caso desta </a:t>
            </a:r>
            <a:r>
              <a:rPr lang="pt-BR" sz="2000" dirty="0" err="1"/>
              <a:t>div</a:t>
            </a:r>
            <a:r>
              <a:rPr lang="pt-BR" sz="2000" dirty="0"/>
              <a:t> formatamos a cor de seu texto, a cor do fundo, sua largura e altura e também a borda utilizando  a formatação </a:t>
            </a:r>
            <a:r>
              <a:rPr lang="pt-BR" sz="2000" dirty="0" err="1"/>
              <a:t>inline</a:t>
            </a:r>
            <a:r>
              <a:rPr lang="pt-BR" sz="2000" dirty="0"/>
              <a:t>:</a:t>
            </a:r>
          </a:p>
          <a:p>
            <a:r>
              <a:rPr lang="pt-BR" sz="2000" dirty="0" err="1"/>
              <a:t>style</a:t>
            </a:r>
            <a:r>
              <a:rPr lang="pt-BR" sz="2000" dirty="0"/>
              <a:t>="color:#F00;background-color:#FF0;width:300px;height:200px;border:4px </a:t>
            </a:r>
            <a:r>
              <a:rPr lang="pt-BR" sz="2000" dirty="0" err="1"/>
              <a:t>solid</a:t>
            </a:r>
            <a:r>
              <a:rPr lang="pt-BR" sz="2000" dirty="0"/>
              <a:t> #0F0;"</a:t>
            </a:r>
          </a:p>
          <a:p>
            <a:r>
              <a:rPr lang="pt-BR" sz="2000" dirty="0"/>
              <a:t>Quando visualizado no navegador este código ficaria como na figura abaixo (observe que apenas o conteúdo dentro da </a:t>
            </a:r>
            <a:r>
              <a:rPr lang="pt-BR" sz="2000" dirty="0" err="1"/>
              <a:t>div</a:t>
            </a:r>
            <a:r>
              <a:rPr lang="pt-BR" sz="2000" dirty="0"/>
              <a:t> fica formatado): </a:t>
            </a:r>
          </a:p>
        </p:txBody>
      </p:sp>
    </p:spTree>
    <p:extLst>
      <p:ext uri="{BB962C8B-B14F-4D97-AF65-F5344CB8AC3E}">
        <p14:creationId xmlns:p14="http://schemas.microsoft.com/office/powerpoint/2010/main" val="24655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8654" y="141667"/>
            <a:ext cx="883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DESENVOLVIMENTO PARA INTERNET</a:t>
            </a:r>
            <a:endParaRPr lang="pt-BR" sz="3600" b="1" dirty="0"/>
          </a:p>
        </p:txBody>
      </p:sp>
      <p:pic>
        <p:nvPicPr>
          <p:cNvPr id="5" name="Imagem 4" descr="Exemplo uso de tag div (division) no navegado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227" y="1940877"/>
            <a:ext cx="7805536" cy="3764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935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8654" y="141667"/>
            <a:ext cx="883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DESENVOLVIMENTO PARA INTERNET</a:t>
            </a:r>
            <a:endParaRPr lang="pt-BR" sz="3600" b="1" dirty="0"/>
          </a:p>
        </p:txBody>
      </p:sp>
      <p:sp>
        <p:nvSpPr>
          <p:cNvPr id="3" name="Retângulo 2"/>
          <p:cNvSpPr/>
          <p:nvPr/>
        </p:nvSpPr>
        <p:spPr>
          <a:xfrm>
            <a:off x="1455311" y="1892847"/>
            <a:ext cx="9504609" cy="1802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20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Posicionando </a:t>
            </a:r>
            <a:r>
              <a:rPr lang="pt-BR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(flutuar) </a:t>
            </a:r>
            <a:endParaRPr lang="pt-BR" sz="2000" b="1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endParaRPr lang="pt-BR" sz="20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955"/>
              </a:lnSpc>
              <a:spcAft>
                <a:spcPts val="0"/>
              </a:spcAft>
            </a:pPr>
            <a:r>
              <a:rPr lang="pt-BR" sz="2000" spc="30" dirty="0">
                <a:ea typeface="Times New Roman" panose="02020603050405020304" pitchFamily="18" charset="0"/>
              </a:rPr>
              <a:t>Você pode posicionar sua </a:t>
            </a:r>
            <a:r>
              <a:rPr lang="pt-BR" sz="2000" spc="30" dirty="0" err="1">
                <a:ea typeface="Times New Roman" panose="02020603050405020304" pitchFamily="18" charset="0"/>
              </a:rPr>
              <a:t>tag</a:t>
            </a:r>
            <a:r>
              <a:rPr lang="pt-BR" sz="2000" spc="30" dirty="0">
                <a:ea typeface="Times New Roman" panose="02020603050405020304" pitchFamily="18" charset="0"/>
              </a:rPr>
              <a:t> </a:t>
            </a:r>
            <a:r>
              <a:rPr lang="pt-BR" sz="2000" spc="30" dirty="0" err="1">
                <a:ea typeface="Times New Roman" panose="02020603050405020304" pitchFamily="18" charset="0"/>
              </a:rPr>
              <a:t>div</a:t>
            </a:r>
            <a:r>
              <a:rPr lang="pt-BR" sz="2000" spc="30" dirty="0">
                <a:ea typeface="Times New Roman" panose="02020603050405020304" pitchFamily="18" charset="0"/>
              </a:rPr>
              <a:t> fazendo com que ela flutue à direita (</a:t>
            </a:r>
            <a:r>
              <a:rPr lang="pt-BR" sz="2000" spc="30" dirty="0" err="1">
                <a:ea typeface="Times New Roman" panose="02020603050405020304" pitchFamily="18" charset="0"/>
              </a:rPr>
              <a:t>float:right</a:t>
            </a:r>
            <a:r>
              <a:rPr lang="pt-BR" sz="2000" spc="30" dirty="0">
                <a:ea typeface="Times New Roman" panose="02020603050405020304" pitchFamily="18" charset="0"/>
              </a:rPr>
              <a:t>;) ou à esquerda (</a:t>
            </a:r>
            <a:r>
              <a:rPr lang="pt-BR" sz="2000" spc="30" dirty="0" err="1">
                <a:ea typeface="Times New Roman" panose="02020603050405020304" pitchFamily="18" charset="0"/>
              </a:rPr>
              <a:t>float:left</a:t>
            </a:r>
            <a:r>
              <a:rPr lang="pt-BR" sz="2000" spc="30" dirty="0">
                <a:ea typeface="Times New Roman" panose="02020603050405020304" pitchFamily="18" charset="0"/>
              </a:rPr>
              <a:t>). </a:t>
            </a:r>
            <a:endParaRPr lang="pt-BR" sz="2000" spc="30" dirty="0" smtClean="0">
              <a:ea typeface="Times New Roman" panose="02020603050405020304" pitchFamily="18" charset="0"/>
            </a:endParaRPr>
          </a:p>
          <a:p>
            <a:pPr algn="just">
              <a:lnSpc>
                <a:spcPts val="1955"/>
              </a:lnSpc>
              <a:spcAft>
                <a:spcPts val="0"/>
              </a:spcAft>
            </a:pPr>
            <a:endParaRPr lang="pt-BR" sz="2000" dirty="0">
              <a:ea typeface="Times New Roman" panose="02020603050405020304" pitchFamily="18" charset="0"/>
            </a:endParaRPr>
          </a:p>
          <a:p>
            <a:pPr algn="just">
              <a:lnSpc>
                <a:spcPts val="1955"/>
              </a:lnSpc>
              <a:spcAft>
                <a:spcPts val="0"/>
              </a:spcAft>
            </a:pPr>
            <a:r>
              <a:rPr lang="pt-BR" sz="2000" spc="30" dirty="0">
                <a:ea typeface="Times New Roman" panose="02020603050405020304" pitchFamily="18" charset="0"/>
              </a:rPr>
              <a:t>Veja os exemplos abaixo com a utilização de CSS interno: </a:t>
            </a:r>
            <a:endParaRPr lang="pt-BR" sz="20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1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8654" y="141667"/>
            <a:ext cx="883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DESENVOLVIMENTO PARA INTERNET</a:t>
            </a:r>
            <a:endParaRPr lang="pt-BR" sz="3600" b="1" dirty="0"/>
          </a:p>
        </p:txBody>
      </p:sp>
      <p:sp>
        <p:nvSpPr>
          <p:cNvPr id="3" name="Retângulo 2"/>
          <p:cNvSpPr/>
          <p:nvPr/>
        </p:nvSpPr>
        <p:spPr>
          <a:xfrm>
            <a:off x="1918952" y="787998"/>
            <a:ext cx="9504609" cy="7202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&lt;!DOCTYPE </a:t>
            </a:r>
            <a:r>
              <a:rPr lang="pt-BR" sz="12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048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2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2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pt-br</a:t>
            </a: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048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2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048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12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&gt; A </a:t>
            </a:r>
            <a:r>
              <a:rPr lang="pt-BR" sz="12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2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048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12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048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#</a:t>
            </a:r>
            <a:r>
              <a:rPr lang="pt-BR" sz="12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minha_div</a:t>
            </a:r>
            <a:endParaRPr lang="pt-BR" sz="12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048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color:#F00;</a:t>
            </a:r>
          </a:p>
          <a:p>
            <a:pPr marL="3048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background-color:#FF0;</a:t>
            </a:r>
          </a:p>
          <a:p>
            <a:pPr marL="3048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width:300px;</a:t>
            </a:r>
          </a:p>
          <a:p>
            <a:pPr marL="3048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height:200px;</a:t>
            </a:r>
          </a:p>
          <a:p>
            <a:pPr marL="3048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border:4px </a:t>
            </a:r>
            <a:r>
              <a:rPr lang="pt-BR" sz="12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solid</a:t>
            </a: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#0F0;</a:t>
            </a:r>
          </a:p>
          <a:p>
            <a:pPr marL="3048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12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float:right</a:t>
            </a: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048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048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3048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12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048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2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048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2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048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048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  &lt;p&gt;Texto sem formatação via CSS.&lt;/p&gt;</a:t>
            </a:r>
          </a:p>
          <a:p>
            <a:pPr marL="3048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048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12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12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minha_div</a:t>
            </a: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048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  &lt;h2&gt;Cabeçalho de nível 2 de cor vermelha&lt;/h2&gt;</a:t>
            </a:r>
          </a:p>
          <a:p>
            <a:pPr marL="3048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  &lt;p&gt;Conteúdo de um parágrafo na cor vermelha&lt;/p&gt;</a:t>
            </a:r>
          </a:p>
          <a:p>
            <a:pPr marL="3048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  &lt;p&gt; Esta </a:t>
            </a:r>
            <a:r>
              <a:rPr lang="pt-BR" sz="12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tem cor de fundo amarela, com 330px de largura e 200px de altura e borda de 4 </a:t>
            </a:r>
            <a:r>
              <a:rPr lang="pt-BR" sz="12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verde&lt;/p&gt;</a:t>
            </a:r>
          </a:p>
          <a:p>
            <a:pPr marL="3048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  &lt;h2&gt;Esta </a:t>
            </a:r>
            <a:r>
              <a:rPr lang="pt-BR" sz="12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está flutuando à direita&lt;/h2&gt;</a:t>
            </a:r>
          </a:p>
          <a:p>
            <a:pPr marL="3048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048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12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048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048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048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2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048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2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2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90152" y="1674254"/>
            <a:ext cx="132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OK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8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88654" y="141667"/>
            <a:ext cx="883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DESENVOLVIMENTO PARA INTERNET</a:t>
            </a:r>
            <a:endParaRPr lang="pt-BR" sz="3600" b="1" dirty="0"/>
          </a:p>
        </p:txBody>
      </p:sp>
      <p:sp>
        <p:nvSpPr>
          <p:cNvPr id="3" name="Retângulo 2"/>
          <p:cNvSpPr/>
          <p:nvPr/>
        </p:nvSpPr>
        <p:spPr>
          <a:xfrm>
            <a:off x="1661375" y="2372100"/>
            <a:ext cx="95046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cap="all" dirty="0"/>
              <a:t>IMPORTANTE</a:t>
            </a:r>
            <a:r>
              <a:rPr lang="pt-BR" sz="2000" b="1" cap="all" dirty="0" smtClean="0"/>
              <a:t>:</a:t>
            </a:r>
          </a:p>
          <a:p>
            <a:endParaRPr lang="pt-BR" sz="2000" dirty="0"/>
          </a:p>
          <a:p>
            <a:r>
              <a:rPr lang="pt-BR" sz="2000" dirty="0"/>
              <a:t>Para a formatação de uma </a:t>
            </a:r>
            <a:r>
              <a:rPr lang="pt-BR" sz="2000" dirty="0" err="1"/>
              <a:t>div</a:t>
            </a:r>
            <a:r>
              <a:rPr lang="pt-BR" sz="2000" dirty="0"/>
              <a:t> criamos para ela uma id que deverá ser utilizada apenas uma vez para cada </a:t>
            </a:r>
            <a:r>
              <a:rPr lang="pt-BR" sz="2000" dirty="0" err="1"/>
              <a:t>div</a:t>
            </a:r>
            <a:r>
              <a:rPr lang="pt-BR" sz="2000" dirty="0"/>
              <a:t>, ok</a:t>
            </a:r>
            <a:r>
              <a:rPr lang="pt-BR" sz="2000" dirty="0" smtClean="0"/>
              <a:t>?</a:t>
            </a:r>
          </a:p>
          <a:p>
            <a:endParaRPr lang="pt-BR" sz="2000" dirty="0"/>
          </a:p>
          <a:p>
            <a:r>
              <a:rPr lang="pt-BR" sz="2000" dirty="0"/>
              <a:t>Lembre-se que o </a:t>
            </a:r>
            <a:r>
              <a:rPr lang="pt-BR" sz="2000" dirty="0" err="1"/>
              <a:t>float:left</a:t>
            </a:r>
            <a:r>
              <a:rPr lang="pt-BR" sz="2000" dirty="0"/>
              <a:t>; é o posicionamento padrão de toda </a:t>
            </a:r>
            <a:r>
              <a:rPr lang="pt-BR" sz="2000" dirty="0" err="1"/>
              <a:t>div</a:t>
            </a:r>
            <a:r>
              <a:rPr lang="pt-BR" sz="2000" dirty="0"/>
              <a:t>!</a:t>
            </a:r>
          </a:p>
          <a:p>
            <a:r>
              <a:rPr lang="pt-BR" sz="2000" dirty="0"/>
              <a:t>No navegador este código ficaria assim: </a:t>
            </a:r>
          </a:p>
        </p:txBody>
      </p:sp>
    </p:spTree>
    <p:extLst>
      <p:ext uri="{BB962C8B-B14F-4D97-AF65-F5344CB8AC3E}">
        <p14:creationId xmlns:p14="http://schemas.microsoft.com/office/powerpoint/2010/main" val="390857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1338</Words>
  <Application>Microsoft Office PowerPoint</Application>
  <PresentationFormat>Personalizar</PresentationFormat>
  <Paragraphs>336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Administrador</dc:creator>
  <cp:lastModifiedBy>Usuário do Windows</cp:lastModifiedBy>
  <cp:revision>9</cp:revision>
  <dcterms:created xsi:type="dcterms:W3CDTF">2020-04-26T04:54:42Z</dcterms:created>
  <dcterms:modified xsi:type="dcterms:W3CDTF">2022-04-08T19:33:12Z</dcterms:modified>
</cp:coreProperties>
</file>