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1A580A80-7DCB-430A-9253-79430AC084F8}" type="datetimeFigureOut">
              <a:rPr lang="pt-BR" smtClean="0"/>
              <a:t>24/03/2022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DE2505B-E217-456A-9938-B490398A61FE}" type="slidenum">
              <a:rPr lang="pt-BR" smtClean="0"/>
              <a:t>‹nº›</a:t>
            </a:fld>
            <a:endParaRPr lang="pt-BR"/>
          </a:p>
        </p:txBody>
      </p:sp>
    </p:spTree>
    <p:extLst>
      <p:ext uri="{BB962C8B-B14F-4D97-AF65-F5344CB8AC3E}">
        <p14:creationId xmlns:p14="http://schemas.microsoft.com/office/powerpoint/2010/main" val="3609336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A580A80-7DCB-430A-9253-79430AC084F8}" type="datetimeFigureOut">
              <a:rPr lang="pt-BR" smtClean="0"/>
              <a:t>24/03/2022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DE2505B-E217-456A-9938-B490398A61FE}" type="slidenum">
              <a:rPr lang="pt-BR" smtClean="0"/>
              <a:t>‹nº›</a:t>
            </a:fld>
            <a:endParaRPr lang="pt-BR"/>
          </a:p>
        </p:txBody>
      </p:sp>
    </p:spTree>
    <p:extLst>
      <p:ext uri="{BB962C8B-B14F-4D97-AF65-F5344CB8AC3E}">
        <p14:creationId xmlns:p14="http://schemas.microsoft.com/office/powerpoint/2010/main" val="1046754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A580A80-7DCB-430A-9253-79430AC084F8}" type="datetimeFigureOut">
              <a:rPr lang="pt-BR" smtClean="0"/>
              <a:t>24/03/2022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DE2505B-E217-456A-9938-B490398A61FE}" type="slidenum">
              <a:rPr lang="pt-BR" smtClean="0"/>
              <a:t>‹nº›</a:t>
            </a:fld>
            <a:endParaRPr lang="pt-BR"/>
          </a:p>
        </p:txBody>
      </p:sp>
    </p:spTree>
    <p:extLst>
      <p:ext uri="{BB962C8B-B14F-4D97-AF65-F5344CB8AC3E}">
        <p14:creationId xmlns:p14="http://schemas.microsoft.com/office/powerpoint/2010/main" val="1177156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A580A80-7DCB-430A-9253-79430AC084F8}" type="datetimeFigureOut">
              <a:rPr lang="pt-BR" smtClean="0"/>
              <a:t>24/03/2022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DE2505B-E217-456A-9938-B490398A61FE}" type="slidenum">
              <a:rPr lang="pt-BR" smtClean="0"/>
              <a:t>‹nº›</a:t>
            </a:fld>
            <a:endParaRPr lang="pt-BR"/>
          </a:p>
        </p:txBody>
      </p:sp>
    </p:spTree>
    <p:extLst>
      <p:ext uri="{BB962C8B-B14F-4D97-AF65-F5344CB8AC3E}">
        <p14:creationId xmlns:p14="http://schemas.microsoft.com/office/powerpoint/2010/main" val="1480171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1A580A80-7DCB-430A-9253-79430AC084F8}" type="datetimeFigureOut">
              <a:rPr lang="pt-BR" smtClean="0"/>
              <a:t>24/03/2022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DE2505B-E217-456A-9938-B490398A61FE}" type="slidenum">
              <a:rPr lang="pt-BR" smtClean="0"/>
              <a:t>‹nº›</a:t>
            </a:fld>
            <a:endParaRPr lang="pt-BR"/>
          </a:p>
        </p:txBody>
      </p:sp>
    </p:spTree>
    <p:extLst>
      <p:ext uri="{BB962C8B-B14F-4D97-AF65-F5344CB8AC3E}">
        <p14:creationId xmlns:p14="http://schemas.microsoft.com/office/powerpoint/2010/main" val="1890270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1A580A80-7DCB-430A-9253-79430AC084F8}" type="datetimeFigureOut">
              <a:rPr lang="pt-BR" smtClean="0"/>
              <a:t>24/03/2022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DE2505B-E217-456A-9938-B490398A61FE}" type="slidenum">
              <a:rPr lang="pt-BR" smtClean="0"/>
              <a:t>‹nº›</a:t>
            </a:fld>
            <a:endParaRPr lang="pt-BR"/>
          </a:p>
        </p:txBody>
      </p:sp>
    </p:spTree>
    <p:extLst>
      <p:ext uri="{BB962C8B-B14F-4D97-AF65-F5344CB8AC3E}">
        <p14:creationId xmlns:p14="http://schemas.microsoft.com/office/powerpoint/2010/main" val="119903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1A580A80-7DCB-430A-9253-79430AC084F8}" type="datetimeFigureOut">
              <a:rPr lang="pt-BR" smtClean="0"/>
              <a:t>24/03/2022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DE2505B-E217-456A-9938-B490398A61FE}" type="slidenum">
              <a:rPr lang="pt-BR" smtClean="0"/>
              <a:t>‹nº›</a:t>
            </a:fld>
            <a:endParaRPr lang="pt-BR"/>
          </a:p>
        </p:txBody>
      </p:sp>
    </p:spTree>
    <p:extLst>
      <p:ext uri="{BB962C8B-B14F-4D97-AF65-F5344CB8AC3E}">
        <p14:creationId xmlns:p14="http://schemas.microsoft.com/office/powerpoint/2010/main" val="2624905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1A580A80-7DCB-430A-9253-79430AC084F8}" type="datetimeFigureOut">
              <a:rPr lang="pt-BR" smtClean="0"/>
              <a:t>24/03/2022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DE2505B-E217-456A-9938-B490398A61FE}" type="slidenum">
              <a:rPr lang="pt-BR" smtClean="0"/>
              <a:t>‹nº›</a:t>
            </a:fld>
            <a:endParaRPr lang="pt-BR"/>
          </a:p>
        </p:txBody>
      </p:sp>
    </p:spTree>
    <p:extLst>
      <p:ext uri="{BB962C8B-B14F-4D97-AF65-F5344CB8AC3E}">
        <p14:creationId xmlns:p14="http://schemas.microsoft.com/office/powerpoint/2010/main" val="17101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A580A80-7DCB-430A-9253-79430AC084F8}" type="datetimeFigureOut">
              <a:rPr lang="pt-BR" smtClean="0"/>
              <a:t>24/03/2022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DE2505B-E217-456A-9938-B490398A61FE}" type="slidenum">
              <a:rPr lang="pt-BR" smtClean="0"/>
              <a:t>‹nº›</a:t>
            </a:fld>
            <a:endParaRPr lang="pt-BR"/>
          </a:p>
        </p:txBody>
      </p:sp>
    </p:spTree>
    <p:extLst>
      <p:ext uri="{BB962C8B-B14F-4D97-AF65-F5344CB8AC3E}">
        <p14:creationId xmlns:p14="http://schemas.microsoft.com/office/powerpoint/2010/main" val="343449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1A580A80-7DCB-430A-9253-79430AC084F8}" type="datetimeFigureOut">
              <a:rPr lang="pt-BR" smtClean="0"/>
              <a:t>24/03/2022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DE2505B-E217-456A-9938-B490398A61FE}" type="slidenum">
              <a:rPr lang="pt-BR" smtClean="0"/>
              <a:t>‹nº›</a:t>
            </a:fld>
            <a:endParaRPr lang="pt-BR"/>
          </a:p>
        </p:txBody>
      </p:sp>
    </p:spTree>
    <p:extLst>
      <p:ext uri="{BB962C8B-B14F-4D97-AF65-F5344CB8AC3E}">
        <p14:creationId xmlns:p14="http://schemas.microsoft.com/office/powerpoint/2010/main" val="51976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1A580A80-7DCB-430A-9253-79430AC084F8}" type="datetimeFigureOut">
              <a:rPr lang="pt-BR" smtClean="0"/>
              <a:t>24/03/2022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DE2505B-E217-456A-9938-B490398A61FE}" type="slidenum">
              <a:rPr lang="pt-BR" smtClean="0"/>
              <a:t>‹nº›</a:t>
            </a:fld>
            <a:endParaRPr lang="pt-BR"/>
          </a:p>
        </p:txBody>
      </p:sp>
    </p:spTree>
    <p:extLst>
      <p:ext uri="{BB962C8B-B14F-4D97-AF65-F5344CB8AC3E}">
        <p14:creationId xmlns:p14="http://schemas.microsoft.com/office/powerpoint/2010/main" val="164106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80A80-7DCB-430A-9253-79430AC084F8}" type="datetimeFigureOut">
              <a:rPr lang="pt-BR" smtClean="0"/>
              <a:t>24/03/2022</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E2505B-E217-456A-9938-B490398A61FE}" type="slidenum">
              <a:rPr lang="pt-BR" smtClean="0"/>
              <a:t>‹nº›</a:t>
            </a:fld>
            <a:endParaRPr lang="pt-BR"/>
          </a:p>
        </p:txBody>
      </p:sp>
    </p:spTree>
    <p:extLst>
      <p:ext uri="{BB962C8B-B14F-4D97-AF65-F5344CB8AC3E}">
        <p14:creationId xmlns:p14="http://schemas.microsoft.com/office/powerpoint/2010/main" val="4022369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1081825" y="2672928"/>
            <a:ext cx="9839460" cy="853567"/>
          </a:xfrm>
          <a:prstGeom prst="rect">
            <a:avLst/>
          </a:prstGeom>
        </p:spPr>
        <p:txBody>
          <a:bodyPr wrap="square">
            <a:spAutoFit/>
          </a:bodyPr>
          <a:lstStyle/>
          <a:p>
            <a:pPr>
              <a:lnSpc>
                <a:spcPct val="107000"/>
              </a:lnSpc>
              <a:spcBef>
                <a:spcPts val="1500"/>
              </a:spcBef>
              <a:spcAft>
                <a:spcPts val="750"/>
              </a:spcAft>
            </a:pPr>
            <a:r>
              <a:rPr lang="pt-BR" sz="2000" kern="1800" dirty="0">
                <a:ea typeface="Times New Roman" panose="02020603050405020304" pitchFamily="18" charset="0"/>
                <a:cs typeface="Times New Roman" panose="02020603050405020304" pitchFamily="18" charset="0"/>
              </a:rPr>
              <a:t>Aprimorando Layouts</a:t>
            </a:r>
            <a:endParaRPr lang="pt-BR" sz="2000" dirty="0">
              <a:ea typeface="Calibri" panose="020F0502020204030204" pitchFamily="34" charset="0"/>
              <a:cs typeface="Times New Roman" panose="02020603050405020304" pitchFamily="18" charset="0"/>
            </a:endParaRPr>
          </a:p>
          <a:p>
            <a:pPr>
              <a:lnSpc>
                <a:spcPct val="107000"/>
              </a:lnSpc>
              <a:spcAft>
                <a:spcPts val="800"/>
              </a:spcAft>
            </a:pPr>
            <a:r>
              <a:rPr lang="pt-BR" sz="2000" spc="30" dirty="0">
                <a:ea typeface="Times New Roman" panose="02020603050405020304" pitchFamily="18" charset="0"/>
                <a:cs typeface="Times New Roman" panose="02020603050405020304" pitchFamily="18" charset="0"/>
              </a:rPr>
              <a:t>Neste tópico iremos aprender como aprimorar layouts utilizando conceitos do HTML5.</a:t>
            </a:r>
            <a:endParaRPr lang="pt-BR" sz="2000" dirty="0">
              <a:effectLst/>
              <a:ea typeface="Calibri" panose="020F0502020204030204" pitchFamily="34" charset="0"/>
              <a:cs typeface="Times New Roman" panose="02020603050405020304" pitchFamily="18" charset="0"/>
            </a:endParaRPr>
          </a:p>
        </p:txBody>
      </p:sp>
      <p:pic>
        <p:nvPicPr>
          <p:cNvPr id="3074" name="Picture 2" descr="IFSP - Câmpus Guarulhos - Página inicial">
            <a:extLst>
              <a:ext uri="{FF2B5EF4-FFF2-40B4-BE49-F238E27FC236}">
                <a16:creationId xmlns:a16="http://schemas.microsoft.com/office/drawing/2014/main" id="{F64CC081-CD41-48A0-8A04-60F5F112EF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735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1152189" y="2556314"/>
            <a:ext cx="10406129" cy="2246769"/>
          </a:xfrm>
          <a:prstGeom prst="rect">
            <a:avLst/>
          </a:prstGeom>
        </p:spPr>
        <p:txBody>
          <a:bodyPr wrap="square">
            <a:spAutoFit/>
          </a:bodyPr>
          <a:lstStyle/>
          <a:p>
            <a:r>
              <a:rPr lang="pt-BR" sz="2000" dirty="0"/>
              <a:t>A usabilidade não é uma propriedade singular ou unidimensional de uma interface do sistema tecnológico de informação. A usabilidade está distribuída à diversos elementos, sendo tradicionalmente associada, segundo Jakob Nielsen, aos seguintes fatores:</a:t>
            </a:r>
          </a:p>
          <a:p>
            <a:r>
              <a:rPr lang="pt-BR" sz="2000" b="1" dirty="0"/>
              <a:t>- Facilidade de aprendizagem</a:t>
            </a:r>
            <a:r>
              <a:rPr lang="pt-BR" sz="2000" dirty="0"/>
              <a:t>: o sistema deve ser fácil de assimilar pelo utilizador, para que este possa começar a trabalhar rapidamente;</a:t>
            </a:r>
          </a:p>
          <a:p>
            <a:r>
              <a:rPr lang="pt-BR" sz="2000" b="1" dirty="0"/>
              <a:t>- Eficiência</a:t>
            </a:r>
            <a:r>
              <a:rPr lang="pt-BR" sz="2000" dirty="0"/>
              <a:t>: o sistema deve ser eficiente para que o utilizador, depois de o saber usar, possa atingir uma boa produtividade;</a:t>
            </a:r>
          </a:p>
        </p:txBody>
      </p:sp>
      <p:pic>
        <p:nvPicPr>
          <p:cNvPr id="4" name="Picture 2" descr="IFSP - Câmpus Guarulhos - Página inicial">
            <a:extLst>
              <a:ext uri="{FF2B5EF4-FFF2-40B4-BE49-F238E27FC236}">
                <a16:creationId xmlns:a16="http://schemas.microsoft.com/office/drawing/2014/main" id="{0A9D93A7-38A0-4061-8A69-FE8E9C91B3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027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1152189" y="2556314"/>
            <a:ext cx="10406129" cy="2246769"/>
          </a:xfrm>
          <a:prstGeom prst="rect">
            <a:avLst/>
          </a:prstGeom>
        </p:spPr>
        <p:txBody>
          <a:bodyPr wrap="square">
            <a:spAutoFit/>
          </a:bodyPr>
          <a:lstStyle/>
          <a:p>
            <a:r>
              <a:rPr lang="pt-BR" sz="2000" b="1" dirty="0"/>
              <a:t>Facilidade de memorização</a:t>
            </a:r>
            <a:r>
              <a:rPr lang="pt-BR" sz="2000" dirty="0"/>
              <a:t>: o sistema deve ser facilmente memorizado, para que depois de algum tempo sem o utilizar, o utilizador se recorde como usá-lo;</a:t>
            </a:r>
          </a:p>
          <a:p>
            <a:r>
              <a:rPr lang="pt-BR" sz="2000" b="1" dirty="0"/>
              <a:t>- Segurança</a:t>
            </a:r>
            <a:r>
              <a:rPr lang="pt-BR" sz="2000" dirty="0"/>
              <a:t>: o sistema deve prever erros, evitar que os utilizadores os cometam e, se o cometerem, permitir fácil recuperação ao estado anterior.</a:t>
            </a:r>
          </a:p>
          <a:p>
            <a:r>
              <a:rPr lang="pt-BR" sz="2000" b="1" dirty="0"/>
              <a:t>- Satisfação</a:t>
            </a:r>
            <a:r>
              <a:rPr lang="pt-BR" sz="2000" dirty="0"/>
              <a:t>: o sistema deve ser usado de uma forma agradável, para que os utilizadores fiquem satisfeitos com a sua utilização. (REBELO, ONLINE)</a:t>
            </a:r>
          </a:p>
          <a:p>
            <a:r>
              <a:rPr lang="pt-BR" sz="2000" dirty="0"/>
              <a:t>(REBELO, </a:t>
            </a:r>
            <a:r>
              <a:rPr lang="pt-BR" sz="2000" dirty="0" err="1"/>
              <a:t>Irla</a:t>
            </a:r>
            <a:r>
              <a:rPr lang="pt-BR" sz="2000" dirty="0"/>
              <a:t>. </a:t>
            </a:r>
            <a:r>
              <a:rPr lang="pt-BR" sz="2000" dirty="0" err="1"/>
              <a:t>User</a:t>
            </a:r>
            <a:r>
              <a:rPr lang="pt-BR" sz="2000" dirty="0"/>
              <a:t> </a:t>
            </a:r>
            <a:r>
              <a:rPr lang="pt-BR" sz="2000" dirty="0" err="1"/>
              <a:t>experience</a:t>
            </a:r>
            <a:r>
              <a:rPr lang="pt-BR" sz="2000" dirty="0"/>
              <a:t> </a:t>
            </a:r>
            <a:r>
              <a:rPr lang="pt-BR" sz="2000" dirty="0" err="1"/>
              <a:t>and</a:t>
            </a:r>
            <a:r>
              <a:rPr lang="pt-BR" sz="2000" dirty="0"/>
              <a:t> HCI expert. Disponível em . Acesso em 22 </a:t>
            </a:r>
            <a:r>
              <a:rPr lang="pt-BR" sz="2000" dirty="0" err="1"/>
              <a:t>mai</a:t>
            </a:r>
            <a:r>
              <a:rPr lang="pt-BR" sz="2000" dirty="0"/>
              <a:t> 2017.)</a:t>
            </a:r>
          </a:p>
        </p:txBody>
      </p:sp>
      <p:pic>
        <p:nvPicPr>
          <p:cNvPr id="4" name="Picture 2" descr="IFSP - Câmpus Guarulhos - Página inicial">
            <a:extLst>
              <a:ext uri="{FF2B5EF4-FFF2-40B4-BE49-F238E27FC236}">
                <a16:creationId xmlns:a16="http://schemas.microsoft.com/office/drawing/2014/main" id="{CA04FE9A-7DF2-4EC0-8855-E878199653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017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pic>
        <p:nvPicPr>
          <p:cNvPr id="5" name="Imagem 4" descr="Um wireframe mostrado na tela do computador"/>
          <p:cNvPicPr/>
          <p:nvPr/>
        </p:nvPicPr>
        <p:blipFill>
          <a:blip r:embed="rId2">
            <a:extLst>
              <a:ext uri="{28A0092B-C50C-407E-A947-70E740481C1C}">
                <a14:useLocalDpi xmlns:a14="http://schemas.microsoft.com/office/drawing/2010/main" val="0"/>
              </a:ext>
            </a:extLst>
          </a:blip>
          <a:srcRect/>
          <a:stretch>
            <a:fillRect/>
          </a:stretch>
        </p:blipFill>
        <p:spPr bwMode="auto">
          <a:xfrm>
            <a:off x="3230562" y="1413827"/>
            <a:ext cx="5730875" cy="4030345"/>
          </a:xfrm>
          <a:prstGeom prst="rect">
            <a:avLst/>
          </a:prstGeom>
          <a:noFill/>
          <a:ln>
            <a:noFill/>
          </a:ln>
        </p:spPr>
      </p:pic>
      <p:pic>
        <p:nvPicPr>
          <p:cNvPr id="4" name="Picture 2" descr="IFSP - Câmpus Guarulhos - Página inicial">
            <a:extLst>
              <a:ext uri="{FF2B5EF4-FFF2-40B4-BE49-F238E27FC236}">
                <a16:creationId xmlns:a16="http://schemas.microsoft.com/office/drawing/2014/main" id="{2B9FE1A4-1D4A-46CF-9376-5991075C32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350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1352282" y="2741633"/>
            <a:ext cx="9684912" cy="861774"/>
          </a:xfrm>
          <a:prstGeom prst="rect">
            <a:avLst/>
          </a:prstGeom>
        </p:spPr>
        <p:txBody>
          <a:bodyPr wrap="square">
            <a:spAutoFit/>
          </a:bodyPr>
          <a:lstStyle/>
          <a:p>
            <a:pPr algn="just">
              <a:lnSpc>
                <a:spcPts val="1955"/>
              </a:lnSpc>
              <a:spcAft>
                <a:spcPts val="0"/>
              </a:spcAft>
            </a:pPr>
            <a:r>
              <a:rPr lang="pt-BR" spc="30" dirty="0">
                <a:solidFill>
                  <a:srgbClr val="6C6C6C"/>
                </a:solidFill>
                <a:latin typeface="pt_serifregular"/>
                <a:ea typeface="Times New Roman" panose="02020603050405020304" pitchFamily="18" charset="0"/>
              </a:rPr>
              <a:t>Para facilitar esta elaboração com o HTML5 podemos utilizar novos elementos semânticos para definir as diferentes partes de uma página na internet (W3SCHOOLS, ONLINE)  sendo eles, segundo o site do w3schools, (ONLINE):</a:t>
            </a:r>
            <a:endParaRPr lang="pt-BR" dirty="0">
              <a:effectLst/>
              <a:latin typeface="Times New Roman" panose="02020603050405020304" pitchFamily="18" charset="0"/>
              <a:ea typeface="Times New Roman" panose="02020603050405020304" pitchFamily="18" charset="0"/>
            </a:endParaRPr>
          </a:p>
        </p:txBody>
      </p:sp>
      <p:pic>
        <p:nvPicPr>
          <p:cNvPr id="4" name="Picture 2" descr="IFSP - Câmpus Guarulhos - Página inicial">
            <a:extLst>
              <a:ext uri="{FF2B5EF4-FFF2-40B4-BE49-F238E27FC236}">
                <a16:creationId xmlns:a16="http://schemas.microsoft.com/office/drawing/2014/main" id="{C1BB08DD-1F87-4EFB-B445-784B0449DF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776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1416676" y="1981780"/>
            <a:ext cx="9684912" cy="3939540"/>
          </a:xfrm>
          <a:prstGeom prst="rect">
            <a:avLst/>
          </a:prstGeom>
        </p:spPr>
        <p:txBody>
          <a:bodyPr wrap="square">
            <a:spAutoFit/>
          </a:bodyPr>
          <a:lstStyle/>
          <a:p>
            <a:pPr algn="just">
              <a:lnSpc>
                <a:spcPts val="1955"/>
              </a:lnSpc>
              <a:spcAft>
                <a:spcPts val="0"/>
              </a:spcAft>
            </a:pPr>
            <a:r>
              <a:rPr lang="pt-BR" spc="30" dirty="0">
                <a:solidFill>
                  <a:srgbClr val="6C6C6C"/>
                </a:solidFill>
                <a:latin typeface="pt_serifregular"/>
                <a:ea typeface="Times New Roman" panose="02020603050405020304" pitchFamily="18" charset="0"/>
              </a:rPr>
              <a:t>&lt;header&gt; - Permite definir um cabeçalho para um documento HTML ou uma seção;</a:t>
            </a:r>
          </a:p>
          <a:p>
            <a:pPr algn="just">
              <a:lnSpc>
                <a:spcPts val="1955"/>
              </a:lnSpc>
              <a:spcAft>
                <a:spcPts val="0"/>
              </a:spcAft>
            </a:pPr>
            <a:endParaRPr lang="pt-BR" spc="30" dirty="0">
              <a:solidFill>
                <a:srgbClr val="6C6C6C"/>
              </a:solidFill>
              <a:latin typeface="pt_serifregular"/>
              <a:ea typeface="Times New Roman" panose="02020603050405020304" pitchFamily="18" charset="0"/>
            </a:endParaRPr>
          </a:p>
          <a:p>
            <a:pPr algn="just">
              <a:lnSpc>
                <a:spcPts val="1955"/>
              </a:lnSpc>
              <a:spcAft>
                <a:spcPts val="0"/>
              </a:spcAft>
            </a:pPr>
            <a:r>
              <a:rPr lang="pt-BR" spc="30" dirty="0">
                <a:solidFill>
                  <a:srgbClr val="6C6C6C"/>
                </a:solidFill>
                <a:latin typeface="pt_serifregular"/>
                <a:ea typeface="Times New Roman" panose="02020603050405020304" pitchFamily="18" charset="0"/>
              </a:rPr>
              <a:t>&lt;</a:t>
            </a:r>
            <a:r>
              <a:rPr lang="pt-BR" spc="30" dirty="0" err="1">
                <a:solidFill>
                  <a:srgbClr val="6C6C6C"/>
                </a:solidFill>
                <a:latin typeface="pt_serifregular"/>
                <a:ea typeface="Times New Roman" panose="02020603050405020304" pitchFamily="18" charset="0"/>
              </a:rPr>
              <a:t>nav</a:t>
            </a:r>
            <a:r>
              <a:rPr lang="pt-BR" spc="30" dirty="0">
                <a:solidFill>
                  <a:srgbClr val="6C6C6C"/>
                </a:solidFill>
                <a:latin typeface="pt_serifregular"/>
                <a:ea typeface="Times New Roman" panose="02020603050405020304" pitchFamily="18" charset="0"/>
              </a:rPr>
              <a:t>&gt; - Permite definir um contêiner para links de navegação;</a:t>
            </a:r>
          </a:p>
          <a:p>
            <a:pPr algn="just">
              <a:lnSpc>
                <a:spcPts val="1955"/>
              </a:lnSpc>
              <a:spcAft>
                <a:spcPts val="0"/>
              </a:spcAft>
            </a:pPr>
            <a:endParaRPr lang="pt-BR" spc="30" dirty="0">
              <a:solidFill>
                <a:srgbClr val="6C6C6C"/>
              </a:solidFill>
              <a:latin typeface="pt_serifregular"/>
              <a:ea typeface="Times New Roman" panose="02020603050405020304" pitchFamily="18" charset="0"/>
            </a:endParaRPr>
          </a:p>
          <a:p>
            <a:pPr algn="just">
              <a:lnSpc>
                <a:spcPts val="1955"/>
              </a:lnSpc>
              <a:spcAft>
                <a:spcPts val="0"/>
              </a:spcAft>
            </a:pPr>
            <a:r>
              <a:rPr lang="pt-BR" spc="30" dirty="0">
                <a:solidFill>
                  <a:srgbClr val="6C6C6C"/>
                </a:solidFill>
                <a:latin typeface="pt_serifregular"/>
                <a:ea typeface="Times New Roman" panose="02020603050405020304" pitchFamily="18" charset="0"/>
              </a:rPr>
              <a:t>&lt;</a:t>
            </a:r>
            <a:r>
              <a:rPr lang="pt-BR" spc="30" dirty="0" err="1">
                <a:solidFill>
                  <a:srgbClr val="6C6C6C"/>
                </a:solidFill>
                <a:latin typeface="pt_serifregular"/>
                <a:ea typeface="Times New Roman" panose="02020603050405020304" pitchFamily="18" charset="0"/>
              </a:rPr>
              <a:t>section</a:t>
            </a:r>
            <a:r>
              <a:rPr lang="pt-BR" spc="30" dirty="0">
                <a:solidFill>
                  <a:srgbClr val="6C6C6C"/>
                </a:solidFill>
                <a:latin typeface="pt_serifregular"/>
                <a:ea typeface="Times New Roman" panose="02020603050405020304" pitchFamily="18" charset="0"/>
              </a:rPr>
              <a:t>&gt; - Permite definir uma seção em um documento HTML;</a:t>
            </a:r>
          </a:p>
          <a:p>
            <a:pPr algn="just">
              <a:lnSpc>
                <a:spcPts val="1955"/>
              </a:lnSpc>
              <a:spcAft>
                <a:spcPts val="0"/>
              </a:spcAft>
            </a:pPr>
            <a:endParaRPr lang="pt-BR" spc="30" dirty="0">
              <a:solidFill>
                <a:srgbClr val="6C6C6C"/>
              </a:solidFill>
              <a:latin typeface="pt_serifregular"/>
              <a:ea typeface="Times New Roman" panose="02020603050405020304" pitchFamily="18" charset="0"/>
            </a:endParaRPr>
          </a:p>
          <a:p>
            <a:pPr algn="just">
              <a:lnSpc>
                <a:spcPts val="1955"/>
              </a:lnSpc>
              <a:spcAft>
                <a:spcPts val="0"/>
              </a:spcAft>
            </a:pPr>
            <a:r>
              <a:rPr lang="pt-BR" spc="30" dirty="0">
                <a:solidFill>
                  <a:srgbClr val="6C6C6C"/>
                </a:solidFill>
                <a:latin typeface="pt_serifregular"/>
                <a:ea typeface="Times New Roman" panose="02020603050405020304" pitchFamily="18" charset="0"/>
              </a:rPr>
              <a:t>&lt;</a:t>
            </a:r>
            <a:r>
              <a:rPr lang="pt-BR" spc="30" dirty="0" err="1">
                <a:solidFill>
                  <a:srgbClr val="6C6C6C"/>
                </a:solidFill>
                <a:latin typeface="pt_serifregular"/>
                <a:ea typeface="Times New Roman" panose="02020603050405020304" pitchFamily="18" charset="0"/>
              </a:rPr>
              <a:t>article</a:t>
            </a:r>
            <a:r>
              <a:rPr lang="pt-BR" spc="30" dirty="0">
                <a:solidFill>
                  <a:srgbClr val="6C6C6C"/>
                </a:solidFill>
                <a:latin typeface="pt_serifregular"/>
                <a:ea typeface="Times New Roman" panose="02020603050405020304" pitchFamily="18" charset="0"/>
              </a:rPr>
              <a:t>&gt; - Permite definir um artigo autónomo independente;</a:t>
            </a:r>
          </a:p>
          <a:p>
            <a:pPr algn="just">
              <a:lnSpc>
                <a:spcPts val="1955"/>
              </a:lnSpc>
              <a:spcAft>
                <a:spcPts val="0"/>
              </a:spcAft>
            </a:pPr>
            <a:endParaRPr lang="pt-BR" spc="30" dirty="0">
              <a:solidFill>
                <a:srgbClr val="6C6C6C"/>
              </a:solidFill>
              <a:latin typeface="pt_serifregular"/>
              <a:ea typeface="Times New Roman" panose="02020603050405020304" pitchFamily="18" charset="0"/>
            </a:endParaRPr>
          </a:p>
          <a:p>
            <a:pPr algn="just">
              <a:lnSpc>
                <a:spcPts val="1955"/>
              </a:lnSpc>
              <a:spcAft>
                <a:spcPts val="0"/>
              </a:spcAft>
            </a:pPr>
            <a:r>
              <a:rPr lang="pt-BR" spc="30" dirty="0">
                <a:solidFill>
                  <a:srgbClr val="6C6C6C"/>
                </a:solidFill>
                <a:latin typeface="pt_serifregular"/>
                <a:ea typeface="Times New Roman" panose="02020603050405020304" pitchFamily="18" charset="0"/>
              </a:rPr>
              <a:t>&lt;</a:t>
            </a:r>
            <a:r>
              <a:rPr lang="pt-BR" spc="30" dirty="0" err="1">
                <a:solidFill>
                  <a:srgbClr val="6C6C6C"/>
                </a:solidFill>
                <a:latin typeface="pt_serifregular"/>
                <a:ea typeface="Times New Roman" panose="02020603050405020304" pitchFamily="18" charset="0"/>
              </a:rPr>
              <a:t>aside</a:t>
            </a:r>
            <a:r>
              <a:rPr lang="pt-BR" spc="30" dirty="0">
                <a:solidFill>
                  <a:srgbClr val="6C6C6C"/>
                </a:solidFill>
                <a:latin typeface="pt_serifregular"/>
                <a:ea typeface="Times New Roman" panose="02020603050405020304" pitchFamily="18" charset="0"/>
              </a:rPr>
              <a:t>&gt; - Permite definir  o conteúdo além do conteúdo (como uma barra lateral);</a:t>
            </a:r>
          </a:p>
          <a:p>
            <a:pPr algn="just">
              <a:lnSpc>
                <a:spcPts val="1955"/>
              </a:lnSpc>
              <a:spcAft>
                <a:spcPts val="0"/>
              </a:spcAft>
            </a:pPr>
            <a:endParaRPr lang="pt-BR" spc="30" dirty="0">
              <a:solidFill>
                <a:srgbClr val="6C6C6C"/>
              </a:solidFill>
              <a:latin typeface="pt_serifregular"/>
              <a:ea typeface="Times New Roman" panose="02020603050405020304" pitchFamily="18" charset="0"/>
            </a:endParaRPr>
          </a:p>
          <a:p>
            <a:pPr algn="just">
              <a:lnSpc>
                <a:spcPts val="1955"/>
              </a:lnSpc>
              <a:spcAft>
                <a:spcPts val="0"/>
              </a:spcAft>
            </a:pPr>
            <a:r>
              <a:rPr lang="pt-BR" spc="30" dirty="0">
                <a:solidFill>
                  <a:srgbClr val="6C6C6C"/>
                </a:solidFill>
                <a:latin typeface="pt_serifregular"/>
                <a:ea typeface="Times New Roman" panose="02020603050405020304" pitchFamily="18" charset="0"/>
              </a:rPr>
              <a:t>&lt;</a:t>
            </a:r>
            <a:r>
              <a:rPr lang="pt-BR" spc="30" dirty="0" err="1">
                <a:solidFill>
                  <a:srgbClr val="6C6C6C"/>
                </a:solidFill>
                <a:latin typeface="pt_serifregular"/>
                <a:ea typeface="Times New Roman" panose="02020603050405020304" pitchFamily="18" charset="0"/>
              </a:rPr>
              <a:t>footer</a:t>
            </a:r>
            <a:r>
              <a:rPr lang="pt-BR" spc="30" dirty="0">
                <a:solidFill>
                  <a:srgbClr val="6C6C6C"/>
                </a:solidFill>
                <a:latin typeface="pt_serifregular"/>
                <a:ea typeface="Times New Roman" panose="02020603050405020304" pitchFamily="18" charset="0"/>
              </a:rPr>
              <a:t>&gt; - Permite definir um </a:t>
            </a:r>
            <a:r>
              <a:rPr lang="pt-BR" spc="30" dirty="0" err="1">
                <a:solidFill>
                  <a:srgbClr val="6C6C6C"/>
                </a:solidFill>
                <a:latin typeface="pt_serifregular"/>
                <a:ea typeface="Times New Roman" panose="02020603050405020304" pitchFamily="18" charset="0"/>
              </a:rPr>
              <a:t>um</a:t>
            </a:r>
            <a:r>
              <a:rPr lang="pt-BR" spc="30" dirty="0">
                <a:solidFill>
                  <a:srgbClr val="6C6C6C"/>
                </a:solidFill>
                <a:latin typeface="pt_serifregular"/>
                <a:ea typeface="Times New Roman" panose="02020603050405020304" pitchFamily="18" charset="0"/>
              </a:rPr>
              <a:t> rodapé para um documento HTML ou uma seção;</a:t>
            </a:r>
          </a:p>
          <a:p>
            <a:pPr algn="just">
              <a:lnSpc>
                <a:spcPts val="1955"/>
              </a:lnSpc>
              <a:spcAft>
                <a:spcPts val="0"/>
              </a:spcAft>
            </a:pPr>
            <a:endParaRPr lang="pt-BR" spc="30" dirty="0">
              <a:solidFill>
                <a:srgbClr val="6C6C6C"/>
              </a:solidFill>
              <a:latin typeface="pt_serifregular"/>
              <a:ea typeface="Times New Roman" panose="02020603050405020304" pitchFamily="18" charset="0"/>
            </a:endParaRPr>
          </a:p>
          <a:p>
            <a:pPr algn="just">
              <a:lnSpc>
                <a:spcPts val="1955"/>
              </a:lnSpc>
              <a:spcAft>
                <a:spcPts val="0"/>
              </a:spcAft>
            </a:pPr>
            <a:r>
              <a:rPr lang="pt-BR" spc="30" dirty="0">
                <a:solidFill>
                  <a:srgbClr val="6C6C6C"/>
                </a:solidFill>
                <a:latin typeface="pt_serifregular"/>
                <a:ea typeface="Times New Roman" panose="02020603050405020304" pitchFamily="18" charset="0"/>
              </a:rPr>
              <a:t>&lt;</a:t>
            </a:r>
            <a:r>
              <a:rPr lang="pt-BR" spc="30" dirty="0" err="1">
                <a:solidFill>
                  <a:srgbClr val="6C6C6C"/>
                </a:solidFill>
                <a:latin typeface="pt_serifregular"/>
                <a:ea typeface="Times New Roman" panose="02020603050405020304" pitchFamily="18" charset="0"/>
              </a:rPr>
              <a:t>details</a:t>
            </a:r>
            <a:r>
              <a:rPr lang="pt-BR" spc="30" dirty="0">
                <a:solidFill>
                  <a:srgbClr val="6C6C6C"/>
                </a:solidFill>
                <a:latin typeface="pt_serifregular"/>
                <a:ea typeface="Times New Roman" panose="02020603050405020304" pitchFamily="18" charset="0"/>
              </a:rPr>
              <a:t>&gt; - Permite definir detalhes adicionais;</a:t>
            </a:r>
          </a:p>
          <a:p>
            <a:pPr algn="just">
              <a:lnSpc>
                <a:spcPts val="1955"/>
              </a:lnSpc>
              <a:spcAft>
                <a:spcPts val="0"/>
              </a:spcAft>
            </a:pPr>
            <a:endParaRPr lang="pt-BR" spc="30" dirty="0">
              <a:solidFill>
                <a:srgbClr val="6C6C6C"/>
              </a:solidFill>
              <a:latin typeface="pt_serifregular"/>
              <a:ea typeface="Times New Roman" panose="02020603050405020304" pitchFamily="18" charset="0"/>
            </a:endParaRPr>
          </a:p>
          <a:p>
            <a:pPr algn="just">
              <a:lnSpc>
                <a:spcPts val="1955"/>
              </a:lnSpc>
              <a:spcAft>
                <a:spcPts val="0"/>
              </a:spcAft>
            </a:pPr>
            <a:r>
              <a:rPr lang="pt-BR" spc="30" dirty="0">
                <a:solidFill>
                  <a:srgbClr val="6C6C6C"/>
                </a:solidFill>
                <a:latin typeface="pt_serifregular"/>
                <a:ea typeface="Times New Roman" panose="02020603050405020304" pitchFamily="18" charset="0"/>
              </a:rPr>
              <a:t>&lt;</a:t>
            </a:r>
            <a:r>
              <a:rPr lang="pt-BR" spc="30" dirty="0" err="1">
                <a:solidFill>
                  <a:srgbClr val="6C6C6C"/>
                </a:solidFill>
                <a:latin typeface="pt_serifregular"/>
                <a:ea typeface="Times New Roman" panose="02020603050405020304" pitchFamily="18" charset="0"/>
              </a:rPr>
              <a:t>summary</a:t>
            </a:r>
            <a:r>
              <a:rPr lang="pt-BR" spc="30" dirty="0">
                <a:solidFill>
                  <a:srgbClr val="6C6C6C"/>
                </a:solidFill>
                <a:latin typeface="pt_serifregular"/>
                <a:ea typeface="Times New Roman" panose="02020603050405020304" pitchFamily="18" charset="0"/>
              </a:rPr>
              <a:t>&gt; - Permite definir um cabeçalho para o elemento &lt;</a:t>
            </a:r>
            <a:r>
              <a:rPr lang="pt-BR" spc="30" dirty="0" err="1">
                <a:solidFill>
                  <a:srgbClr val="6C6C6C"/>
                </a:solidFill>
                <a:latin typeface="pt_serifregular"/>
                <a:ea typeface="Times New Roman" panose="02020603050405020304" pitchFamily="18" charset="0"/>
              </a:rPr>
              <a:t>details</a:t>
            </a:r>
            <a:r>
              <a:rPr lang="pt-BR" spc="30" dirty="0">
                <a:solidFill>
                  <a:srgbClr val="6C6C6C"/>
                </a:solidFill>
                <a:latin typeface="pt_serifregular"/>
                <a:ea typeface="Times New Roman" panose="02020603050405020304" pitchFamily="18" charset="0"/>
              </a:rPr>
              <a:t>&gt;.</a:t>
            </a:r>
            <a:endParaRPr lang="pt-BR" dirty="0">
              <a:effectLst/>
              <a:latin typeface="Times New Roman" panose="02020603050405020304" pitchFamily="18" charset="0"/>
              <a:ea typeface="Times New Roman" panose="02020603050405020304" pitchFamily="18" charset="0"/>
            </a:endParaRPr>
          </a:p>
        </p:txBody>
      </p:sp>
      <p:pic>
        <p:nvPicPr>
          <p:cNvPr id="4" name="Picture 2" descr="IFSP - Câmpus Guarulhos - Página inicial">
            <a:extLst>
              <a:ext uri="{FF2B5EF4-FFF2-40B4-BE49-F238E27FC236}">
                <a16:creationId xmlns:a16="http://schemas.microsoft.com/office/drawing/2014/main" id="{6D625910-218F-424E-907D-689647535F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511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pic>
        <p:nvPicPr>
          <p:cNvPr id="5" name="Imagem 4" descr="layout construído utilizando os comandos semânticos em HTML5"/>
          <p:cNvPicPr/>
          <p:nvPr/>
        </p:nvPicPr>
        <p:blipFill>
          <a:blip r:embed="rId2">
            <a:extLst>
              <a:ext uri="{28A0092B-C50C-407E-A947-70E740481C1C}">
                <a14:useLocalDpi xmlns:a14="http://schemas.microsoft.com/office/drawing/2010/main" val="0"/>
              </a:ext>
            </a:extLst>
          </a:blip>
          <a:srcRect/>
          <a:stretch>
            <a:fillRect/>
          </a:stretch>
        </p:blipFill>
        <p:spPr bwMode="auto">
          <a:xfrm>
            <a:off x="3296992" y="1413344"/>
            <a:ext cx="5512157" cy="5241925"/>
          </a:xfrm>
          <a:prstGeom prst="rect">
            <a:avLst/>
          </a:prstGeom>
          <a:noFill/>
          <a:ln>
            <a:noFill/>
          </a:ln>
        </p:spPr>
      </p:pic>
      <p:pic>
        <p:nvPicPr>
          <p:cNvPr id="4" name="Picture 2" descr="IFSP - Câmpus Guarulhos - Página inicial">
            <a:extLst>
              <a:ext uri="{FF2B5EF4-FFF2-40B4-BE49-F238E27FC236}">
                <a16:creationId xmlns:a16="http://schemas.microsoft.com/office/drawing/2014/main" id="{001C2327-19C2-439F-A228-CD1704D4C32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540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1313645" y="2613392"/>
            <a:ext cx="9813701" cy="1118255"/>
          </a:xfrm>
          <a:prstGeom prst="rect">
            <a:avLst/>
          </a:prstGeom>
        </p:spPr>
        <p:txBody>
          <a:bodyPr wrap="square">
            <a:spAutoFit/>
          </a:bodyPr>
          <a:lstStyle/>
          <a:p>
            <a:pPr algn="just">
              <a:lnSpc>
                <a:spcPts val="1955"/>
              </a:lnSpc>
              <a:spcAft>
                <a:spcPts val="0"/>
              </a:spcAft>
            </a:pPr>
            <a:r>
              <a:rPr lang="pt-BR" sz="2000" spc="30" dirty="0">
                <a:ea typeface="Times New Roman" panose="02020603050405020304" pitchFamily="18" charset="0"/>
              </a:rPr>
              <a:t>Para entender melhor como se daria esta migração das </a:t>
            </a:r>
            <a:r>
              <a:rPr lang="pt-BR" sz="2000" spc="30" dirty="0" err="1">
                <a:ea typeface="Times New Roman" panose="02020603050405020304" pitchFamily="18" charset="0"/>
              </a:rPr>
              <a:t>divs</a:t>
            </a:r>
            <a:r>
              <a:rPr lang="pt-BR" sz="2000" spc="30" dirty="0">
                <a:ea typeface="Times New Roman" panose="02020603050405020304" pitchFamily="18" charset="0"/>
              </a:rPr>
              <a:t> para os elementos semânticos do HTML5, abaixo podemos visualizar uma comparação de como um layout pode ser construído utilizando as </a:t>
            </a:r>
            <a:r>
              <a:rPr lang="pt-BR" sz="2000" spc="30" dirty="0" err="1">
                <a:ea typeface="Times New Roman" panose="02020603050405020304" pitchFamily="18" charset="0"/>
              </a:rPr>
              <a:t>divs</a:t>
            </a:r>
            <a:r>
              <a:rPr lang="pt-BR" sz="2000" spc="30" dirty="0">
                <a:ea typeface="Times New Roman" panose="02020603050405020304" pitchFamily="18" charset="0"/>
              </a:rPr>
              <a:t> e como pode ser construído utilizando as novas marcações em HTML5.</a:t>
            </a:r>
            <a:endParaRPr lang="pt-BR" sz="2000" dirty="0">
              <a:effectLst/>
              <a:ea typeface="Times New Roman" panose="02020603050405020304" pitchFamily="18" charset="0"/>
            </a:endParaRPr>
          </a:p>
        </p:txBody>
      </p:sp>
      <p:pic>
        <p:nvPicPr>
          <p:cNvPr id="4" name="Picture 2" descr="IFSP - Câmpus Guarulhos - Página inicial">
            <a:extLst>
              <a:ext uri="{FF2B5EF4-FFF2-40B4-BE49-F238E27FC236}">
                <a16:creationId xmlns:a16="http://schemas.microsoft.com/office/drawing/2014/main" id="{D4F2EFF1-A039-444A-A4EF-68C99E8D1C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014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pic>
        <p:nvPicPr>
          <p:cNvPr id="5" name="Imagem 4" descr="comparação entre um layout construído utilizando os comandos semânticos em HTML5 e utilizando os comandos div"/>
          <p:cNvPicPr/>
          <p:nvPr/>
        </p:nvPicPr>
        <p:blipFill>
          <a:blip r:embed="rId2">
            <a:extLst>
              <a:ext uri="{28A0092B-C50C-407E-A947-70E740481C1C}">
                <a14:useLocalDpi xmlns:a14="http://schemas.microsoft.com/office/drawing/2010/main" val="0"/>
              </a:ext>
            </a:extLst>
          </a:blip>
          <a:srcRect/>
          <a:stretch>
            <a:fillRect/>
          </a:stretch>
        </p:blipFill>
        <p:spPr bwMode="auto">
          <a:xfrm>
            <a:off x="2214227" y="2152967"/>
            <a:ext cx="8127508" cy="3346312"/>
          </a:xfrm>
          <a:prstGeom prst="rect">
            <a:avLst/>
          </a:prstGeom>
          <a:noFill/>
          <a:ln>
            <a:noFill/>
          </a:ln>
        </p:spPr>
      </p:pic>
      <p:pic>
        <p:nvPicPr>
          <p:cNvPr id="4" name="Picture 2" descr="IFSP - Câmpus Guarulhos - Página inicial">
            <a:extLst>
              <a:ext uri="{FF2B5EF4-FFF2-40B4-BE49-F238E27FC236}">
                <a16:creationId xmlns:a16="http://schemas.microsoft.com/office/drawing/2014/main" id="{5E768FC7-0E54-4DA7-A8B1-A9D51F3D32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870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1493949" y="2533563"/>
            <a:ext cx="9427336" cy="1289584"/>
          </a:xfrm>
          <a:prstGeom prst="rect">
            <a:avLst/>
          </a:prstGeom>
        </p:spPr>
        <p:txBody>
          <a:bodyPr wrap="square">
            <a:spAutoFit/>
          </a:bodyPr>
          <a:lstStyle/>
          <a:p>
            <a:pPr marL="304800" algn="just">
              <a:lnSpc>
                <a:spcPct val="107000"/>
              </a:lnSpc>
              <a:spcBef>
                <a:spcPts val="200"/>
              </a:spcBef>
              <a:spcAft>
                <a:spcPts val="0"/>
              </a:spcAft>
            </a:pPr>
            <a:r>
              <a:rPr lang="pt-BR" sz="2000" b="1" dirty="0">
                <a:ea typeface="Times New Roman" panose="02020603050405020304" pitchFamily="18" charset="0"/>
                <a:cs typeface="Times New Roman" panose="02020603050405020304" pitchFamily="18" charset="0"/>
              </a:rPr>
              <a:t>Utilização dos elementos semânticos do HTML5</a:t>
            </a:r>
          </a:p>
          <a:p>
            <a:pPr marL="304800" algn="just">
              <a:lnSpc>
                <a:spcPct val="107000"/>
              </a:lnSpc>
              <a:spcBef>
                <a:spcPts val="200"/>
              </a:spcBef>
              <a:spcAft>
                <a:spcPts val="0"/>
              </a:spcAft>
            </a:pPr>
            <a:endParaRPr lang="pt-BR" sz="2000" b="1" dirty="0">
              <a:ea typeface="Times New Roman" panose="02020603050405020304" pitchFamily="18" charset="0"/>
              <a:cs typeface="Times New Roman" panose="02020603050405020304" pitchFamily="18" charset="0"/>
            </a:endParaRPr>
          </a:p>
          <a:p>
            <a:pPr algn="just">
              <a:lnSpc>
                <a:spcPts val="1955"/>
              </a:lnSpc>
              <a:spcAft>
                <a:spcPts val="0"/>
              </a:spcAft>
            </a:pPr>
            <a:r>
              <a:rPr lang="pt-BR" sz="2000" spc="30" dirty="0">
                <a:ea typeface="Times New Roman" panose="02020603050405020304" pitchFamily="18" charset="0"/>
              </a:rPr>
              <a:t>Sendo assim, teríamos que cada elemento semântico do HTML5 pode ser utilizando da seguinte forma:</a:t>
            </a:r>
            <a:endParaRPr lang="pt-BR" sz="2000" dirty="0">
              <a:effectLst/>
              <a:ea typeface="Times New Roman" panose="02020603050405020304" pitchFamily="18" charset="0"/>
            </a:endParaRPr>
          </a:p>
        </p:txBody>
      </p:sp>
      <p:pic>
        <p:nvPicPr>
          <p:cNvPr id="4" name="Picture 2" descr="IFSP - Câmpus Guarulhos - Página inicial">
            <a:extLst>
              <a:ext uri="{FF2B5EF4-FFF2-40B4-BE49-F238E27FC236}">
                <a16:creationId xmlns:a16="http://schemas.microsoft.com/office/drawing/2014/main" id="{AD64C5F2-9196-4E17-A3EE-FA72973F73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767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1493949" y="2533563"/>
            <a:ext cx="9427336" cy="2348079"/>
          </a:xfrm>
          <a:prstGeom prst="rect">
            <a:avLst/>
          </a:prstGeom>
        </p:spPr>
        <p:txBody>
          <a:bodyPr wrap="square">
            <a:spAutoFit/>
          </a:bodyPr>
          <a:lstStyle/>
          <a:p>
            <a:pPr marL="304800" algn="just">
              <a:lnSpc>
                <a:spcPct val="107000"/>
              </a:lnSpc>
              <a:spcBef>
                <a:spcPts val="200"/>
              </a:spcBef>
              <a:spcAft>
                <a:spcPts val="0"/>
              </a:spcAft>
            </a:pPr>
            <a:r>
              <a:rPr lang="pt-BR" sz="2000" b="1" dirty="0">
                <a:ea typeface="Times New Roman" panose="02020603050405020304" pitchFamily="18" charset="0"/>
                <a:cs typeface="Times New Roman" panose="02020603050405020304" pitchFamily="18" charset="0"/>
              </a:rPr>
              <a:t>1.O elemento &lt;header&gt;</a:t>
            </a:r>
          </a:p>
          <a:p>
            <a:pPr marL="304800" algn="just">
              <a:lnSpc>
                <a:spcPct val="107000"/>
              </a:lnSpc>
              <a:spcBef>
                <a:spcPts val="200"/>
              </a:spcBef>
              <a:spcAft>
                <a:spcPts val="0"/>
              </a:spcAft>
            </a:pPr>
            <a:endParaRPr lang="pt-BR" sz="2000" b="1" dirty="0">
              <a:ea typeface="Times New Roman" panose="02020603050405020304" pitchFamily="18" charset="0"/>
              <a:cs typeface="Times New Roman" panose="02020603050405020304" pitchFamily="18" charset="0"/>
            </a:endParaRPr>
          </a:p>
          <a:p>
            <a:r>
              <a:rPr lang="pt-BR" sz="2000" dirty="0"/>
              <a:t>Utilizamos o elemento header para definir um cabeçalho de uma página ou de uma seção. É neste elemento que inserimos, por exemplo, o logo, o título, o menu de navegação e o campo de busca de nosso site. </a:t>
            </a:r>
          </a:p>
          <a:p>
            <a:r>
              <a:rPr lang="pt-BR" sz="2000" dirty="0"/>
              <a:t>Exemplo: </a:t>
            </a:r>
          </a:p>
          <a:p>
            <a:pPr marL="304800" algn="just">
              <a:lnSpc>
                <a:spcPct val="107000"/>
              </a:lnSpc>
              <a:spcBef>
                <a:spcPts val="200"/>
              </a:spcBef>
              <a:spcAft>
                <a:spcPts val="0"/>
              </a:spcAft>
            </a:pPr>
            <a:endParaRPr lang="pt-BR" sz="2000" b="1" dirty="0">
              <a:ea typeface="Times New Roman" panose="02020603050405020304" pitchFamily="18" charset="0"/>
              <a:cs typeface="Times New Roman" panose="02020603050405020304" pitchFamily="18" charset="0"/>
            </a:endParaRPr>
          </a:p>
        </p:txBody>
      </p:sp>
      <p:pic>
        <p:nvPicPr>
          <p:cNvPr id="4" name="Picture 2" descr="IFSP - Câmpus Guarulhos - Página inicial">
            <a:extLst>
              <a:ext uri="{FF2B5EF4-FFF2-40B4-BE49-F238E27FC236}">
                <a16:creationId xmlns:a16="http://schemas.microsoft.com/office/drawing/2014/main" id="{B0DA4BEE-8CA9-413A-9122-2DB518AB6F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268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1081825" y="2672928"/>
            <a:ext cx="9839460" cy="1631216"/>
          </a:xfrm>
          <a:prstGeom prst="rect">
            <a:avLst/>
          </a:prstGeom>
        </p:spPr>
        <p:txBody>
          <a:bodyPr wrap="square">
            <a:spAutoFit/>
          </a:bodyPr>
          <a:lstStyle/>
          <a:p>
            <a:r>
              <a:rPr lang="pt-BR" sz="2000" b="1" dirty="0"/>
              <a:t>Aprimorando layouts com HTML5</a:t>
            </a:r>
          </a:p>
          <a:p>
            <a:endParaRPr lang="pt-BR" sz="2000" b="1" dirty="0"/>
          </a:p>
          <a:p>
            <a:r>
              <a:rPr lang="pt-BR" sz="2000" dirty="0"/>
              <a:t>Sempre que pensamos em layouts temos de levar em consideração que existem marcações específicas para cada tipo de conteúdo que são colocados em um layout construído em HTML tais como cabeçalho, rodapé ou mesmo no menu de navegação. </a:t>
            </a:r>
          </a:p>
        </p:txBody>
      </p:sp>
      <p:pic>
        <p:nvPicPr>
          <p:cNvPr id="4" name="Picture 2" descr="IFSP - Câmpus Guarulhos - Página inicial">
            <a:extLst>
              <a:ext uri="{FF2B5EF4-FFF2-40B4-BE49-F238E27FC236}">
                <a16:creationId xmlns:a16="http://schemas.microsoft.com/office/drawing/2014/main" id="{35871738-CF31-4D91-ACBA-E3F8310042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278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1493949" y="2533563"/>
            <a:ext cx="9427336" cy="3246786"/>
          </a:xfrm>
          <a:prstGeom prst="rect">
            <a:avLst/>
          </a:prstGeom>
        </p:spPr>
        <p:txBody>
          <a:bodyPr wrap="square">
            <a:spAutoFit/>
          </a:bodyPr>
          <a:lstStyle/>
          <a:p>
            <a:pPr marL="304800" algn="just">
              <a:lnSpc>
                <a:spcPct val="107000"/>
              </a:lnSpc>
              <a:spcBef>
                <a:spcPts val="200"/>
              </a:spcBef>
              <a:spcAft>
                <a:spcPts val="0"/>
              </a:spcAft>
            </a:pPr>
            <a:r>
              <a:rPr lang="it-IT" sz="2000" b="1" dirty="0">
                <a:ea typeface="Times New Roman" panose="02020603050405020304" pitchFamily="18" charset="0"/>
                <a:cs typeface="Times New Roman" panose="02020603050405020304" pitchFamily="18" charset="0"/>
              </a:rPr>
              <a:t>&lt;header&gt;</a:t>
            </a:r>
          </a:p>
          <a:p>
            <a:pPr marL="304800" algn="just">
              <a:lnSpc>
                <a:spcPct val="107000"/>
              </a:lnSpc>
              <a:spcBef>
                <a:spcPts val="200"/>
              </a:spcBef>
              <a:spcAft>
                <a:spcPts val="0"/>
              </a:spcAft>
            </a:pPr>
            <a:r>
              <a:rPr lang="it-IT" sz="2000" b="1" dirty="0">
                <a:ea typeface="Times New Roman" panose="02020603050405020304" pitchFamily="18" charset="0"/>
                <a:cs typeface="Times New Roman" panose="02020603050405020304" pitchFamily="18" charset="0"/>
              </a:rPr>
              <a:t>     &lt;ul&gt;</a:t>
            </a:r>
          </a:p>
          <a:p>
            <a:pPr marL="304800" algn="just">
              <a:lnSpc>
                <a:spcPct val="107000"/>
              </a:lnSpc>
              <a:spcBef>
                <a:spcPts val="200"/>
              </a:spcBef>
              <a:spcAft>
                <a:spcPts val="0"/>
              </a:spcAft>
            </a:pPr>
            <a:r>
              <a:rPr lang="it-IT" sz="2000" b="1" dirty="0">
                <a:ea typeface="Times New Roman" panose="02020603050405020304" pitchFamily="18" charset="0"/>
                <a:cs typeface="Times New Roman" panose="02020603050405020304" pitchFamily="18" charset="0"/>
              </a:rPr>
              <a:t>       &lt;li&gt;Home&lt;/li&gt;</a:t>
            </a:r>
          </a:p>
          <a:p>
            <a:pPr marL="304800" algn="just">
              <a:lnSpc>
                <a:spcPct val="107000"/>
              </a:lnSpc>
              <a:spcBef>
                <a:spcPts val="200"/>
              </a:spcBef>
              <a:spcAft>
                <a:spcPts val="0"/>
              </a:spcAft>
            </a:pPr>
            <a:r>
              <a:rPr lang="it-IT" sz="2000" b="1" dirty="0">
                <a:ea typeface="Times New Roman" panose="02020603050405020304" pitchFamily="18" charset="0"/>
                <a:cs typeface="Times New Roman" panose="02020603050405020304" pitchFamily="18" charset="0"/>
              </a:rPr>
              <a:t>       &lt;li&gt;Quem somos&lt;/li&gt;</a:t>
            </a:r>
          </a:p>
          <a:p>
            <a:pPr marL="304800" algn="just">
              <a:lnSpc>
                <a:spcPct val="107000"/>
              </a:lnSpc>
              <a:spcBef>
                <a:spcPts val="200"/>
              </a:spcBef>
              <a:spcAft>
                <a:spcPts val="0"/>
              </a:spcAft>
            </a:pPr>
            <a:r>
              <a:rPr lang="it-IT" sz="2000" b="1" dirty="0">
                <a:ea typeface="Times New Roman" panose="02020603050405020304" pitchFamily="18" charset="0"/>
                <a:cs typeface="Times New Roman" panose="02020603050405020304" pitchFamily="18" charset="0"/>
              </a:rPr>
              <a:t>       &lt;li&gt;Nossos produtos&lt;/li&gt;</a:t>
            </a:r>
          </a:p>
          <a:p>
            <a:pPr marL="304800" algn="just">
              <a:lnSpc>
                <a:spcPct val="107000"/>
              </a:lnSpc>
              <a:spcBef>
                <a:spcPts val="200"/>
              </a:spcBef>
              <a:spcAft>
                <a:spcPts val="0"/>
              </a:spcAft>
            </a:pPr>
            <a:r>
              <a:rPr lang="it-IT" sz="2000" b="1" dirty="0">
                <a:ea typeface="Times New Roman" panose="02020603050405020304" pitchFamily="18" charset="0"/>
                <a:cs typeface="Times New Roman" panose="02020603050405020304" pitchFamily="18" charset="0"/>
              </a:rPr>
              <a:t>       &lt;li&gt;Contato&lt;/li&gt;</a:t>
            </a:r>
          </a:p>
          <a:p>
            <a:pPr marL="304800" algn="just">
              <a:lnSpc>
                <a:spcPct val="107000"/>
              </a:lnSpc>
              <a:spcBef>
                <a:spcPts val="200"/>
              </a:spcBef>
              <a:spcAft>
                <a:spcPts val="0"/>
              </a:spcAft>
            </a:pPr>
            <a:r>
              <a:rPr lang="it-IT" sz="2000" b="1" dirty="0">
                <a:ea typeface="Times New Roman" panose="02020603050405020304" pitchFamily="18" charset="0"/>
                <a:cs typeface="Times New Roman" panose="02020603050405020304" pitchFamily="18" charset="0"/>
              </a:rPr>
              <a:t>     &lt;/ul&gt;</a:t>
            </a:r>
          </a:p>
          <a:p>
            <a:pPr marL="304800" algn="just">
              <a:lnSpc>
                <a:spcPct val="107000"/>
              </a:lnSpc>
              <a:spcBef>
                <a:spcPts val="200"/>
              </a:spcBef>
              <a:spcAft>
                <a:spcPts val="0"/>
              </a:spcAft>
            </a:pPr>
            <a:r>
              <a:rPr lang="it-IT" sz="2000" b="1" dirty="0">
                <a:ea typeface="Times New Roman" panose="02020603050405020304" pitchFamily="18" charset="0"/>
                <a:cs typeface="Times New Roman" panose="02020603050405020304" pitchFamily="18" charset="0"/>
              </a:rPr>
              <a:t>&lt;/header&gt;</a:t>
            </a:r>
          </a:p>
          <a:p>
            <a:pPr marL="304800" algn="just">
              <a:lnSpc>
                <a:spcPct val="107000"/>
              </a:lnSpc>
              <a:spcBef>
                <a:spcPts val="200"/>
              </a:spcBef>
              <a:spcAft>
                <a:spcPts val="0"/>
              </a:spcAft>
            </a:pPr>
            <a:r>
              <a:rPr lang="it-IT" sz="2000" b="1" dirty="0">
                <a:ea typeface="Times New Roman" panose="02020603050405020304" pitchFamily="18" charset="0"/>
                <a:cs typeface="Times New Roman" panose="02020603050405020304" pitchFamily="18" charset="0"/>
              </a:rPr>
              <a:t>O elemento &lt;nav&gt;</a:t>
            </a:r>
            <a:endParaRPr lang="pt-BR" sz="2000" b="1" dirty="0">
              <a:ea typeface="Times New Roman" panose="02020603050405020304" pitchFamily="18" charset="0"/>
              <a:cs typeface="Times New Roman" panose="02020603050405020304" pitchFamily="18" charset="0"/>
            </a:endParaRPr>
          </a:p>
        </p:txBody>
      </p:sp>
      <p:pic>
        <p:nvPicPr>
          <p:cNvPr id="4" name="Picture 2" descr="IFSP - Câmpus Guarulhos - Página inicial">
            <a:extLst>
              <a:ext uri="{FF2B5EF4-FFF2-40B4-BE49-F238E27FC236}">
                <a16:creationId xmlns:a16="http://schemas.microsoft.com/office/drawing/2014/main" id="{509750C6-4DE8-47E9-AB04-DEF2C03F90C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726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1493949" y="2533563"/>
            <a:ext cx="9427336" cy="1323439"/>
          </a:xfrm>
          <a:prstGeom prst="rect">
            <a:avLst/>
          </a:prstGeom>
        </p:spPr>
        <p:txBody>
          <a:bodyPr wrap="square">
            <a:spAutoFit/>
          </a:bodyPr>
          <a:lstStyle/>
          <a:p>
            <a:r>
              <a:rPr lang="pt-BR" sz="2000" dirty="0"/>
              <a:t>Este elemento serve para agrupar uma lista de links que pode ser utilizada para navegação local ou global (links internos ou externos). Estes grupos de links podem ser utilizados em diferentes partes do layout, tais como no cabeçalho ou mesmo no rodapé.</a:t>
            </a:r>
          </a:p>
          <a:p>
            <a:r>
              <a:rPr lang="pt-BR" sz="2000" dirty="0"/>
              <a:t>Exemplo com utilização no header:</a:t>
            </a:r>
          </a:p>
        </p:txBody>
      </p:sp>
      <p:pic>
        <p:nvPicPr>
          <p:cNvPr id="4" name="Picture 2" descr="IFSP - Câmpus Guarulhos - Página inicial">
            <a:extLst>
              <a:ext uri="{FF2B5EF4-FFF2-40B4-BE49-F238E27FC236}">
                <a16:creationId xmlns:a16="http://schemas.microsoft.com/office/drawing/2014/main" id="{9263E8DD-DB2D-4E3E-8F56-86BF328103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725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1493949" y="2533563"/>
            <a:ext cx="9427336" cy="3477875"/>
          </a:xfrm>
          <a:prstGeom prst="rect">
            <a:avLst/>
          </a:prstGeom>
        </p:spPr>
        <p:txBody>
          <a:bodyPr wrap="square">
            <a:spAutoFit/>
          </a:bodyPr>
          <a:lstStyle/>
          <a:p>
            <a:r>
              <a:rPr lang="it-IT" sz="2000" dirty="0"/>
              <a:t>&lt;header&gt;</a:t>
            </a:r>
          </a:p>
          <a:p>
            <a:r>
              <a:rPr lang="it-IT" sz="2000" dirty="0"/>
              <a:t>	    &lt;nav&gt;</a:t>
            </a:r>
          </a:p>
          <a:p>
            <a:r>
              <a:rPr lang="it-IT" sz="2000" dirty="0"/>
              <a:t>	        &lt;ul&gt;</a:t>
            </a:r>
          </a:p>
          <a:p>
            <a:r>
              <a:rPr lang="it-IT" sz="2000" dirty="0"/>
              <a:t>	            &lt;li&gt;Home&lt;/li&gt;</a:t>
            </a:r>
          </a:p>
          <a:p>
            <a:r>
              <a:rPr lang="it-IT" sz="2000" dirty="0"/>
              <a:t>	            &lt;li&gt;Quem somos&lt;/li&gt;</a:t>
            </a:r>
          </a:p>
          <a:p>
            <a:r>
              <a:rPr lang="it-IT" sz="2000" dirty="0"/>
              <a:t>                    &lt;li&gt;Nossos produtos&lt;/li&gt;</a:t>
            </a:r>
          </a:p>
          <a:p>
            <a:r>
              <a:rPr lang="it-IT" sz="2000" dirty="0"/>
              <a:t>	            &lt;li&gt;Contato&lt;/li&gt;</a:t>
            </a:r>
          </a:p>
          <a:p>
            <a:r>
              <a:rPr lang="it-IT" sz="2000" dirty="0"/>
              <a:t>	        &lt;/ul&gt;</a:t>
            </a:r>
          </a:p>
          <a:p>
            <a:r>
              <a:rPr lang="it-IT" sz="2000" dirty="0"/>
              <a:t>	    &lt;/nav&gt;</a:t>
            </a:r>
          </a:p>
          <a:p>
            <a:r>
              <a:rPr lang="it-IT" sz="2000" dirty="0"/>
              <a:t>	&lt;/header&gt;</a:t>
            </a:r>
          </a:p>
          <a:p>
            <a:r>
              <a:rPr lang="it-IT" sz="2000" dirty="0"/>
              <a:t>O elemento &lt;section&gt;</a:t>
            </a:r>
          </a:p>
        </p:txBody>
      </p:sp>
      <p:pic>
        <p:nvPicPr>
          <p:cNvPr id="4" name="Picture 2" descr="IFSP - Câmpus Guarulhos - Página inicial">
            <a:extLst>
              <a:ext uri="{FF2B5EF4-FFF2-40B4-BE49-F238E27FC236}">
                <a16:creationId xmlns:a16="http://schemas.microsoft.com/office/drawing/2014/main" id="{0C229A7D-DF00-4348-BE1C-DA5263995D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948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1493949" y="2533563"/>
            <a:ext cx="9427336" cy="1015663"/>
          </a:xfrm>
          <a:prstGeom prst="rect">
            <a:avLst/>
          </a:prstGeom>
        </p:spPr>
        <p:txBody>
          <a:bodyPr wrap="square">
            <a:spAutoFit/>
          </a:bodyPr>
          <a:lstStyle/>
          <a:p>
            <a:r>
              <a:rPr lang="pt-BR" sz="2000" dirty="0"/>
              <a:t>Serve para criar seções no seu layout. Pode ser utilizado com os elementos </a:t>
            </a:r>
            <a:r>
              <a:rPr lang="pt-BR" sz="2000" dirty="0" err="1"/>
              <a:t>article</a:t>
            </a:r>
            <a:r>
              <a:rPr lang="pt-BR" sz="2000" dirty="0"/>
              <a:t> e header, por exemplo.  </a:t>
            </a:r>
          </a:p>
          <a:p>
            <a:r>
              <a:rPr lang="pt-BR" sz="2000" dirty="0"/>
              <a:t>Exemplo: </a:t>
            </a:r>
          </a:p>
        </p:txBody>
      </p:sp>
      <p:pic>
        <p:nvPicPr>
          <p:cNvPr id="4" name="Picture 2" descr="IFSP - Câmpus Guarulhos - Página inicial">
            <a:extLst>
              <a:ext uri="{FF2B5EF4-FFF2-40B4-BE49-F238E27FC236}">
                <a16:creationId xmlns:a16="http://schemas.microsoft.com/office/drawing/2014/main" id="{E07CD177-900D-449E-A494-8CF84113AA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345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1906073" y="1580526"/>
            <a:ext cx="9427336" cy="3785652"/>
          </a:xfrm>
          <a:prstGeom prst="rect">
            <a:avLst/>
          </a:prstGeom>
        </p:spPr>
        <p:txBody>
          <a:bodyPr wrap="square">
            <a:spAutoFit/>
          </a:bodyPr>
          <a:lstStyle/>
          <a:p>
            <a:r>
              <a:rPr lang="pt-BR" sz="2000" dirty="0"/>
              <a:t>&lt;</a:t>
            </a:r>
            <a:r>
              <a:rPr lang="pt-BR" sz="2000" dirty="0" err="1"/>
              <a:t>section</a:t>
            </a:r>
            <a:r>
              <a:rPr lang="pt-BR" sz="2000" dirty="0"/>
              <a:t>&gt;</a:t>
            </a:r>
          </a:p>
          <a:p>
            <a:r>
              <a:rPr lang="pt-BR" sz="2000" dirty="0"/>
              <a:t>	    &lt;</a:t>
            </a:r>
            <a:r>
              <a:rPr lang="pt-BR" sz="2000" dirty="0" err="1"/>
              <a:t>article</a:t>
            </a:r>
            <a:r>
              <a:rPr lang="pt-BR" sz="2000" dirty="0"/>
              <a:t>&gt;</a:t>
            </a:r>
          </a:p>
          <a:p>
            <a:r>
              <a:rPr lang="pt-BR" sz="2000" dirty="0"/>
              <a:t>	         &lt;header&gt;</a:t>
            </a:r>
          </a:p>
          <a:p>
            <a:r>
              <a:rPr lang="pt-BR" sz="2000" dirty="0"/>
              <a:t>	              &lt;h2&gt;Título do Artigo&lt;/h2&gt;</a:t>
            </a:r>
          </a:p>
          <a:p>
            <a:r>
              <a:rPr lang="pt-BR" sz="2000" dirty="0"/>
              <a:t>	              &lt;p&gt;Publicado em 22 de Março de 2017 por &lt;a </a:t>
            </a:r>
            <a:r>
              <a:rPr lang="pt-BR" sz="2000" dirty="0" err="1"/>
              <a:t>href</a:t>
            </a:r>
            <a:r>
              <a:rPr lang="pt-BR" sz="2000" dirty="0"/>
              <a:t>="#"&gt;</a:t>
            </a:r>
            <a:r>
              <a:rPr lang="pt-BR" sz="2000" dirty="0" err="1"/>
              <a:t>Author</a:t>
            </a:r>
            <a:r>
              <a:rPr lang="pt-BR" sz="2000" dirty="0"/>
              <a:t>&lt;/a&gt; - &lt;a </a:t>
            </a:r>
            <a:r>
              <a:rPr lang="pt-BR" sz="2000" dirty="0" err="1"/>
              <a:t>href</a:t>
            </a:r>
            <a:r>
              <a:rPr lang="pt-BR" sz="2000" dirty="0"/>
              <a:t>="#"&gt;30 comentários&lt;/a&gt;&lt;/p&gt;</a:t>
            </a:r>
          </a:p>
          <a:p>
            <a:r>
              <a:rPr lang="pt-BR" sz="2000" dirty="0"/>
              <a:t>	         &lt;/header&gt;</a:t>
            </a:r>
          </a:p>
          <a:p>
            <a:r>
              <a:rPr lang="pt-BR" sz="2000" dirty="0"/>
              <a:t>	             &lt;p&gt;</a:t>
            </a:r>
            <a:r>
              <a:rPr lang="pt-BR" sz="2000" dirty="0" err="1"/>
              <a:t>Lorem</a:t>
            </a:r>
            <a:r>
              <a:rPr lang="pt-BR" sz="2000" dirty="0"/>
              <a:t> ipsum </a:t>
            </a:r>
            <a:r>
              <a:rPr lang="pt-BR" sz="2000" dirty="0" err="1"/>
              <a:t>dolor</a:t>
            </a:r>
            <a:r>
              <a:rPr lang="pt-BR" sz="2000" dirty="0"/>
              <a:t> </a:t>
            </a:r>
            <a:r>
              <a:rPr lang="pt-BR" sz="2000" dirty="0" err="1"/>
              <a:t>sit</a:t>
            </a:r>
            <a:r>
              <a:rPr lang="pt-BR" sz="2000" dirty="0"/>
              <a:t> </a:t>
            </a:r>
            <a:r>
              <a:rPr lang="pt-BR" sz="2000" dirty="0" err="1"/>
              <a:t>amet</a:t>
            </a:r>
            <a:r>
              <a:rPr lang="pt-BR" sz="2000" dirty="0"/>
              <a:t>, </a:t>
            </a:r>
            <a:r>
              <a:rPr lang="pt-BR" sz="2000" dirty="0" err="1"/>
              <a:t>consectetur</a:t>
            </a:r>
            <a:r>
              <a:rPr lang="pt-BR" sz="2000" dirty="0"/>
              <a:t> </a:t>
            </a:r>
            <a:r>
              <a:rPr lang="pt-BR" sz="2000" dirty="0" err="1"/>
              <a:t>adipiscing</a:t>
            </a:r>
            <a:r>
              <a:rPr lang="pt-BR" sz="2000" dirty="0"/>
              <a:t> </a:t>
            </a:r>
            <a:r>
              <a:rPr lang="pt-BR" sz="2000" dirty="0" err="1"/>
              <a:t>elit</a:t>
            </a:r>
            <a:r>
              <a:rPr lang="pt-BR" sz="2000" dirty="0"/>
              <a:t>, </a:t>
            </a:r>
            <a:r>
              <a:rPr lang="pt-BR" sz="2000" dirty="0" err="1"/>
              <a:t>sed</a:t>
            </a:r>
            <a:r>
              <a:rPr lang="pt-BR" sz="2000" dirty="0"/>
              <a:t> do </a:t>
            </a:r>
            <a:r>
              <a:rPr lang="pt-BR" sz="2000" dirty="0" err="1"/>
              <a:t>eiusmod</a:t>
            </a:r>
            <a:r>
              <a:rPr lang="pt-BR" sz="2000" dirty="0"/>
              <a:t> </a:t>
            </a:r>
            <a:r>
              <a:rPr lang="pt-BR" sz="2000" dirty="0" err="1"/>
              <a:t>tempor</a:t>
            </a:r>
            <a:r>
              <a:rPr lang="pt-BR" sz="2000" dirty="0"/>
              <a:t> </a:t>
            </a:r>
            <a:r>
              <a:rPr lang="pt-BR" sz="2000" dirty="0" err="1"/>
              <a:t>incididunt</a:t>
            </a:r>
            <a:r>
              <a:rPr lang="pt-BR" sz="2000" dirty="0"/>
              <a:t> ut labore &lt;/p&gt;</a:t>
            </a:r>
          </a:p>
          <a:p>
            <a:r>
              <a:rPr lang="pt-BR" sz="2000" dirty="0"/>
              <a:t>	    &lt;/</a:t>
            </a:r>
            <a:r>
              <a:rPr lang="pt-BR" sz="2000" dirty="0" err="1"/>
              <a:t>article</a:t>
            </a:r>
            <a:r>
              <a:rPr lang="pt-BR" sz="2000" dirty="0"/>
              <a:t>&gt;</a:t>
            </a:r>
          </a:p>
          <a:p>
            <a:r>
              <a:rPr lang="pt-BR" sz="2000" dirty="0"/>
              <a:t>&lt;/</a:t>
            </a:r>
            <a:r>
              <a:rPr lang="pt-BR" sz="2000" dirty="0" err="1"/>
              <a:t>section</a:t>
            </a:r>
            <a:r>
              <a:rPr lang="pt-BR" sz="2000" dirty="0"/>
              <a:t>&gt;</a:t>
            </a:r>
          </a:p>
          <a:p>
            <a:r>
              <a:rPr lang="pt-BR" sz="2000" dirty="0"/>
              <a:t>O elemento &lt;</a:t>
            </a:r>
            <a:r>
              <a:rPr lang="pt-BR" sz="2000" dirty="0" err="1"/>
              <a:t>article</a:t>
            </a:r>
            <a:endParaRPr lang="pt-BR" sz="2000" dirty="0"/>
          </a:p>
        </p:txBody>
      </p:sp>
      <p:pic>
        <p:nvPicPr>
          <p:cNvPr id="4" name="Picture 2" descr="IFSP - Câmpus Guarulhos - Página inicial">
            <a:extLst>
              <a:ext uri="{FF2B5EF4-FFF2-40B4-BE49-F238E27FC236}">
                <a16:creationId xmlns:a16="http://schemas.microsoft.com/office/drawing/2014/main" id="{165A6DF7-6774-4D60-BE2D-D9B5EE1E0B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68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1906073" y="1580526"/>
            <a:ext cx="9427336" cy="1938992"/>
          </a:xfrm>
          <a:prstGeom prst="rect">
            <a:avLst/>
          </a:prstGeom>
        </p:spPr>
        <p:txBody>
          <a:bodyPr wrap="square">
            <a:spAutoFit/>
          </a:bodyPr>
          <a:lstStyle/>
          <a:p>
            <a:r>
              <a:rPr lang="pt-BR" sz="2000" dirty="0"/>
              <a:t>Este elemento é responsável pelo escopo da página, ou seja, pelo conteúdo principal do seu site ou layout, o que chamamos de artigo. As informações desta área costumam ser maiores e podem conter imagens, links, parágrafos, etc.</a:t>
            </a:r>
          </a:p>
          <a:p>
            <a:r>
              <a:rPr lang="pt-BR" sz="2000" dirty="0"/>
              <a:t>Dentro do elemento </a:t>
            </a:r>
            <a:r>
              <a:rPr lang="pt-BR" sz="2000" dirty="0" err="1"/>
              <a:t>article</a:t>
            </a:r>
            <a:r>
              <a:rPr lang="pt-BR" sz="2000" dirty="0"/>
              <a:t> podemos utilizar outros elementos do HTML5, tais como header, </a:t>
            </a:r>
            <a:r>
              <a:rPr lang="pt-BR" sz="2000" dirty="0" err="1"/>
              <a:t>footer</a:t>
            </a:r>
            <a:r>
              <a:rPr lang="pt-BR" sz="2000" dirty="0"/>
              <a:t>, etc. </a:t>
            </a:r>
          </a:p>
          <a:p>
            <a:r>
              <a:rPr lang="pt-BR" sz="2000" dirty="0"/>
              <a:t>Exemplo: </a:t>
            </a:r>
          </a:p>
        </p:txBody>
      </p:sp>
      <p:pic>
        <p:nvPicPr>
          <p:cNvPr id="4" name="Picture 2" descr="IFSP - Câmpus Guarulhos - Página inicial">
            <a:extLst>
              <a:ext uri="{FF2B5EF4-FFF2-40B4-BE49-F238E27FC236}">
                <a16:creationId xmlns:a16="http://schemas.microsoft.com/office/drawing/2014/main" id="{04F72DD6-A447-4103-8A26-11C35CCFB6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313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1906073" y="1580526"/>
            <a:ext cx="9427336" cy="4093428"/>
          </a:xfrm>
          <a:prstGeom prst="rect">
            <a:avLst/>
          </a:prstGeom>
        </p:spPr>
        <p:txBody>
          <a:bodyPr wrap="square">
            <a:spAutoFit/>
          </a:bodyPr>
          <a:lstStyle/>
          <a:p>
            <a:r>
              <a:rPr lang="pt-BR" sz="2000" dirty="0"/>
              <a:t>&lt;</a:t>
            </a:r>
            <a:r>
              <a:rPr lang="pt-BR" sz="2000" dirty="0" err="1"/>
              <a:t>article</a:t>
            </a:r>
            <a:r>
              <a:rPr lang="pt-BR" sz="2000" dirty="0"/>
              <a:t>&gt;</a:t>
            </a:r>
          </a:p>
          <a:p>
            <a:r>
              <a:rPr lang="pt-BR" sz="2000" dirty="0"/>
              <a:t>	        &lt;header&gt;</a:t>
            </a:r>
          </a:p>
          <a:p>
            <a:r>
              <a:rPr lang="pt-BR" sz="2000" dirty="0"/>
              <a:t>	            &lt;h2&gt;Título do Artigo&lt;/h2&gt;</a:t>
            </a:r>
          </a:p>
          <a:p>
            <a:r>
              <a:rPr lang="pt-BR" sz="2000" dirty="0"/>
              <a:t>	            &lt;p&gt;Publicado em 22 de Março de 2017 por &lt;a </a:t>
            </a:r>
            <a:r>
              <a:rPr lang="pt-BR" sz="2000" dirty="0" err="1"/>
              <a:t>href</a:t>
            </a:r>
            <a:r>
              <a:rPr lang="pt-BR" sz="2000" dirty="0"/>
              <a:t>="#"&gt;</a:t>
            </a:r>
            <a:r>
              <a:rPr lang="pt-BR" sz="2000" dirty="0" err="1"/>
              <a:t>Authr</a:t>
            </a:r>
            <a:r>
              <a:rPr lang="pt-BR" sz="2000" dirty="0"/>
              <a:t>&lt;/a&gt; - &lt;a </a:t>
            </a:r>
            <a:r>
              <a:rPr lang="pt-BR" sz="2000" dirty="0" err="1"/>
              <a:t>href</a:t>
            </a:r>
            <a:r>
              <a:rPr lang="pt-BR" sz="2000" dirty="0"/>
              <a:t>="#"&gt;30 comentários&lt;/a&gt;&lt;/p&gt;</a:t>
            </a:r>
          </a:p>
          <a:p>
            <a:r>
              <a:rPr lang="pt-BR" sz="2000" dirty="0"/>
              <a:t>	        &lt;/header&gt;</a:t>
            </a:r>
          </a:p>
          <a:p>
            <a:r>
              <a:rPr lang="pt-BR" sz="2000" dirty="0"/>
              <a:t>	            &lt;p&gt;</a:t>
            </a:r>
            <a:r>
              <a:rPr lang="pt-BR" sz="2000" dirty="0" err="1"/>
              <a:t>Lorem</a:t>
            </a:r>
            <a:r>
              <a:rPr lang="pt-BR" sz="2000" dirty="0"/>
              <a:t> ipsum </a:t>
            </a:r>
            <a:r>
              <a:rPr lang="pt-BR" sz="2000" dirty="0" err="1"/>
              <a:t>dolor</a:t>
            </a:r>
            <a:r>
              <a:rPr lang="pt-BR" sz="2000" dirty="0"/>
              <a:t> </a:t>
            </a:r>
            <a:r>
              <a:rPr lang="pt-BR" sz="2000" dirty="0" err="1"/>
              <a:t>sit</a:t>
            </a:r>
            <a:r>
              <a:rPr lang="pt-BR" sz="2000" dirty="0"/>
              <a:t> </a:t>
            </a:r>
            <a:r>
              <a:rPr lang="pt-BR" sz="2000" dirty="0" err="1"/>
              <a:t>amet</a:t>
            </a:r>
            <a:r>
              <a:rPr lang="pt-BR" sz="2000" dirty="0"/>
              <a:t>, </a:t>
            </a:r>
            <a:r>
              <a:rPr lang="pt-BR" sz="2000" dirty="0" err="1"/>
              <a:t>consectetur</a:t>
            </a:r>
            <a:r>
              <a:rPr lang="pt-BR" sz="2000" dirty="0"/>
              <a:t> </a:t>
            </a:r>
            <a:r>
              <a:rPr lang="pt-BR" sz="2000" dirty="0" err="1"/>
              <a:t>adipiscing</a:t>
            </a:r>
            <a:r>
              <a:rPr lang="pt-BR" sz="2000" dirty="0"/>
              <a:t> </a:t>
            </a:r>
            <a:r>
              <a:rPr lang="pt-BR" sz="2000" dirty="0" err="1"/>
              <a:t>elit</a:t>
            </a:r>
            <a:r>
              <a:rPr lang="pt-BR" sz="2000" dirty="0"/>
              <a:t>, </a:t>
            </a:r>
            <a:r>
              <a:rPr lang="pt-BR" sz="2000" dirty="0" err="1"/>
              <a:t>sed</a:t>
            </a:r>
            <a:r>
              <a:rPr lang="pt-BR" sz="2000" dirty="0"/>
              <a:t> do </a:t>
            </a:r>
            <a:r>
              <a:rPr lang="pt-BR" sz="2000" dirty="0" err="1"/>
              <a:t>eiusmod</a:t>
            </a:r>
            <a:r>
              <a:rPr lang="pt-BR" sz="2000" dirty="0"/>
              <a:t> </a:t>
            </a:r>
            <a:r>
              <a:rPr lang="pt-BR" sz="2000" dirty="0" err="1"/>
              <a:t>tempor</a:t>
            </a:r>
            <a:r>
              <a:rPr lang="pt-BR" sz="2000" dirty="0"/>
              <a:t> </a:t>
            </a:r>
            <a:r>
              <a:rPr lang="pt-BR" sz="2000" dirty="0" err="1"/>
              <a:t>incididunt</a:t>
            </a:r>
            <a:r>
              <a:rPr lang="pt-BR" sz="2000" dirty="0"/>
              <a:t> ut labore &lt;/p&gt;</a:t>
            </a:r>
          </a:p>
          <a:p>
            <a:r>
              <a:rPr lang="pt-BR" sz="2000" dirty="0"/>
              <a:t>                 &lt;</a:t>
            </a:r>
            <a:r>
              <a:rPr lang="pt-BR" sz="2000" dirty="0" err="1"/>
              <a:t>footer</a:t>
            </a:r>
            <a:r>
              <a:rPr lang="pt-BR" sz="2000" dirty="0"/>
              <a:t>&gt;</a:t>
            </a:r>
          </a:p>
          <a:p>
            <a:r>
              <a:rPr lang="pt-BR" sz="2000" dirty="0"/>
              <a:t>	           &lt;p&gt;Saiba mais...&lt;/p&gt;</a:t>
            </a:r>
          </a:p>
          <a:p>
            <a:r>
              <a:rPr lang="pt-BR" sz="2000" dirty="0"/>
              <a:t>	        &lt;/</a:t>
            </a:r>
            <a:r>
              <a:rPr lang="pt-BR" sz="2000" dirty="0" err="1"/>
              <a:t>footer</a:t>
            </a:r>
            <a:r>
              <a:rPr lang="pt-BR" sz="2000" dirty="0"/>
              <a:t>&gt;</a:t>
            </a:r>
          </a:p>
          <a:p>
            <a:r>
              <a:rPr lang="pt-BR" sz="2000" dirty="0"/>
              <a:t>&lt;/</a:t>
            </a:r>
            <a:r>
              <a:rPr lang="pt-BR" sz="2000" dirty="0" err="1"/>
              <a:t>article</a:t>
            </a:r>
            <a:r>
              <a:rPr lang="pt-BR" sz="2000" dirty="0"/>
              <a:t>&gt;</a:t>
            </a:r>
          </a:p>
          <a:p>
            <a:r>
              <a:rPr lang="pt-BR" sz="2000" dirty="0"/>
              <a:t>O elemento &lt;</a:t>
            </a:r>
            <a:r>
              <a:rPr lang="pt-BR" sz="2000" dirty="0" err="1"/>
              <a:t>aside</a:t>
            </a:r>
            <a:r>
              <a:rPr lang="pt-BR" sz="2000" dirty="0"/>
              <a:t>&gt; </a:t>
            </a:r>
          </a:p>
        </p:txBody>
      </p:sp>
      <p:pic>
        <p:nvPicPr>
          <p:cNvPr id="4" name="Picture 2" descr="IFSP - Câmpus Guarulhos - Página inicial">
            <a:extLst>
              <a:ext uri="{FF2B5EF4-FFF2-40B4-BE49-F238E27FC236}">
                <a16:creationId xmlns:a16="http://schemas.microsoft.com/office/drawing/2014/main" id="{41237D3D-EA0D-4BE6-B402-09B5D31E768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225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1906073" y="1580526"/>
            <a:ext cx="9427336" cy="1015663"/>
          </a:xfrm>
          <a:prstGeom prst="rect">
            <a:avLst/>
          </a:prstGeom>
        </p:spPr>
        <p:txBody>
          <a:bodyPr wrap="square">
            <a:spAutoFit/>
          </a:bodyPr>
          <a:lstStyle/>
          <a:p>
            <a:r>
              <a:rPr lang="pt-BR" sz="2000" dirty="0"/>
              <a:t>Este elemento permite criar uma barra lateral para inserir conteúdos que estejam relacionados com o conteúdo do </a:t>
            </a:r>
            <a:r>
              <a:rPr lang="pt-BR" sz="2000" dirty="0" err="1"/>
              <a:t>article</a:t>
            </a:r>
            <a:r>
              <a:rPr lang="pt-BR" sz="2000" dirty="0"/>
              <a:t>, tais como menu lateral, banner, etc..</a:t>
            </a:r>
          </a:p>
          <a:p>
            <a:r>
              <a:rPr lang="pt-BR" sz="2000" dirty="0"/>
              <a:t>Exemplo: </a:t>
            </a:r>
          </a:p>
        </p:txBody>
      </p:sp>
      <p:pic>
        <p:nvPicPr>
          <p:cNvPr id="4" name="Picture 2" descr="IFSP - Câmpus Guarulhos - Página inicial">
            <a:extLst>
              <a:ext uri="{FF2B5EF4-FFF2-40B4-BE49-F238E27FC236}">
                <a16:creationId xmlns:a16="http://schemas.microsoft.com/office/drawing/2014/main" id="{18D4735A-03A9-446B-9198-E32AA22085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353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1906073" y="1580526"/>
            <a:ext cx="9427336" cy="5016758"/>
          </a:xfrm>
          <a:prstGeom prst="rect">
            <a:avLst/>
          </a:prstGeom>
        </p:spPr>
        <p:txBody>
          <a:bodyPr wrap="square">
            <a:spAutoFit/>
          </a:bodyPr>
          <a:lstStyle/>
          <a:p>
            <a:r>
              <a:rPr lang="pt-BR" sz="2000" dirty="0"/>
              <a:t>&lt;</a:t>
            </a:r>
            <a:r>
              <a:rPr lang="pt-BR" sz="2000" dirty="0" err="1"/>
              <a:t>article</a:t>
            </a:r>
            <a:r>
              <a:rPr lang="pt-BR" sz="2000" dirty="0"/>
              <a:t>&gt;    </a:t>
            </a:r>
          </a:p>
          <a:p>
            <a:r>
              <a:rPr lang="pt-BR" sz="2000" dirty="0"/>
              <a:t>    &lt;</a:t>
            </a:r>
            <a:r>
              <a:rPr lang="pt-BR" sz="2000" dirty="0" err="1"/>
              <a:t>aside</a:t>
            </a:r>
            <a:r>
              <a:rPr lang="pt-BR" sz="2000" dirty="0"/>
              <a:t>&gt;</a:t>
            </a:r>
          </a:p>
          <a:p>
            <a:r>
              <a:rPr lang="pt-BR" sz="2000" dirty="0"/>
              <a:t>       &lt;h2&gt;Aqui você pode saber mais...&lt;/h2&gt;</a:t>
            </a:r>
          </a:p>
          <a:p>
            <a:r>
              <a:rPr lang="pt-BR" sz="2000" dirty="0"/>
              <a:t>       &lt;p&gt;</a:t>
            </a:r>
            <a:r>
              <a:rPr lang="pt-BR" sz="2000" dirty="0" err="1"/>
              <a:t>Lorem</a:t>
            </a:r>
            <a:r>
              <a:rPr lang="pt-BR" sz="2000" dirty="0"/>
              <a:t> ipsum </a:t>
            </a:r>
            <a:r>
              <a:rPr lang="pt-BR" sz="2000" dirty="0" err="1"/>
              <a:t>dolor</a:t>
            </a:r>
            <a:r>
              <a:rPr lang="pt-BR" sz="2000" dirty="0"/>
              <a:t> </a:t>
            </a:r>
            <a:r>
              <a:rPr lang="pt-BR" sz="2000" dirty="0" err="1"/>
              <a:t>sit</a:t>
            </a:r>
            <a:r>
              <a:rPr lang="pt-BR" sz="2000" dirty="0"/>
              <a:t> </a:t>
            </a:r>
            <a:r>
              <a:rPr lang="pt-BR" sz="2000" dirty="0" err="1"/>
              <a:t>amet</a:t>
            </a:r>
            <a:r>
              <a:rPr lang="pt-BR" sz="2000" dirty="0"/>
              <a:t>, </a:t>
            </a:r>
            <a:r>
              <a:rPr lang="pt-BR" sz="2000" dirty="0" err="1"/>
              <a:t>consectetur</a:t>
            </a:r>
            <a:r>
              <a:rPr lang="pt-BR" sz="2000" dirty="0"/>
              <a:t> </a:t>
            </a:r>
            <a:r>
              <a:rPr lang="pt-BR" sz="2000" dirty="0" err="1"/>
              <a:t>adipiscing</a:t>
            </a:r>
            <a:r>
              <a:rPr lang="pt-BR" sz="2000" dirty="0"/>
              <a:t> </a:t>
            </a:r>
            <a:r>
              <a:rPr lang="pt-BR" sz="2000" dirty="0" err="1"/>
              <a:t>elit</a:t>
            </a:r>
            <a:r>
              <a:rPr lang="pt-BR" sz="2000" dirty="0"/>
              <a:t>, </a:t>
            </a:r>
            <a:r>
              <a:rPr lang="pt-BR" sz="2000" dirty="0" err="1"/>
              <a:t>sed</a:t>
            </a:r>
            <a:r>
              <a:rPr lang="pt-BR" sz="2000" dirty="0"/>
              <a:t> do </a:t>
            </a:r>
            <a:r>
              <a:rPr lang="pt-BR" sz="2000" dirty="0" err="1"/>
              <a:t>eiusmod</a:t>
            </a:r>
            <a:r>
              <a:rPr lang="pt-BR" sz="2000" dirty="0"/>
              <a:t> </a:t>
            </a:r>
            <a:r>
              <a:rPr lang="pt-BR" sz="2000" dirty="0" err="1"/>
              <a:t>tempor</a:t>
            </a:r>
            <a:r>
              <a:rPr lang="pt-BR" sz="2000" dirty="0"/>
              <a:t> </a:t>
            </a:r>
            <a:r>
              <a:rPr lang="pt-BR" sz="2000" dirty="0" err="1"/>
              <a:t>incididunt</a:t>
            </a:r>
            <a:r>
              <a:rPr lang="pt-BR" sz="2000" dirty="0"/>
              <a:t> ut labore et </a:t>
            </a:r>
            <a:r>
              <a:rPr lang="pt-BR" sz="2000" dirty="0" err="1"/>
              <a:t>dolore</a:t>
            </a:r>
            <a:r>
              <a:rPr lang="pt-BR" sz="2000" dirty="0"/>
              <a:t> &lt;/p&gt;</a:t>
            </a:r>
          </a:p>
          <a:p>
            <a:r>
              <a:rPr lang="pt-BR" sz="2000" dirty="0"/>
              <a:t>    &lt;/</a:t>
            </a:r>
            <a:r>
              <a:rPr lang="pt-BR" sz="2000" dirty="0" err="1"/>
              <a:t>aside</a:t>
            </a:r>
            <a:r>
              <a:rPr lang="pt-BR" sz="2000" dirty="0"/>
              <a:t>&gt;</a:t>
            </a:r>
          </a:p>
          <a:p>
            <a:r>
              <a:rPr lang="pt-BR" sz="2000" dirty="0"/>
              <a:t>    &lt;</a:t>
            </a:r>
            <a:r>
              <a:rPr lang="pt-BR" sz="2000" dirty="0" err="1"/>
              <a:t>aside</a:t>
            </a:r>
            <a:r>
              <a:rPr lang="pt-BR" sz="2000" dirty="0"/>
              <a:t>&gt;</a:t>
            </a:r>
          </a:p>
          <a:p>
            <a:r>
              <a:rPr lang="pt-BR" sz="2000" dirty="0"/>
              <a:t>       &lt;h2&gt;Aqui você pode saber mais...&lt;/h2&gt;</a:t>
            </a:r>
          </a:p>
          <a:p>
            <a:r>
              <a:rPr lang="pt-BR" sz="2000" dirty="0"/>
              <a:t>       &lt;p&gt;</a:t>
            </a:r>
            <a:r>
              <a:rPr lang="pt-BR" sz="2000" dirty="0" err="1"/>
              <a:t>Lorem</a:t>
            </a:r>
            <a:r>
              <a:rPr lang="pt-BR" sz="2000" dirty="0"/>
              <a:t> ipsum </a:t>
            </a:r>
            <a:r>
              <a:rPr lang="pt-BR" sz="2000" dirty="0" err="1"/>
              <a:t>dolor</a:t>
            </a:r>
            <a:r>
              <a:rPr lang="pt-BR" sz="2000" dirty="0"/>
              <a:t> </a:t>
            </a:r>
            <a:r>
              <a:rPr lang="pt-BR" sz="2000" dirty="0" err="1"/>
              <a:t>sit</a:t>
            </a:r>
            <a:r>
              <a:rPr lang="pt-BR" sz="2000" dirty="0"/>
              <a:t> </a:t>
            </a:r>
            <a:r>
              <a:rPr lang="pt-BR" sz="2000" dirty="0" err="1"/>
              <a:t>amet</a:t>
            </a:r>
            <a:r>
              <a:rPr lang="pt-BR" sz="2000" dirty="0"/>
              <a:t>, </a:t>
            </a:r>
            <a:r>
              <a:rPr lang="pt-BR" sz="2000" dirty="0" err="1"/>
              <a:t>consectetur</a:t>
            </a:r>
            <a:r>
              <a:rPr lang="pt-BR" sz="2000" dirty="0"/>
              <a:t> </a:t>
            </a:r>
            <a:r>
              <a:rPr lang="pt-BR" sz="2000" dirty="0" err="1"/>
              <a:t>adipiscing</a:t>
            </a:r>
            <a:r>
              <a:rPr lang="pt-BR" sz="2000" dirty="0"/>
              <a:t> </a:t>
            </a:r>
            <a:r>
              <a:rPr lang="pt-BR" sz="2000" dirty="0" err="1"/>
              <a:t>elit</a:t>
            </a:r>
            <a:r>
              <a:rPr lang="pt-BR" sz="2000" dirty="0"/>
              <a:t>, </a:t>
            </a:r>
            <a:r>
              <a:rPr lang="pt-BR" sz="2000" dirty="0" err="1"/>
              <a:t>sed</a:t>
            </a:r>
            <a:r>
              <a:rPr lang="pt-BR" sz="2000" dirty="0"/>
              <a:t> do </a:t>
            </a:r>
            <a:r>
              <a:rPr lang="pt-BR" sz="2000" dirty="0" err="1"/>
              <a:t>eiusmod</a:t>
            </a:r>
            <a:r>
              <a:rPr lang="pt-BR" sz="2000" dirty="0"/>
              <a:t> </a:t>
            </a:r>
            <a:r>
              <a:rPr lang="pt-BR" sz="2000" dirty="0" err="1"/>
              <a:t>tempor</a:t>
            </a:r>
            <a:r>
              <a:rPr lang="pt-BR" sz="2000" dirty="0"/>
              <a:t> </a:t>
            </a:r>
            <a:r>
              <a:rPr lang="pt-BR" sz="2000" dirty="0" err="1"/>
              <a:t>incididunt</a:t>
            </a:r>
            <a:r>
              <a:rPr lang="pt-BR" sz="2000" dirty="0"/>
              <a:t> ut labore et </a:t>
            </a:r>
            <a:r>
              <a:rPr lang="pt-BR" sz="2000" dirty="0" err="1"/>
              <a:t>dolore</a:t>
            </a:r>
            <a:r>
              <a:rPr lang="pt-BR" sz="2000" dirty="0"/>
              <a:t> &lt;/p&gt;</a:t>
            </a:r>
          </a:p>
          <a:p>
            <a:r>
              <a:rPr lang="pt-BR" sz="2000" dirty="0"/>
              <a:t>    &lt;/</a:t>
            </a:r>
            <a:r>
              <a:rPr lang="pt-BR" sz="2000" dirty="0" err="1"/>
              <a:t>aside</a:t>
            </a:r>
            <a:r>
              <a:rPr lang="pt-BR" sz="2000" dirty="0"/>
              <a:t>&gt;</a:t>
            </a:r>
          </a:p>
          <a:p>
            <a:r>
              <a:rPr lang="pt-BR" sz="2000" dirty="0"/>
              <a:t>&lt;/</a:t>
            </a:r>
            <a:r>
              <a:rPr lang="pt-BR" sz="2000" dirty="0" err="1"/>
              <a:t>article</a:t>
            </a:r>
            <a:r>
              <a:rPr lang="pt-BR" sz="2000" dirty="0"/>
              <a:t>&gt;</a:t>
            </a:r>
          </a:p>
          <a:p>
            <a:r>
              <a:rPr lang="pt-BR" sz="2000" dirty="0"/>
              <a:t>O elemento &lt;</a:t>
            </a:r>
            <a:r>
              <a:rPr lang="pt-BR" sz="2000" dirty="0" err="1"/>
              <a:t>footer</a:t>
            </a:r>
            <a:r>
              <a:rPr lang="pt-BR" sz="2000" dirty="0"/>
              <a:t>&gt; </a:t>
            </a:r>
          </a:p>
          <a:p>
            <a:r>
              <a:rPr lang="pt-BR" sz="2000" dirty="0"/>
              <a:t>O elemento </a:t>
            </a:r>
            <a:r>
              <a:rPr lang="pt-BR" sz="2000" dirty="0" err="1"/>
              <a:t>footer</a:t>
            </a:r>
            <a:r>
              <a:rPr lang="pt-BR" sz="2000" dirty="0"/>
              <a:t> permite definir um </a:t>
            </a:r>
            <a:r>
              <a:rPr lang="pt-BR" sz="2000" dirty="0" err="1"/>
              <a:t>um</a:t>
            </a:r>
            <a:r>
              <a:rPr lang="pt-BR" sz="2000" dirty="0"/>
              <a:t> rodapé para um documento HTML ou uma seção.</a:t>
            </a:r>
          </a:p>
          <a:p>
            <a:endParaRPr lang="pt-BR" sz="2000" dirty="0"/>
          </a:p>
        </p:txBody>
      </p:sp>
      <p:pic>
        <p:nvPicPr>
          <p:cNvPr id="4" name="Picture 2" descr="IFSP - Câmpus Guarulhos - Página inicial">
            <a:extLst>
              <a:ext uri="{FF2B5EF4-FFF2-40B4-BE49-F238E27FC236}">
                <a16:creationId xmlns:a16="http://schemas.microsoft.com/office/drawing/2014/main" id="{17A7192F-5FEB-427A-94A5-23667A4CC0C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943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1906073" y="1580526"/>
            <a:ext cx="9427336" cy="400110"/>
          </a:xfrm>
          <a:prstGeom prst="rect">
            <a:avLst/>
          </a:prstGeom>
        </p:spPr>
        <p:txBody>
          <a:bodyPr wrap="square">
            <a:spAutoFit/>
          </a:bodyPr>
          <a:lstStyle/>
          <a:p>
            <a:r>
              <a:rPr lang="pt-BR" sz="2000" dirty="0"/>
              <a:t>Exemplos: </a:t>
            </a:r>
          </a:p>
        </p:txBody>
      </p:sp>
      <p:sp>
        <p:nvSpPr>
          <p:cNvPr id="5" name="Retângulo 4"/>
          <p:cNvSpPr/>
          <p:nvPr/>
        </p:nvSpPr>
        <p:spPr>
          <a:xfrm>
            <a:off x="3060879" y="2181105"/>
            <a:ext cx="6096000" cy="4247317"/>
          </a:xfrm>
          <a:prstGeom prst="rect">
            <a:avLst/>
          </a:prstGeom>
        </p:spPr>
        <p:txBody>
          <a:bodyPr>
            <a:spAutoFit/>
          </a:bodyPr>
          <a:lstStyle/>
          <a:p>
            <a:r>
              <a:rPr lang="pt-BR" dirty="0"/>
              <a:t>&lt;</a:t>
            </a:r>
            <a:r>
              <a:rPr lang="pt-BR" dirty="0" err="1"/>
              <a:t>section</a:t>
            </a:r>
            <a:r>
              <a:rPr lang="pt-BR" dirty="0"/>
              <a:t>&gt;</a:t>
            </a:r>
          </a:p>
          <a:p>
            <a:r>
              <a:rPr lang="pt-BR" dirty="0"/>
              <a:t>   &lt;</a:t>
            </a:r>
            <a:r>
              <a:rPr lang="pt-BR" dirty="0" err="1"/>
              <a:t>article</a:t>
            </a:r>
            <a:r>
              <a:rPr lang="pt-BR" dirty="0"/>
              <a:t>&gt;</a:t>
            </a:r>
          </a:p>
          <a:p>
            <a:r>
              <a:rPr lang="pt-BR" dirty="0"/>
              <a:t>     &lt;header&gt;</a:t>
            </a:r>
          </a:p>
          <a:p>
            <a:r>
              <a:rPr lang="pt-BR" dirty="0"/>
              <a:t>       &lt;h2&gt;Título do Artigo&lt;/h2&gt;</a:t>
            </a:r>
          </a:p>
          <a:p>
            <a:r>
              <a:rPr lang="pt-BR" dirty="0"/>
              <a:t>       &lt;p&gt;Publicado em 22 de Março de 2017 por &lt;a </a:t>
            </a:r>
            <a:r>
              <a:rPr lang="pt-BR" dirty="0" err="1"/>
              <a:t>href</a:t>
            </a:r>
            <a:r>
              <a:rPr lang="pt-BR" dirty="0"/>
              <a:t>="#"&gt;</a:t>
            </a:r>
            <a:r>
              <a:rPr lang="pt-BR" dirty="0" err="1"/>
              <a:t>Author</a:t>
            </a:r>
            <a:r>
              <a:rPr lang="pt-BR" dirty="0"/>
              <a:t>&lt;/a&gt; - &lt;a </a:t>
            </a:r>
            <a:r>
              <a:rPr lang="pt-BR" dirty="0" err="1"/>
              <a:t>href</a:t>
            </a:r>
            <a:r>
              <a:rPr lang="pt-BR" dirty="0"/>
              <a:t>="#"&gt;30 comentários&lt;/a&gt;&lt;/p&gt;</a:t>
            </a:r>
          </a:p>
          <a:p>
            <a:r>
              <a:rPr lang="pt-BR" dirty="0"/>
              <a:t>     &lt;/header&gt;</a:t>
            </a:r>
          </a:p>
          <a:p>
            <a:r>
              <a:rPr lang="pt-BR" dirty="0"/>
              <a:t>       &lt;p&gt;</a:t>
            </a:r>
            <a:r>
              <a:rPr lang="pt-BR" dirty="0" err="1"/>
              <a:t>Lorem</a:t>
            </a:r>
            <a:r>
              <a:rPr lang="pt-BR" dirty="0"/>
              <a:t> ipsum </a:t>
            </a:r>
            <a:r>
              <a:rPr lang="pt-BR" dirty="0" err="1"/>
              <a:t>dolor</a:t>
            </a:r>
            <a:r>
              <a:rPr lang="pt-BR" dirty="0"/>
              <a:t> </a:t>
            </a:r>
            <a:r>
              <a:rPr lang="pt-BR" dirty="0" err="1"/>
              <a:t>sit</a:t>
            </a:r>
            <a:r>
              <a:rPr lang="pt-BR" dirty="0"/>
              <a:t> </a:t>
            </a:r>
            <a:r>
              <a:rPr lang="pt-BR" dirty="0" err="1"/>
              <a:t>amet</a:t>
            </a:r>
            <a:r>
              <a:rPr lang="pt-BR" dirty="0"/>
              <a:t>, </a:t>
            </a:r>
            <a:r>
              <a:rPr lang="pt-BR" dirty="0" err="1"/>
              <a:t>consectetur</a:t>
            </a:r>
            <a:r>
              <a:rPr lang="pt-BR" dirty="0"/>
              <a:t> </a:t>
            </a:r>
            <a:r>
              <a:rPr lang="pt-BR" dirty="0" err="1"/>
              <a:t>adipiscing</a:t>
            </a:r>
            <a:r>
              <a:rPr lang="pt-BR" dirty="0"/>
              <a:t> </a:t>
            </a:r>
            <a:r>
              <a:rPr lang="pt-BR" dirty="0" err="1"/>
              <a:t>elit</a:t>
            </a:r>
            <a:r>
              <a:rPr lang="pt-BR" dirty="0"/>
              <a:t>, </a:t>
            </a:r>
            <a:r>
              <a:rPr lang="pt-BR" dirty="0" err="1"/>
              <a:t>sed</a:t>
            </a:r>
            <a:r>
              <a:rPr lang="pt-BR" dirty="0"/>
              <a:t> do </a:t>
            </a:r>
            <a:r>
              <a:rPr lang="pt-BR" dirty="0" err="1"/>
              <a:t>eiusmod</a:t>
            </a:r>
            <a:r>
              <a:rPr lang="pt-BR" dirty="0"/>
              <a:t> </a:t>
            </a:r>
            <a:r>
              <a:rPr lang="pt-BR" dirty="0" err="1"/>
              <a:t>tempor</a:t>
            </a:r>
            <a:r>
              <a:rPr lang="pt-BR" dirty="0"/>
              <a:t> </a:t>
            </a:r>
            <a:r>
              <a:rPr lang="pt-BR" dirty="0" err="1"/>
              <a:t>incididunt</a:t>
            </a:r>
            <a:r>
              <a:rPr lang="pt-BR" dirty="0"/>
              <a:t> ut labore.&lt;/p&gt;</a:t>
            </a:r>
          </a:p>
          <a:p>
            <a:r>
              <a:rPr lang="pt-BR" dirty="0"/>
              <a:t>     &lt;</a:t>
            </a:r>
            <a:r>
              <a:rPr lang="pt-BR" dirty="0" err="1"/>
              <a:t>footer</a:t>
            </a:r>
            <a:r>
              <a:rPr lang="pt-BR" dirty="0"/>
              <a:t>&gt;</a:t>
            </a:r>
          </a:p>
          <a:p>
            <a:r>
              <a:rPr lang="pt-BR" dirty="0"/>
              <a:t>       &lt;p&gt;Saiba mais...&lt;/p&gt;</a:t>
            </a:r>
          </a:p>
          <a:p>
            <a:r>
              <a:rPr lang="pt-BR" dirty="0"/>
              <a:t>     &lt;/</a:t>
            </a:r>
            <a:r>
              <a:rPr lang="pt-BR" dirty="0" err="1"/>
              <a:t>footer</a:t>
            </a:r>
            <a:r>
              <a:rPr lang="pt-BR" dirty="0"/>
              <a:t>&gt;</a:t>
            </a:r>
          </a:p>
          <a:p>
            <a:r>
              <a:rPr lang="pt-BR" dirty="0"/>
              <a:t>&lt;/</a:t>
            </a:r>
            <a:r>
              <a:rPr lang="pt-BR" dirty="0" err="1"/>
              <a:t>article</a:t>
            </a:r>
            <a:r>
              <a:rPr lang="pt-BR" dirty="0"/>
              <a:t>&gt;</a:t>
            </a:r>
          </a:p>
          <a:p>
            <a:r>
              <a:rPr lang="pt-BR" dirty="0"/>
              <a:t>&lt;/</a:t>
            </a:r>
            <a:r>
              <a:rPr lang="pt-BR" dirty="0" err="1"/>
              <a:t>section</a:t>
            </a:r>
            <a:r>
              <a:rPr lang="pt-BR" dirty="0"/>
              <a:t>&gt;</a:t>
            </a:r>
          </a:p>
          <a:p>
            <a:r>
              <a:rPr lang="pt-BR" dirty="0"/>
              <a:t>Os elementos &lt;</a:t>
            </a:r>
            <a:r>
              <a:rPr lang="pt-BR" dirty="0" err="1"/>
              <a:t>details</a:t>
            </a:r>
            <a:r>
              <a:rPr lang="pt-BR" dirty="0"/>
              <a:t>&gt; e &lt;</a:t>
            </a:r>
            <a:r>
              <a:rPr lang="pt-BR" dirty="0" err="1"/>
              <a:t>summary</a:t>
            </a:r>
            <a:r>
              <a:rPr lang="pt-BR" dirty="0"/>
              <a:t>&gt;</a:t>
            </a:r>
          </a:p>
        </p:txBody>
      </p:sp>
      <p:pic>
        <p:nvPicPr>
          <p:cNvPr id="6" name="Picture 2" descr="IFSP - Câmpus Guarulhos - Página inicial">
            <a:extLst>
              <a:ext uri="{FF2B5EF4-FFF2-40B4-BE49-F238E27FC236}">
                <a16:creationId xmlns:a16="http://schemas.microsoft.com/office/drawing/2014/main" id="{E76501F9-4389-4BFA-B432-FCA98AC2ACB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02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1081825" y="2672928"/>
            <a:ext cx="9839460" cy="1015663"/>
          </a:xfrm>
          <a:prstGeom prst="rect">
            <a:avLst/>
          </a:prstGeom>
        </p:spPr>
        <p:txBody>
          <a:bodyPr wrap="square">
            <a:spAutoFit/>
          </a:bodyPr>
          <a:lstStyle/>
          <a:p>
            <a:r>
              <a:rPr lang="pt-BR" sz="2000" dirty="0"/>
              <a:t>Até a versão 4.01 do HTML o mais comum, como não haviam marcações específicas para cada conteúdo, era distribuir estes conteúdos nas </a:t>
            </a:r>
            <a:r>
              <a:rPr lang="pt-BR" sz="2000" dirty="0" err="1"/>
              <a:t>divs</a:t>
            </a:r>
            <a:r>
              <a:rPr lang="pt-BR" sz="2000" dirty="0"/>
              <a:t> e, então, classificá-los utilizando ids ou classes.</a:t>
            </a:r>
          </a:p>
        </p:txBody>
      </p:sp>
      <p:pic>
        <p:nvPicPr>
          <p:cNvPr id="4" name="Picture 2" descr="IFSP - Câmpus Guarulhos - Página inicial">
            <a:extLst>
              <a:ext uri="{FF2B5EF4-FFF2-40B4-BE49-F238E27FC236}">
                <a16:creationId xmlns:a16="http://schemas.microsoft.com/office/drawing/2014/main" id="{FA676AF3-797D-4D6A-A1E0-65C41EC8463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167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5" name="Retângulo 4"/>
          <p:cNvSpPr/>
          <p:nvPr/>
        </p:nvSpPr>
        <p:spPr>
          <a:xfrm>
            <a:off x="1365160" y="2181105"/>
            <a:ext cx="9787943" cy="1323439"/>
          </a:xfrm>
          <a:prstGeom prst="rect">
            <a:avLst/>
          </a:prstGeom>
        </p:spPr>
        <p:txBody>
          <a:bodyPr wrap="square">
            <a:spAutoFit/>
          </a:bodyPr>
          <a:lstStyle/>
          <a:p>
            <a:r>
              <a:rPr lang="pt-BR" sz="2000" dirty="0"/>
              <a:t>Os  elementos </a:t>
            </a:r>
            <a:r>
              <a:rPr lang="pt-BR" sz="2000" dirty="0" err="1"/>
              <a:t>details</a:t>
            </a:r>
            <a:r>
              <a:rPr lang="pt-BR" sz="2000" dirty="0"/>
              <a:t> e </a:t>
            </a:r>
            <a:r>
              <a:rPr lang="pt-BR" sz="2000" dirty="0" err="1"/>
              <a:t>summary</a:t>
            </a:r>
            <a:r>
              <a:rPr lang="pt-BR" sz="2000" dirty="0"/>
              <a:t> são utilizados juntos. O primeiro serve para que se crie um espaço (com uma seta) para que o usuário clique e receba mais informações, sendo que o segundo serve para criar uma legenda para as informações. </a:t>
            </a:r>
          </a:p>
          <a:p>
            <a:r>
              <a:rPr lang="pt-BR" sz="2000" dirty="0"/>
              <a:t>Exemplo:</a:t>
            </a:r>
          </a:p>
        </p:txBody>
      </p:sp>
      <p:pic>
        <p:nvPicPr>
          <p:cNvPr id="4" name="Picture 2" descr="IFSP - Câmpus Guarulhos - Página inicial">
            <a:extLst>
              <a:ext uri="{FF2B5EF4-FFF2-40B4-BE49-F238E27FC236}">
                <a16:creationId xmlns:a16="http://schemas.microsoft.com/office/drawing/2014/main" id="{44A61669-BFA1-4739-AA9F-7573FF50F7E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050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5" name="Retângulo 4"/>
          <p:cNvSpPr/>
          <p:nvPr/>
        </p:nvSpPr>
        <p:spPr>
          <a:xfrm>
            <a:off x="1365160" y="2181105"/>
            <a:ext cx="9787943" cy="1631216"/>
          </a:xfrm>
          <a:prstGeom prst="rect">
            <a:avLst/>
          </a:prstGeom>
        </p:spPr>
        <p:txBody>
          <a:bodyPr wrap="square">
            <a:spAutoFit/>
          </a:bodyPr>
          <a:lstStyle/>
          <a:p>
            <a:r>
              <a:rPr lang="pt-BR" sz="2000" dirty="0"/>
              <a:t>&lt;</a:t>
            </a:r>
            <a:r>
              <a:rPr lang="pt-BR" sz="2000" dirty="0" err="1"/>
              <a:t>details</a:t>
            </a:r>
            <a:r>
              <a:rPr lang="pt-BR" sz="2000" dirty="0"/>
              <a:t>&gt;</a:t>
            </a:r>
          </a:p>
          <a:p>
            <a:r>
              <a:rPr lang="pt-BR" sz="2000" dirty="0"/>
              <a:t>          &lt;</a:t>
            </a:r>
            <a:r>
              <a:rPr lang="pt-BR" sz="2000" dirty="0" err="1"/>
              <a:t>summary</a:t>
            </a:r>
            <a:r>
              <a:rPr lang="pt-BR" sz="2000" dirty="0"/>
              <a:t>&gt;Clique aqui para mais detalhes &lt;/</a:t>
            </a:r>
            <a:r>
              <a:rPr lang="pt-BR" sz="2000" dirty="0" err="1"/>
              <a:t>summary</a:t>
            </a:r>
            <a:r>
              <a:rPr lang="pt-BR" sz="2000" dirty="0"/>
              <a:t>&gt;</a:t>
            </a:r>
          </a:p>
          <a:p>
            <a:r>
              <a:rPr lang="pt-BR" sz="2000" dirty="0"/>
              <a:t>          &lt;p&gt;Aqui você têm mais informações sobre os detalhes.&lt;/p&gt;</a:t>
            </a:r>
          </a:p>
          <a:p>
            <a:r>
              <a:rPr lang="pt-BR" sz="2000" dirty="0"/>
              <a:t>                         </a:t>
            </a:r>
          </a:p>
          <a:p>
            <a:r>
              <a:rPr lang="pt-BR" sz="2000" dirty="0"/>
              <a:t>&lt;/</a:t>
            </a:r>
            <a:r>
              <a:rPr lang="pt-BR" sz="2000" dirty="0" err="1"/>
              <a:t>details</a:t>
            </a:r>
            <a:r>
              <a:rPr lang="pt-BR" sz="2000" dirty="0"/>
              <a:t>&gt;</a:t>
            </a:r>
          </a:p>
        </p:txBody>
      </p:sp>
      <p:pic>
        <p:nvPicPr>
          <p:cNvPr id="4" name="Picture 2" descr="IFSP - Câmpus Guarulhos - Página inicial">
            <a:extLst>
              <a:ext uri="{FF2B5EF4-FFF2-40B4-BE49-F238E27FC236}">
                <a16:creationId xmlns:a16="http://schemas.microsoft.com/office/drawing/2014/main" id="{68A256E8-FEC8-487B-B294-04B31881A58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405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5" name="Retângulo 4"/>
          <p:cNvSpPr/>
          <p:nvPr/>
        </p:nvSpPr>
        <p:spPr>
          <a:xfrm>
            <a:off x="1365160" y="2181105"/>
            <a:ext cx="9787943" cy="1323439"/>
          </a:xfrm>
          <a:prstGeom prst="rect">
            <a:avLst/>
          </a:prstGeom>
        </p:spPr>
        <p:txBody>
          <a:bodyPr wrap="square">
            <a:spAutoFit/>
          </a:bodyPr>
          <a:lstStyle/>
          <a:p>
            <a:r>
              <a:rPr lang="pt-BR" sz="2000" b="1" dirty="0"/>
              <a:t>Formatando os elementos em CSS</a:t>
            </a:r>
          </a:p>
          <a:p>
            <a:r>
              <a:rPr lang="pt-BR" sz="2000" dirty="0"/>
              <a:t>Para cada layout é possível criar formatações específicas para estes elementos utilizando o CSS. </a:t>
            </a:r>
          </a:p>
          <a:p>
            <a:r>
              <a:rPr lang="pt-BR" sz="2000" dirty="0"/>
              <a:t>Segue um exemplo: </a:t>
            </a:r>
          </a:p>
        </p:txBody>
      </p:sp>
      <p:pic>
        <p:nvPicPr>
          <p:cNvPr id="4" name="Picture 2" descr="IFSP - Câmpus Guarulhos - Página inicial">
            <a:extLst>
              <a:ext uri="{FF2B5EF4-FFF2-40B4-BE49-F238E27FC236}">
                <a16:creationId xmlns:a16="http://schemas.microsoft.com/office/drawing/2014/main" id="{4DD0942B-CACC-4FBC-9007-633B9C98C0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155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5" name="Retângulo 4"/>
          <p:cNvSpPr/>
          <p:nvPr/>
        </p:nvSpPr>
        <p:spPr>
          <a:xfrm>
            <a:off x="1365160" y="2181105"/>
            <a:ext cx="9787943" cy="2246769"/>
          </a:xfrm>
          <a:prstGeom prst="rect">
            <a:avLst/>
          </a:prstGeom>
        </p:spPr>
        <p:txBody>
          <a:bodyPr wrap="square">
            <a:spAutoFit/>
          </a:bodyPr>
          <a:lstStyle/>
          <a:p>
            <a:r>
              <a:rPr lang="pt-BR" sz="2000" dirty="0"/>
              <a:t> header{background-color:#CCC;}</a:t>
            </a:r>
          </a:p>
          <a:p>
            <a:r>
              <a:rPr lang="pt-BR" sz="2000" dirty="0"/>
              <a:t>           </a:t>
            </a:r>
            <a:r>
              <a:rPr lang="pt-BR" sz="2000" dirty="0" err="1"/>
              <a:t>nav</a:t>
            </a:r>
            <a:r>
              <a:rPr lang="pt-BR" sz="2000" dirty="0"/>
              <a:t>{background-color:#FF0;}</a:t>
            </a:r>
          </a:p>
          <a:p>
            <a:r>
              <a:rPr lang="pt-BR" sz="2000" dirty="0"/>
              <a:t>           </a:t>
            </a:r>
            <a:r>
              <a:rPr lang="pt-BR" sz="2000" dirty="0" err="1"/>
              <a:t>section</a:t>
            </a:r>
            <a:r>
              <a:rPr lang="pt-BR" sz="2000" dirty="0"/>
              <a:t>{background-color:#</a:t>
            </a:r>
            <a:r>
              <a:rPr lang="pt-BR" sz="2000" dirty="0" err="1"/>
              <a:t>FFF;padding</a:t>
            </a:r>
            <a:r>
              <a:rPr lang="pt-BR" sz="2000" dirty="0"/>
              <a:t>: 10px;border: }</a:t>
            </a:r>
          </a:p>
          <a:p>
            <a:r>
              <a:rPr lang="pt-BR" sz="2000" dirty="0"/>
              <a:t>           </a:t>
            </a:r>
            <a:r>
              <a:rPr lang="pt-BR" sz="2000" dirty="0" err="1"/>
              <a:t>article</a:t>
            </a:r>
            <a:r>
              <a:rPr lang="pt-BR" sz="2000" dirty="0"/>
              <a:t>{background-color:#0F0;display: </a:t>
            </a:r>
            <a:r>
              <a:rPr lang="pt-BR" sz="2000" dirty="0" err="1"/>
              <a:t>block</a:t>
            </a:r>
            <a:r>
              <a:rPr lang="pt-BR" sz="2000" dirty="0"/>
              <a:t>;}</a:t>
            </a:r>
          </a:p>
          <a:p>
            <a:r>
              <a:rPr lang="pt-BR" sz="2000" dirty="0"/>
              <a:t>           </a:t>
            </a:r>
            <a:r>
              <a:rPr lang="pt-BR" sz="2000" dirty="0" err="1"/>
              <a:t>aside</a:t>
            </a:r>
            <a:r>
              <a:rPr lang="pt-BR" sz="2000" dirty="0"/>
              <a:t>{background-color:#00F;width:50%;</a:t>
            </a:r>
            <a:r>
              <a:rPr lang="pt-BR" sz="2000" dirty="0" err="1"/>
              <a:t>float:left</a:t>
            </a:r>
            <a:r>
              <a:rPr lang="pt-BR" sz="2000" dirty="0"/>
              <a:t>;}</a:t>
            </a:r>
          </a:p>
          <a:p>
            <a:r>
              <a:rPr lang="pt-BR" sz="2000" dirty="0"/>
              <a:t>           </a:t>
            </a:r>
            <a:r>
              <a:rPr lang="pt-BR" sz="2000" dirty="0" err="1"/>
              <a:t>footer</a:t>
            </a:r>
            <a:r>
              <a:rPr lang="pt-BR" sz="2000" dirty="0"/>
              <a:t>{background-color:#000;color:#</a:t>
            </a:r>
            <a:r>
              <a:rPr lang="pt-BR" sz="2000" dirty="0" err="1"/>
              <a:t>FFF;height</a:t>
            </a:r>
            <a:r>
              <a:rPr lang="pt-BR" sz="2000" dirty="0"/>
              <a:t>: 50px;}</a:t>
            </a:r>
          </a:p>
          <a:p>
            <a:r>
              <a:rPr lang="pt-BR" sz="2000" dirty="0"/>
              <a:t>           </a:t>
            </a:r>
            <a:r>
              <a:rPr lang="pt-BR" sz="2000" dirty="0" err="1"/>
              <a:t>details</a:t>
            </a:r>
            <a:r>
              <a:rPr lang="pt-BR" sz="2000" dirty="0"/>
              <a:t>{color:#F00;</a:t>
            </a:r>
          </a:p>
        </p:txBody>
      </p:sp>
      <p:pic>
        <p:nvPicPr>
          <p:cNvPr id="4" name="Picture 2" descr="IFSP - Câmpus Guarulhos - Página inicial">
            <a:extLst>
              <a:ext uri="{FF2B5EF4-FFF2-40B4-BE49-F238E27FC236}">
                <a16:creationId xmlns:a16="http://schemas.microsoft.com/office/drawing/2014/main" id="{5710546D-5E04-465C-A16A-DFE7F29E40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100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5" name="Retângulo 4"/>
          <p:cNvSpPr/>
          <p:nvPr/>
        </p:nvSpPr>
        <p:spPr>
          <a:xfrm>
            <a:off x="1365160" y="2181105"/>
            <a:ext cx="9787943" cy="400110"/>
          </a:xfrm>
          <a:prstGeom prst="rect">
            <a:avLst/>
          </a:prstGeom>
        </p:spPr>
        <p:txBody>
          <a:bodyPr wrap="square">
            <a:spAutoFit/>
          </a:bodyPr>
          <a:lstStyle/>
          <a:p>
            <a:r>
              <a:rPr lang="pt-BR" sz="2000" dirty="0"/>
              <a:t>O código completo de uma página utilizando os exemplos acima ficaria assim: </a:t>
            </a:r>
          </a:p>
        </p:txBody>
      </p:sp>
      <p:pic>
        <p:nvPicPr>
          <p:cNvPr id="4" name="Picture 2" descr="IFSP - Câmpus Guarulhos - Página inicial">
            <a:extLst>
              <a:ext uri="{FF2B5EF4-FFF2-40B4-BE49-F238E27FC236}">
                <a16:creationId xmlns:a16="http://schemas.microsoft.com/office/drawing/2014/main" id="{362FFAEF-0713-43B8-B097-5046B4BE26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937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6" name="CaixaDeTexto 5"/>
          <p:cNvSpPr txBox="1"/>
          <p:nvPr/>
        </p:nvSpPr>
        <p:spPr>
          <a:xfrm>
            <a:off x="2588654" y="1596981"/>
            <a:ext cx="7662929" cy="1015663"/>
          </a:xfrm>
          <a:prstGeom prst="rect">
            <a:avLst/>
          </a:prstGeom>
          <a:noFill/>
        </p:spPr>
        <p:txBody>
          <a:bodyPr wrap="square" rtlCol="0">
            <a:spAutoFit/>
          </a:bodyPr>
          <a:lstStyle/>
          <a:p>
            <a:pPr algn="ctr"/>
            <a:r>
              <a:rPr lang="pt-BR" sz="6000" b="1" dirty="0">
                <a:solidFill>
                  <a:srgbClr val="FF0000"/>
                </a:solidFill>
              </a:rPr>
              <a:t>CÓDIGO COMPLETO</a:t>
            </a:r>
          </a:p>
        </p:txBody>
      </p:sp>
      <p:graphicFrame>
        <p:nvGraphicFramePr>
          <p:cNvPr id="8" name="Objeto 7"/>
          <p:cNvGraphicFramePr>
            <a:graphicFrameLocks noChangeAspect="1"/>
          </p:cNvGraphicFramePr>
          <p:nvPr>
            <p:extLst>
              <p:ext uri="{D42A27DB-BD31-4B8C-83A1-F6EECF244321}">
                <p14:modId xmlns:p14="http://schemas.microsoft.com/office/powerpoint/2010/main" val="3146524007"/>
              </p:ext>
            </p:extLst>
          </p:nvPr>
        </p:nvGraphicFramePr>
        <p:xfrm>
          <a:off x="4873625" y="3322638"/>
          <a:ext cx="2268538" cy="747712"/>
        </p:xfrm>
        <a:graphic>
          <a:graphicData uri="http://schemas.openxmlformats.org/presentationml/2006/ole">
            <mc:AlternateContent xmlns:mc="http://schemas.openxmlformats.org/markup-compatibility/2006">
              <mc:Choice xmlns:v="urn:schemas-microsoft-com:vml" Requires="v">
                <p:oleObj name="Objeto de Shell de Gerenciador" showAsIcon="1" r:id="rId2" imgW="1109520" imgH="439560" progId="Package">
                  <p:embed/>
                </p:oleObj>
              </mc:Choice>
              <mc:Fallback>
                <p:oleObj name="Objeto de Shell de Gerenciador" showAsIcon="1" r:id="rId2" imgW="1109520" imgH="439560" progId="Package">
                  <p:embed/>
                  <p:pic>
                    <p:nvPicPr>
                      <p:cNvPr id="0" name=""/>
                      <p:cNvPicPr/>
                      <p:nvPr/>
                    </p:nvPicPr>
                    <p:blipFill>
                      <a:blip r:embed="rId3"/>
                      <a:stretch>
                        <a:fillRect/>
                      </a:stretch>
                    </p:blipFill>
                    <p:spPr>
                      <a:xfrm>
                        <a:off x="4873625" y="3322638"/>
                        <a:ext cx="2268538" cy="747712"/>
                      </a:xfrm>
                      <a:prstGeom prst="rect">
                        <a:avLst/>
                      </a:prstGeom>
                    </p:spPr>
                  </p:pic>
                </p:oleObj>
              </mc:Fallback>
            </mc:AlternateContent>
          </a:graphicData>
        </a:graphic>
      </p:graphicFrame>
      <p:pic>
        <p:nvPicPr>
          <p:cNvPr id="5" name="Picture 2" descr="IFSP - Câmpus Guarulhos - Página inicial">
            <a:extLst>
              <a:ext uri="{FF2B5EF4-FFF2-40B4-BE49-F238E27FC236}">
                <a16:creationId xmlns:a16="http://schemas.microsoft.com/office/drawing/2014/main" id="{D13F871A-89CD-41FC-AB0D-C992A0FFEA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590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pic>
        <p:nvPicPr>
          <p:cNvPr id="7" name="Imagem 6" descr="Página HTML vista no navegador com  aplicação do código css"/>
          <p:cNvPicPr/>
          <p:nvPr/>
        </p:nvPicPr>
        <p:blipFill>
          <a:blip r:embed="rId2">
            <a:extLst>
              <a:ext uri="{28A0092B-C50C-407E-A947-70E740481C1C}">
                <a14:useLocalDpi xmlns:a14="http://schemas.microsoft.com/office/drawing/2010/main" val="0"/>
              </a:ext>
            </a:extLst>
          </a:blip>
          <a:srcRect/>
          <a:stretch>
            <a:fillRect/>
          </a:stretch>
        </p:blipFill>
        <p:spPr bwMode="auto">
          <a:xfrm>
            <a:off x="1944710" y="1785620"/>
            <a:ext cx="8242479" cy="4254572"/>
          </a:xfrm>
          <a:prstGeom prst="rect">
            <a:avLst/>
          </a:prstGeom>
          <a:noFill/>
          <a:ln>
            <a:noFill/>
          </a:ln>
        </p:spPr>
      </p:pic>
      <p:pic>
        <p:nvPicPr>
          <p:cNvPr id="4" name="Picture 2" descr="IFSP - Câmpus Guarulhos - Página inicial">
            <a:extLst>
              <a:ext uri="{FF2B5EF4-FFF2-40B4-BE49-F238E27FC236}">
                <a16:creationId xmlns:a16="http://schemas.microsoft.com/office/drawing/2014/main" id="{D6B321E6-DEE6-4B81-B981-26C2FD7F51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540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1442434" y="2618799"/>
            <a:ext cx="9981127" cy="2127762"/>
          </a:xfrm>
          <a:prstGeom prst="rect">
            <a:avLst/>
          </a:prstGeom>
        </p:spPr>
        <p:txBody>
          <a:bodyPr wrap="square">
            <a:spAutoFit/>
          </a:bodyPr>
          <a:lstStyle/>
          <a:p>
            <a:pPr algn="just">
              <a:lnSpc>
                <a:spcPct val="107000"/>
              </a:lnSpc>
              <a:spcAft>
                <a:spcPts val="800"/>
              </a:spcAft>
            </a:pPr>
            <a:r>
              <a:rPr lang="pt-BR" sz="2000" b="1" cap="all" dirty="0">
                <a:ea typeface="Calibri" panose="020F0502020204030204" pitchFamily="34" charset="0"/>
                <a:cs typeface="Times New Roman" panose="02020603050405020304" pitchFamily="18" charset="0"/>
              </a:rPr>
              <a:t>O QUE VOCÊ PRECISA TER ENTENDIDO NESTE TÓPICO:</a:t>
            </a:r>
            <a:endParaRPr lang="pt-BR" sz="2000" dirty="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1200"/>
              </a:spcAft>
              <a:buSzPts val="1000"/>
              <a:buFont typeface="Symbol" panose="05050102010706020507" pitchFamily="18" charset="2"/>
              <a:buChar char=""/>
              <a:tabLst>
                <a:tab pos="457200" algn="l"/>
              </a:tabLst>
            </a:pPr>
            <a:r>
              <a:rPr lang="pt-BR" sz="2000" dirty="0">
                <a:ea typeface="Calibri" panose="020F0502020204030204" pitchFamily="34" charset="0"/>
                <a:cs typeface="Times New Roman" panose="02020603050405020304" pitchFamily="18" charset="0"/>
              </a:rPr>
              <a:t>Diferença entre os elementos semânticos do HTML e as </a:t>
            </a:r>
            <a:r>
              <a:rPr lang="pt-BR" sz="2000" dirty="0" err="1">
                <a:ea typeface="Calibri" panose="020F0502020204030204" pitchFamily="34" charset="0"/>
                <a:cs typeface="Times New Roman" panose="02020603050405020304" pitchFamily="18" charset="0"/>
              </a:rPr>
              <a:t>divs</a:t>
            </a:r>
            <a:r>
              <a:rPr lang="pt-BR" sz="2000" dirty="0">
                <a:ea typeface="Calibri" panose="020F0502020204030204" pitchFamily="34" charset="0"/>
                <a:cs typeface="Times New Roman" panose="02020603050405020304" pitchFamily="18" charset="0"/>
              </a:rPr>
              <a:t> para criação de layouts;</a:t>
            </a:r>
          </a:p>
          <a:p>
            <a:pPr marL="342900" lvl="0" indent="-342900" algn="just">
              <a:lnSpc>
                <a:spcPct val="107000"/>
              </a:lnSpc>
              <a:spcBef>
                <a:spcPts val="1200"/>
              </a:spcBef>
              <a:spcAft>
                <a:spcPts val="1200"/>
              </a:spcAft>
              <a:buSzPts val="1000"/>
              <a:buFont typeface="Symbol" panose="05050102010706020507" pitchFamily="18" charset="2"/>
              <a:buChar char=""/>
              <a:tabLst>
                <a:tab pos="457200" algn="l"/>
              </a:tabLst>
            </a:pPr>
            <a:r>
              <a:rPr lang="pt-BR" sz="2000" dirty="0">
                <a:ea typeface="Calibri" panose="020F0502020204030204" pitchFamily="34" charset="0"/>
                <a:cs typeface="Times New Roman" panose="02020603050405020304" pitchFamily="18" charset="0"/>
              </a:rPr>
              <a:t>Como utilizar os elementos semânticos do HTML5 para elaborar layouts. </a:t>
            </a:r>
          </a:p>
          <a:p>
            <a:pPr>
              <a:lnSpc>
                <a:spcPct val="107000"/>
              </a:lnSpc>
              <a:spcAft>
                <a:spcPts val="800"/>
              </a:spcAft>
            </a:pPr>
            <a:r>
              <a:rPr lang="pt-BR" sz="2000" dirty="0">
                <a:ea typeface="Calibri" panose="020F0502020204030204" pitchFamily="34" charset="0"/>
                <a:cs typeface="Times New Roman" panose="02020603050405020304" pitchFamily="18" charset="0"/>
              </a:rPr>
              <a:t> </a:t>
            </a:r>
            <a:endParaRPr lang="pt-BR" sz="2000" dirty="0">
              <a:effectLst/>
              <a:ea typeface="Calibri" panose="020F0502020204030204" pitchFamily="34" charset="0"/>
              <a:cs typeface="Times New Roman" panose="02020603050405020304" pitchFamily="18" charset="0"/>
            </a:endParaRPr>
          </a:p>
        </p:txBody>
      </p:sp>
      <p:pic>
        <p:nvPicPr>
          <p:cNvPr id="4" name="Picture 2" descr="IFSP - Câmpus Guarulhos - Página inicial">
            <a:extLst>
              <a:ext uri="{FF2B5EF4-FFF2-40B4-BE49-F238E27FC236}">
                <a16:creationId xmlns:a16="http://schemas.microsoft.com/office/drawing/2014/main" id="{C53575BF-69DF-411B-A3EE-98198F4633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533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pic>
        <p:nvPicPr>
          <p:cNvPr id="5" name="Imagem 4" descr="Pessoas montam um layout"/>
          <p:cNvPicPr/>
          <p:nvPr/>
        </p:nvPicPr>
        <p:blipFill>
          <a:blip r:embed="rId2">
            <a:extLst>
              <a:ext uri="{28A0092B-C50C-407E-A947-70E740481C1C}">
                <a14:useLocalDpi xmlns:a14="http://schemas.microsoft.com/office/drawing/2010/main" val="0"/>
              </a:ext>
            </a:extLst>
          </a:blip>
          <a:srcRect/>
          <a:stretch>
            <a:fillRect/>
          </a:stretch>
        </p:blipFill>
        <p:spPr bwMode="auto">
          <a:xfrm>
            <a:off x="3301682" y="1334452"/>
            <a:ext cx="5588635" cy="4189095"/>
          </a:xfrm>
          <a:prstGeom prst="rect">
            <a:avLst/>
          </a:prstGeom>
          <a:noFill/>
          <a:ln>
            <a:noFill/>
          </a:ln>
        </p:spPr>
      </p:pic>
      <p:pic>
        <p:nvPicPr>
          <p:cNvPr id="4" name="Picture 2" descr="IFSP - Câmpus Guarulhos - Página inicial">
            <a:extLst>
              <a:ext uri="{FF2B5EF4-FFF2-40B4-BE49-F238E27FC236}">
                <a16:creationId xmlns:a16="http://schemas.microsoft.com/office/drawing/2014/main" id="{269A696E-8778-40BD-B88D-921439BBD7F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288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927279" y="2182826"/>
            <a:ext cx="10406129" cy="1652760"/>
          </a:xfrm>
          <a:prstGeom prst="rect">
            <a:avLst/>
          </a:prstGeom>
        </p:spPr>
        <p:txBody>
          <a:bodyPr wrap="square">
            <a:spAutoFit/>
          </a:bodyPr>
          <a:lstStyle/>
          <a:p>
            <a:pPr algn="just">
              <a:spcAft>
                <a:spcPts val="0"/>
              </a:spcAft>
            </a:pPr>
            <a:r>
              <a:rPr lang="pt-BR" sz="2000" spc="30" dirty="0">
                <a:ea typeface="Times New Roman" panose="02020603050405020304" pitchFamily="18" charset="0"/>
              </a:rPr>
              <a:t>Nas versões anteriores do HTML não haviam </a:t>
            </a:r>
            <a:r>
              <a:rPr lang="pt-BR" sz="2000" spc="30" dirty="0" err="1">
                <a:ea typeface="Times New Roman" panose="02020603050405020304" pitchFamily="18" charset="0"/>
              </a:rPr>
              <a:t>tags</a:t>
            </a:r>
            <a:r>
              <a:rPr lang="pt-BR" sz="2000" spc="30" dirty="0">
                <a:ea typeface="Times New Roman" panose="02020603050405020304" pitchFamily="18" charset="0"/>
              </a:rPr>
              <a:t> com uma semântica apropriada para cada uma dessas divisões. Dessa forma, os desenvolvedores acabavam usando a </a:t>
            </a:r>
            <a:r>
              <a:rPr lang="pt-BR" sz="2000" spc="30" dirty="0" err="1">
                <a:ea typeface="Times New Roman" panose="02020603050405020304" pitchFamily="18" charset="0"/>
              </a:rPr>
              <a:t>tag</a:t>
            </a:r>
            <a:endParaRPr lang="pt-BR" sz="2000" dirty="0">
              <a:ea typeface="Times New Roman" panose="02020603050405020304" pitchFamily="18" charset="0"/>
            </a:endParaRPr>
          </a:p>
          <a:p>
            <a:pPr algn="just">
              <a:spcAft>
                <a:spcPts val="0"/>
              </a:spcAft>
            </a:pPr>
            <a:r>
              <a:rPr lang="pt-BR" sz="2000" spc="30" dirty="0">
                <a:ea typeface="Times New Roman" panose="02020603050405020304" pitchFamily="18" charset="0"/>
              </a:rPr>
              <a:t>para todas as situações, e criando seus próprios padrões de </a:t>
            </a:r>
            <a:r>
              <a:rPr lang="pt-BR" sz="2000" spc="30" dirty="0" err="1">
                <a:ea typeface="Times New Roman" panose="02020603050405020304" pitchFamily="18" charset="0"/>
              </a:rPr>
              <a:t>nomeclaturas</a:t>
            </a:r>
            <a:r>
              <a:rPr lang="pt-BR" sz="2000" spc="30" dirty="0">
                <a:ea typeface="Times New Roman" panose="02020603050405020304" pitchFamily="18" charset="0"/>
              </a:rPr>
              <a:t> através dos atributos </a:t>
            </a:r>
            <a:r>
              <a:rPr lang="pt-BR" sz="2000" b="1" spc="30" dirty="0">
                <a:ea typeface="Times New Roman" panose="02020603050405020304" pitchFamily="18" charset="0"/>
              </a:rPr>
              <a:t>id</a:t>
            </a:r>
            <a:r>
              <a:rPr lang="pt-BR" sz="2000" spc="30" dirty="0">
                <a:ea typeface="Times New Roman" panose="02020603050405020304" pitchFamily="18" charset="0"/>
              </a:rPr>
              <a:t> ou </a:t>
            </a:r>
            <a:r>
              <a:rPr lang="pt-BR" sz="2000" b="1" spc="30" dirty="0">
                <a:ea typeface="Times New Roman" panose="02020603050405020304" pitchFamily="18" charset="0"/>
              </a:rPr>
              <a:t>class</a:t>
            </a:r>
            <a:r>
              <a:rPr lang="pt-BR" sz="2000" spc="30" dirty="0">
                <a:ea typeface="Times New Roman" panose="02020603050405020304" pitchFamily="18" charset="0"/>
              </a:rPr>
              <a:t>. (AGNI, ONLINE)</a:t>
            </a:r>
            <a:endParaRPr lang="pt-BR" sz="2000" dirty="0">
              <a:ea typeface="Times New Roman" panose="02020603050405020304" pitchFamily="18" charset="0"/>
            </a:endParaRPr>
          </a:p>
          <a:p>
            <a:pPr algn="r">
              <a:lnSpc>
                <a:spcPct val="107000"/>
              </a:lnSpc>
              <a:spcAft>
                <a:spcPts val="800"/>
              </a:spcAft>
            </a:pPr>
            <a:r>
              <a:rPr lang="pt-BR" sz="2000" dirty="0">
                <a:ea typeface="Calibri" panose="020F0502020204030204" pitchFamily="34" charset="0"/>
                <a:cs typeface="Times New Roman" panose="02020603050405020304" pitchFamily="18" charset="0"/>
              </a:rPr>
              <a:t>(https://medium.com/@eduagni/html5-entendendo-a-estrutura-e-a-semântica-db5f17808c7)</a:t>
            </a:r>
            <a:endParaRPr lang="pt-BR" sz="2000" dirty="0">
              <a:effectLst/>
              <a:ea typeface="Calibri" panose="020F0502020204030204" pitchFamily="34" charset="0"/>
              <a:cs typeface="Times New Roman" panose="02020603050405020304" pitchFamily="18" charset="0"/>
            </a:endParaRPr>
          </a:p>
        </p:txBody>
      </p:sp>
      <p:pic>
        <p:nvPicPr>
          <p:cNvPr id="4" name="Picture 2" descr="IFSP - Câmpus Guarulhos - Página inicial">
            <a:extLst>
              <a:ext uri="{FF2B5EF4-FFF2-40B4-BE49-F238E27FC236}">
                <a16:creationId xmlns:a16="http://schemas.microsoft.com/office/drawing/2014/main" id="{DD9DD961-BEFD-47C5-B33F-4B4BAD7869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408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927279" y="2182826"/>
            <a:ext cx="10406129" cy="1015663"/>
          </a:xfrm>
          <a:prstGeom prst="rect">
            <a:avLst/>
          </a:prstGeom>
        </p:spPr>
        <p:txBody>
          <a:bodyPr wrap="square">
            <a:spAutoFit/>
          </a:bodyPr>
          <a:lstStyle/>
          <a:p>
            <a:r>
              <a:rPr lang="pt-BR" sz="2000" dirty="0"/>
              <a:t>Mas isto não quer dizer que as </a:t>
            </a:r>
            <a:r>
              <a:rPr lang="pt-BR" sz="2000" dirty="0" err="1"/>
              <a:t>divs</a:t>
            </a:r>
            <a:r>
              <a:rPr lang="pt-BR" sz="2000" dirty="0"/>
              <a:t> morreram e que não vamos mais utilizá-las mas sim que existem formas mais práticas de construir layouts, pois com marcações específicas fica mais fácil saber o que está em cada parte de seu layout sem ter de "ler" o conteúdo disponibilizado.</a:t>
            </a:r>
          </a:p>
        </p:txBody>
      </p:sp>
      <p:pic>
        <p:nvPicPr>
          <p:cNvPr id="5" name="Picture 2" descr="IFSP - Câmpus Guarulhos - Página inicial">
            <a:extLst>
              <a:ext uri="{FF2B5EF4-FFF2-40B4-BE49-F238E27FC236}">
                <a16:creationId xmlns:a16="http://schemas.microsoft.com/office/drawing/2014/main" id="{8A8C3697-5784-48ED-A3DE-6671900597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461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927279" y="2182826"/>
            <a:ext cx="10406129" cy="2862322"/>
          </a:xfrm>
          <a:prstGeom prst="rect">
            <a:avLst/>
          </a:prstGeom>
        </p:spPr>
        <p:txBody>
          <a:bodyPr wrap="square">
            <a:spAutoFit/>
          </a:bodyPr>
          <a:lstStyle/>
          <a:p>
            <a:r>
              <a:rPr lang="pt-BR" sz="2000" dirty="0"/>
              <a:t>Usar </a:t>
            </a:r>
            <a:r>
              <a:rPr lang="pt-BR" sz="2000" dirty="0" err="1"/>
              <a:t>divs</a:t>
            </a:r>
            <a:r>
              <a:rPr lang="pt-BR" sz="2000" dirty="0"/>
              <a:t> não é algo ruim ou errado.</a:t>
            </a:r>
            <a:br>
              <a:rPr lang="pt-BR" sz="2000" dirty="0"/>
            </a:br>
            <a:r>
              <a:rPr lang="pt-BR" sz="2000" dirty="0"/>
              <a:t>Pelo contrário, são importantíssimas, e você sempre vai usar. Porém, se passar a usar demais, seu site ficará cada vez mais complicado de se manter e controlar, pois para saber o que ocorre dentro de uma </a:t>
            </a:r>
            <a:r>
              <a:rPr lang="pt-BR" sz="2000" dirty="0" err="1"/>
              <a:t>div</a:t>
            </a:r>
            <a:r>
              <a:rPr lang="pt-BR" sz="2000" dirty="0"/>
              <a:t>, precisamos ler seu conteúdo.</a:t>
            </a:r>
            <a:br>
              <a:rPr lang="pt-BR" sz="2000" dirty="0"/>
            </a:br>
            <a:br>
              <a:rPr lang="pt-BR" sz="2000" dirty="0"/>
            </a:br>
            <a:r>
              <a:rPr lang="pt-BR" sz="2000" dirty="0"/>
              <a:t>Há maneiras mais eficientes e lógicas de se estruturar um site em HTML5 do que apenas usando as </a:t>
            </a:r>
            <a:r>
              <a:rPr lang="pt-BR" sz="2000" i="1" dirty="0" err="1"/>
              <a:t>divs</a:t>
            </a:r>
            <a:r>
              <a:rPr lang="pt-BR" sz="2000" dirty="0"/>
              <a:t> e </a:t>
            </a:r>
            <a:r>
              <a:rPr lang="pt-BR" sz="2000" i="1" dirty="0" err="1"/>
              <a:t>span</a:t>
            </a:r>
            <a:r>
              <a:rPr lang="pt-BR" sz="2000" i="1" dirty="0"/>
              <a:t>...(HTML PROGRESSIVO, ONLINE)</a:t>
            </a:r>
            <a:endParaRPr lang="pt-BR" sz="2000" dirty="0"/>
          </a:p>
          <a:p>
            <a:r>
              <a:rPr lang="pt-BR" sz="2000" dirty="0"/>
              <a:t>(http://www.htmlprogressivo.net/2014/03/Estrutura-site-HTML5-As-Tags-header-footer-article-Tutorial.html)</a:t>
            </a:r>
          </a:p>
        </p:txBody>
      </p:sp>
      <p:pic>
        <p:nvPicPr>
          <p:cNvPr id="4" name="Picture 2" descr="IFSP - Câmpus Guarulhos - Página inicial">
            <a:extLst>
              <a:ext uri="{FF2B5EF4-FFF2-40B4-BE49-F238E27FC236}">
                <a16:creationId xmlns:a16="http://schemas.microsoft.com/office/drawing/2014/main" id="{AEF57A1E-C840-42A4-87CF-81148F42231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178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1244958" y="1654792"/>
            <a:ext cx="10406129" cy="400110"/>
          </a:xfrm>
          <a:prstGeom prst="rect">
            <a:avLst/>
          </a:prstGeom>
        </p:spPr>
        <p:txBody>
          <a:bodyPr wrap="square">
            <a:spAutoFit/>
          </a:bodyPr>
          <a:lstStyle/>
          <a:p>
            <a:pPr algn="ctr"/>
            <a:r>
              <a:rPr lang="pt-BR" sz="2000" b="1" dirty="0"/>
              <a:t>Novos elementos semânticos em HTML5</a:t>
            </a:r>
          </a:p>
        </p:txBody>
      </p:sp>
      <p:pic>
        <p:nvPicPr>
          <p:cNvPr id="5" name="Imagem 4" descr="Layout em 3D"/>
          <p:cNvPicPr/>
          <p:nvPr/>
        </p:nvPicPr>
        <p:blipFill>
          <a:blip r:embed="rId2">
            <a:extLst>
              <a:ext uri="{28A0092B-C50C-407E-A947-70E740481C1C}">
                <a14:useLocalDpi xmlns:a14="http://schemas.microsoft.com/office/drawing/2010/main" val="0"/>
              </a:ext>
            </a:extLst>
          </a:blip>
          <a:srcRect/>
          <a:stretch>
            <a:fillRect/>
          </a:stretch>
        </p:blipFill>
        <p:spPr bwMode="auto">
          <a:xfrm>
            <a:off x="3571789" y="2253574"/>
            <a:ext cx="5752465" cy="4128135"/>
          </a:xfrm>
          <a:prstGeom prst="rect">
            <a:avLst/>
          </a:prstGeom>
          <a:noFill/>
          <a:ln>
            <a:noFill/>
          </a:ln>
        </p:spPr>
      </p:pic>
      <p:pic>
        <p:nvPicPr>
          <p:cNvPr id="6" name="Picture 2" descr="IFSP - Câmpus Guarulhos - Página inicial">
            <a:extLst>
              <a:ext uri="{FF2B5EF4-FFF2-40B4-BE49-F238E27FC236}">
                <a16:creationId xmlns:a16="http://schemas.microsoft.com/office/drawing/2014/main" id="{6FBC7570-D0BC-4C8E-BE57-A30C6655A9D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5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88654" y="141667"/>
            <a:ext cx="8834907" cy="646331"/>
          </a:xfrm>
          <a:prstGeom prst="rect">
            <a:avLst/>
          </a:prstGeom>
          <a:noFill/>
        </p:spPr>
        <p:txBody>
          <a:bodyPr wrap="square" rtlCol="0">
            <a:spAutoFit/>
          </a:bodyPr>
          <a:lstStyle/>
          <a:p>
            <a:pPr algn="ctr"/>
            <a:r>
              <a:rPr lang="pt-BR" sz="3600" b="1" dirty="0"/>
              <a:t>DESENVOLVIMENTO PARA INTERNET</a:t>
            </a:r>
          </a:p>
        </p:txBody>
      </p:sp>
      <p:sp>
        <p:nvSpPr>
          <p:cNvPr id="3" name="Retângulo 2"/>
          <p:cNvSpPr/>
          <p:nvPr/>
        </p:nvSpPr>
        <p:spPr>
          <a:xfrm>
            <a:off x="1152189" y="2556314"/>
            <a:ext cx="10406129" cy="1631216"/>
          </a:xfrm>
          <a:prstGeom prst="rect">
            <a:avLst/>
          </a:prstGeom>
        </p:spPr>
        <p:txBody>
          <a:bodyPr wrap="square">
            <a:spAutoFit/>
          </a:bodyPr>
          <a:lstStyle/>
          <a:p>
            <a:r>
              <a:rPr lang="pt-BR" sz="2000" dirty="0"/>
              <a:t>Para iniciar nosso planejamento temos de levar em consideração que uma página construída utilizando o HTML é como uma página de jornal ou revista, ou seja, tem seu conteúdo distribuído em várias colunas e, logo de inicio, cabe a à nós, desenvolvedores, pensar como estes conteúdos serão distribuídos pelo espaço disponível na tela para facilitar a navegação, usabilidade e acessibilidade. </a:t>
            </a:r>
          </a:p>
        </p:txBody>
      </p:sp>
      <p:pic>
        <p:nvPicPr>
          <p:cNvPr id="4" name="Picture 2" descr="IFSP - Câmpus Guarulhos - Página inicial">
            <a:extLst>
              <a:ext uri="{FF2B5EF4-FFF2-40B4-BE49-F238E27FC236}">
                <a16:creationId xmlns:a16="http://schemas.microsoft.com/office/drawing/2014/main" id="{592C4D49-689B-4B1A-9FD2-A772BAACFC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40" y="115126"/>
            <a:ext cx="2701027" cy="85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167525"/>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1924</Words>
  <Application>Microsoft Office PowerPoint</Application>
  <PresentationFormat>Widescreen</PresentationFormat>
  <Paragraphs>181</Paragraphs>
  <Slides>37</Slides>
  <Notes>0</Notes>
  <HiddenSlides>0</HiddenSlides>
  <MMClips>0</MMClips>
  <ScaleCrop>false</ScaleCrop>
  <HeadingPairs>
    <vt:vector size="8" baseType="variant">
      <vt:variant>
        <vt:lpstr>Fontes usadas</vt:lpstr>
      </vt:variant>
      <vt:variant>
        <vt:i4>6</vt:i4>
      </vt:variant>
      <vt:variant>
        <vt:lpstr>Tema</vt:lpstr>
      </vt:variant>
      <vt:variant>
        <vt:i4>1</vt:i4>
      </vt:variant>
      <vt:variant>
        <vt:lpstr>Servidores OLE inseridos</vt:lpstr>
      </vt:variant>
      <vt:variant>
        <vt:i4>1</vt:i4>
      </vt:variant>
      <vt:variant>
        <vt:lpstr>Títulos de slides</vt:lpstr>
      </vt:variant>
      <vt:variant>
        <vt:i4>37</vt:i4>
      </vt:variant>
    </vt:vector>
  </HeadingPairs>
  <TitlesOfParts>
    <vt:vector size="45" baseType="lpstr">
      <vt:lpstr>Arial</vt:lpstr>
      <vt:lpstr>Calibri</vt:lpstr>
      <vt:lpstr>Calibri Light</vt:lpstr>
      <vt:lpstr>pt_serifregular</vt:lpstr>
      <vt:lpstr>Symbol</vt:lpstr>
      <vt:lpstr>Times New Roman</vt:lpstr>
      <vt:lpstr>Tema do Office</vt:lpstr>
      <vt:lpstr>Objeto de Shell de Gerenciador</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Administrador</dc:creator>
  <cp:lastModifiedBy>Fabio Feitas dos Santos</cp:lastModifiedBy>
  <cp:revision>8</cp:revision>
  <dcterms:created xsi:type="dcterms:W3CDTF">2020-04-26T04:54:42Z</dcterms:created>
  <dcterms:modified xsi:type="dcterms:W3CDTF">2022-03-24T16:54:48Z</dcterms:modified>
</cp:coreProperties>
</file>