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D_BF586638.xml" ContentType="application/vnd.ms-powerpoint.comments+xml"/>
  <Override PartName="/ppt/comments/modernComment_10C_21A907B1.xml" ContentType="application/vnd.ms-powerpoint.comments+xml"/>
  <Override PartName="/ppt/comments/modernComment_108_1D35DF30.xml" ContentType="application/vnd.ms-powerpoint.comments+xml"/>
  <Override PartName="/ppt/comments/modernComment_105_DB18E9B3.xml" ContentType="application/vnd.ms-powerpoint.comments+xml"/>
  <Override PartName="/ppt/comments/modernComment_109_FE44A844.xml" ContentType="application/vnd.ms-powerpoint.comments+xml"/>
  <Override PartName="/ppt/comments/modernComment_103_B4025ADB.xml" ContentType="application/vnd.ms-powerpoint.comments+xml"/>
  <Override PartName="/ppt/comments/modernComment_102_7507BBA3.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A_E4E9854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9" r:id="rId3"/>
    <p:sldId id="263" r:id="rId4"/>
    <p:sldId id="268" r:id="rId5"/>
    <p:sldId id="264" r:id="rId6"/>
    <p:sldId id="261" r:id="rId7"/>
    <p:sldId id="265" r:id="rId8"/>
    <p:sldId id="259" r:id="rId9"/>
    <p:sldId id="258" r:id="rId10"/>
    <p:sldId id="267" r:id="rId11"/>
    <p:sldId id="270" r:id="rId12"/>
    <p:sldId id="277" r:id="rId13"/>
    <p:sldId id="271" r:id="rId14"/>
    <p:sldId id="272" r:id="rId15"/>
    <p:sldId id="281" r:id="rId16"/>
    <p:sldId id="275" r:id="rId17"/>
    <p:sldId id="273" r:id="rId18"/>
    <p:sldId id="266" r:id="rId19"/>
    <p:sldId id="257" r:id="rId20"/>
    <p:sldId id="280"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6C09D8-AB44-4184-E7B1-53ECE89AC612}" name="ARAU Jaime Andres" initials="JA" userId="S::aarau@iom.int::dc292b9f-835e-4341-96cc-66b322928d2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9B48"/>
    <a:srgbClr val="183668"/>
    <a:srgbClr val="FDB713"/>
    <a:srgbClr val="007DBC"/>
    <a:srgbClr val="EB1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02_7507BBA3.xml><?xml version="1.0" encoding="utf-8"?>
<p188:cmLst xmlns:a="http://schemas.openxmlformats.org/drawingml/2006/main" xmlns:r="http://schemas.openxmlformats.org/officeDocument/2006/relationships" xmlns:p188="http://schemas.microsoft.com/office/powerpoint/2018/8/main">
  <p188:cm id="{7BAD4DDE-9DE1-41B4-A267-E66B5454090E}" authorId="{AB6C09D8-AB44-4184-E7B1-53ECE89AC612}" created="2024-02-07T09:34:03.201">
    <ac:txMkLst xmlns:ac="http://schemas.microsoft.com/office/drawing/2013/main/command">
      <pc:docMk xmlns:pc="http://schemas.microsoft.com/office/powerpoint/2013/main/command"/>
      <pc:sldMk xmlns:pc="http://schemas.microsoft.com/office/powerpoint/2013/main/command" cId="1963441059" sldId="258"/>
      <ac:spMk id="2" creationId="{5EDBA5A0-514C-1AD3-12C9-64F3936F67D4}"/>
      <ac:txMk cp="1" len="5">
        <ac:context len="19" hash="4166176049"/>
      </ac:txMk>
    </ac:txMkLst>
    <p188:pos x="1681976" y="627334"/>
    <p188:txBody>
      <a:bodyPr/>
      <a:lstStyle/>
      <a:p>
        <a:r>
          <a:rPr lang="en-GB"/>
          <a:t>Review relationship with SDGs when presenting to Eloisa</a:t>
        </a:r>
      </a:p>
    </p188:txBody>
  </p188:cm>
  <p188:cm id="{839A7DFD-88CE-4174-8D76-D82EBA0CF5A7}" authorId="{AB6C09D8-AB44-4184-E7B1-53ECE89AC612}" created="2024-02-07T10:03:16.870">
    <pc:sldMkLst xmlns:pc="http://schemas.microsoft.com/office/powerpoint/2013/main/command">
      <pc:docMk/>
      <pc:sldMk cId="1963441059" sldId="258"/>
    </pc:sldMkLst>
    <p188:txBody>
      <a:bodyPr/>
      <a:lstStyle/>
      <a:p>
        <a:r>
          <a:rPr lang="en-GB"/>
          <a:t>We can use the relevance section from the NLO1.
And from the impact question of the CP</a:t>
        </a:r>
      </a:p>
    </p188:txBody>
  </p188:cm>
</p188:cmLst>
</file>

<file path=ppt/comments/modernComment_103_B4025ADB.xml><?xml version="1.0" encoding="utf-8"?>
<p188:cmLst xmlns:a="http://schemas.openxmlformats.org/drawingml/2006/main" xmlns:r="http://schemas.openxmlformats.org/officeDocument/2006/relationships" xmlns:p188="http://schemas.microsoft.com/office/powerpoint/2018/8/main">
  <p188:cm id="{762F2B23-4112-49BA-9DD2-8225623C786C}" authorId="{AB6C09D8-AB44-4184-E7B1-53ECE89AC612}" created="2024-02-07T10:01:33.398">
    <pc:sldMkLst xmlns:pc="http://schemas.microsoft.com/office/powerpoint/2013/main/command">
      <pc:docMk/>
      <pc:sldMk cId="3020053211" sldId="259"/>
    </pc:sldMkLst>
    <p188:txBody>
      <a:bodyPr/>
      <a:lstStyle/>
      <a:p>
        <a:r>
          <a:rPr lang="en-GB"/>
          <a:t>Data to inform this aspect can come from NLO1 (sustainability section, and from the CP sustain variable.</a:t>
        </a:r>
      </a:p>
    </p188:txBody>
  </p188:cm>
</p188:cmLst>
</file>

<file path=ppt/comments/modernComment_105_DB18E9B3.xml><?xml version="1.0" encoding="utf-8"?>
<p188:cmLst xmlns:a="http://schemas.openxmlformats.org/drawingml/2006/main" xmlns:r="http://schemas.openxmlformats.org/officeDocument/2006/relationships" xmlns:p188="http://schemas.microsoft.com/office/powerpoint/2018/8/main">
  <p188:cm id="{D5245070-A9E1-492F-B274-243485D0E0BC}" authorId="{AB6C09D8-AB44-4184-E7B1-53ECE89AC612}" created="2024-02-05T15:14:55.952">
    <pc:sldMkLst xmlns:pc="http://schemas.microsoft.com/office/powerpoint/2013/main/command">
      <pc:docMk/>
      <pc:sldMk cId="3675842995" sldId="261"/>
    </pc:sldMkLst>
    <p188:txBody>
      <a:bodyPr/>
      <a:lstStyle/>
      <a:p>
        <a:r>
          <a:rPr lang="en-GB"/>
          <a:t>From the CP:
Based on your knowledge, HOW did the TCP contribute to &lt;i&gt;%dev_2023%&lt;/i&gt; of &lt;i&gt;%foas%&lt;/i&gt;?
Improve quality of procedure/service/programme
Support professionalization to enhance quality of procedure/service/programme
Introduce new technologies/ provide new service
Develop new protocols/ technical guidelines
Develop regulatory frameworks
Upgrade infrasctructure of institution / Laboratories/ Educational centres
Establish curricula in new profession</a:t>
        </a:r>
      </a:p>
    </p188:txBody>
  </p188:cm>
  <p188:cm id="{7E6E9FF3-A3E4-40D4-89DE-B7168969C71B}" authorId="{AB6C09D8-AB44-4184-E7B1-53ECE89AC612}" created="2024-02-07T09:58:59.023">
    <ac:txMkLst xmlns:ac="http://schemas.microsoft.com/office/drawing/2013/main/command">
      <pc:docMk xmlns:pc="http://schemas.microsoft.com/office/powerpoint/2013/main/command"/>
      <pc:sldMk xmlns:pc="http://schemas.microsoft.com/office/powerpoint/2013/main/command" cId="3675842995" sldId="261"/>
      <ac:spMk id="2" creationId="{9D8639AA-4BB1-4CA7-AF13-6E35A0118D34}"/>
      <ac:txMk cp="0" len="7">
        <ac:context len="8" hash="762428337"/>
      </ac:txMk>
    </ac:txMkLst>
    <p188:pos x="1949605" y="627334"/>
    <p188:txBody>
      <a:bodyPr/>
      <a:lstStyle/>
      <a:p>
        <a:r>
          <a:rPr lang="en-GB"/>
          <a:t>We can have the number of instituions that achieve these outputs from the CP:
How did the TCP contribute to…?</a:t>
        </a:r>
      </a:p>
    </p188:txBody>
  </p188:cm>
  <p188:cm id="{0EDF6E4C-38B0-4857-8314-CED46FC7A8D8}" authorId="{AB6C09D8-AB44-4184-E7B1-53ECE89AC612}" created="2024-02-07T09:59:59.193">
    <ac:txMkLst xmlns:ac="http://schemas.microsoft.com/office/drawing/2013/main/command">
      <pc:docMk xmlns:pc="http://schemas.microsoft.com/office/powerpoint/2013/main/command"/>
      <pc:sldMk xmlns:pc="http://schemas.microsoft.com/office/powerpoint/2013/main/command" cId="3675842995" sldId="261"/>
      <ac:spMk id="2" creationId="{9D8639AA-4BB1-4CA7-AF13-6E35A0118D34}"/>
      <ac:txMk cp="0" len="7">
        <ac:context len="8" hash="762428337"/>
      </ac:txMk>
    </ac:txMkLst>
    <p188:pos x="1949605" y="627334"/>
    <p188:txBody>
      <a:bodyPr/>
      <a:lstStyle/>
      <a:p>
        <a:r>
          <a:rPr lang="en-GB"/>
          <a:t>Moreover, from the NLO1:
Regional Cooperation Agreements.</a:t>
        </a:r>
      </a:p>
    </p188:txBody>
  </p188:cm>
</p188:cmLst>
</file>

<file path=ppt/comments/modernComment_108_1D35DF30.xml><?xml version="1.0" encoding="utf-8"?>
<p188:cmLst xmlns:a="http://schemas.openxmlformats.org/drawingml/2006/main" xmlns:r="http://schemas.openxmlformats.org/officeDocument/2006/relationships" xmlns:p188="http://schemas.microsoft.com/office/powerpoint/2018/8/main">
  <p188:cm id="{10F6F7C6-2AD5-4C9B-8EC7-28165E5C17A2}" authorId="{AB6C09D8-AB44-4184-E7B1-53ECE89AC612}" created="2024-02-05T14:45:42.681">
    <pc:sldMkLst xmlns:pc="http://schemas.microsoft.com/office/powerpoint/2013/main/command">
      <pc:docMk/>
      <pc:sldMk cId="490069808" sldId="264"/>
    </pc:sldMkLst>
    <p188:txBody>
      <a:bodyPr/>
      <a:lstStyle/>
      <a:p>
        <a:r>
          <a:rPr lang="en-GB"/>
          <a:t>From the CP:
What has been the most effective input given by the TCP to support &lt;i&gt;%foas%&lt;/i&gt; in your institution?
IAEA guidelines and/or codes of practice have been implemented or adopted...1
Equipment and related training..............................................2
Participation in national trainng...........................................3
Participation in regional trainng...........................................4
Establishment of procedures and best practices..............................5
Establishment of new services/new technologies..............................6
Development and or access to databases......................................7
Development of protocols and or national/regional guidelines................8
Enhanced professional development...........................................9</a:t>
        </a:r>
      </a:p>
    </p188:txBody>
  </p188:cm>
  <p188:cm id="{95ADF4EB-0363-4C45-9D88-F0601DBD466F}" authorId="{AB6C09D8-AB44-4184-E7B1-53ECE89AC612}" created="2024-02-05T14:46:13.172">
    <pc:sldMkLst xmlns:pc="http://schemas.microsoft.com/office/powerpoint/2013/main/command">
      <pc:docMk/>
      <pc:sldMk cId="490069808" sldId="264"/>
    </pc:sldMkLst>
    <p188:txBody>
      <a:bodyPr/>
      <a:lstStyle/>
      <a:p>
        <a:r>
          <a:rPr lang="en-GB"/>
          <a:t>From NLO:
The screenshot.
</a:t>
        </a:r>
      </a:p>
    </p188:txBody>
  </p188:cm>
</p188:cmLst>
</file>

<file path=ppt/comments/modernComment_109_FE44A844.xml><?xml version="1.0" encoding="utf-8"?>
<p188:cmLst xmlns:a="http://schemas.openxmlformats.org/drawingml/2006/main" xmlns:r="http://schemas.openxmlformats.org/officeDocument/2006/relationships" xmlns:p188="http://schemas.microsoft.com/office/powerpoint/2018/8/main">
  <p188:cm id="{D4A68684-A12D-49F9-863A-730BDF398640}" authorId="{AB6C09D8-AB44-4184-E7B1-53ECE89AC612}" created="2024-02-07T09:57:22.245">
    <pc:sldMkLst xmlns:pc="http://schemas.microsoft.com/office/powerpoint/2013/main/command">
      <pc:docMk/>
      <pc:sldMk cId="4265912388" sldId="265"/>
    </pc:sldMkLst>
    <p188:txBody>
      <a:bodyPr/>
      <a:lstStyle/>
      <a:p>
        <a:r>
          <a:rPr lang="en-GB"/>
          <a:t>This question is asked in the NLO 1 as:
Indicate the estimated time range when inprovements were achieved in your country.
Thus, we could know:
1) how many countries have achieved any of these outcomes, and when.
</a:t>
        </a:r>
      </a:p>
    </p188:txBody>
  </p188:cm>
</p188:cmLst>
</file>

<file path=ppt/comments/modernComment_10A_E4E98548.xml><?xml version="1.0" encoding="utf-8"?>
<p188:cmLst xmlns:a="http://schemas.openxmlformats.org/drawingml/2006/main" xmlns:r="http://schemas.openxmlformats.org/officeDocument/2006/relationships" xmlns:p188="http://schemas.microsoft.com/office/powerpoint/2018/8/main">
  <p188:cm id="{631AB0C1-361D-48A4-8D0D-E7D05B322AE8}" authorId="{AB6C09D8-AB44-4184-E7B1-53ECE89AC612}" created="2024-02-05T15:15:15.032">
    <ac:deMkLst xmlns:ac="http://schemas.microsoft.com/office/drawing/2013/main/command">
      <pc:docMk xmlns:pc="http://schemas.microsoft.com/office/powerpoint/2013/main/command"/>
      <pc:sldMk xmlns:pc="http://schemas.microsoft.com/office/powerpoint/2013/main/command" cId="3840509256" sldId="266"/>
      <ac:spMk id="2" creationId="{41A002C9-E52A-C058-C6B6-00995935478A}"/>
    </ac:deMkLst>
    <p188:txBody>
      <a:bodyPr/>
      <a:lstStyle/>
      <a:p>
        <a:r>
          <a:rPr lang="en-GB"/>
          <a:t>I need to discuss this idea with Eloisa</a:t>
        </a:r>
      </a:p>
    </p188:txBody>
  </p188:cm>
</p188:cmLst>
</file>

<file path=ppt/comments/modernComment_10C_21A907B1.xml><?xml version="1.0" encoding="utf-8"?>
<p188:cmLst xmlns:a="http://schemas.openxmlformats.org/drawingml/2006/main" xmlns:r="http://schemas.openxmlformats.org/officeDocument/2006/relationships" xmlns:p188="http://schemas.microsoft.com/office/powerpoint/2018/8/main">
  <p188:cm id="{B123D161-DD73-4B82-B386-9FCF7A41BA22}" authorId="{AB6C09D8-AB44-4184-E7B1-53ECE89AC612}" created="2024-02-07T09:24:26.485">
    <ac:txMkLst xmlns:ac="http://schemas.microsoft.com/office/drawing/2013/main/command">
      <pc:docMk xmlns:pc="http://schemas.microsoft.com/office/powerpoint/2013/main/command"/>
      <pc:sldMk xmlns:pc="http://schemas.microsoft.com/office/powerpoint/2013/main/command" cId="564725681" sldId="268"/>
      <ac:spMk id="3" creationId="{6B5911F5-A978-4FC9-753F-920B88680A21}"/>
      <ac:txMk cp="700" len="121">
        <ac:context len="824" hash="2417427710"/>
      </ac:txMk>
    </ac:txMkLst>
    <p188:pos x="2189300" y="3135122"/>
    <p188:txBody>
      <a:bodyPr/>
      <a:lstStyle/>
      <a:p>
        <a:r>
          <a:rPr lang="en-GB"/>
          <a:t>Working to see where to best place these objectives</a:t>
        </a:r>
      </a:p>
    </p188:txBody>
  </p188:cm>
</p188:cmLst>
</file>

<file path=ppt/comments/modernComment_10D_BF586638.xml><?xml version="1.0" encoding="utf-8"?>
<p188:cmLst xmlns:a="http://schemas.openxmlformats.org/drawingml/2006/main" xmlns:r="http://schemas.openxmlformats.org/officeDocument/2006/relationships" xmlns:p188="http://schemas.microsoft.com/office/powerpoint/2018/8/main">
  <p188:cm id="{49D9A07F-F787-4849-BF60-45F404F06EFF}" authorId="{AB6C09D8-AB44-4184-E7B1-53ECE89AC612}" created="2024-02-07T09:15:17.736">
    <ac:txMkLst xmlns:ac="http://schemas.microsoft.com/office/drawing/2013/main/command">
      <pc:docMk xmlns:pc="http://schemas.microsoft.com/office/powerpoint/2013/main/command"/>
      <pc:sldMk xmlns:pc="http://schemas.microsoft.com/office/powerpoint/2013/main/command" cId="3210241592" sldId="269"/>
      <ac:spMk id="3" creationId="{E8686444-F2BD-D1E2-6880-B2F795094354}"/>
      <ac:txMk cp="0" len="282">
        <ac:context len="285" hash="1121184724"/>
      </ac:txMk>
    </ac:txMkLst>
    <p188:pos x="10447116" y="315691"/>
    <p188:txBody>
      <a:bodyPr/>
      <a:lstStyle/>
      <a:p>
        <a:r>
          <a:rPr lang="en-GB"/>
          <a:t>To be developed with Eloisa. It is important to have a clear statement of what is the problem that the programme aims to solve.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BAC11-A8C9-4CCB-AE24-B7133F1C52E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18E946D2-3E6C-4537-9C73-BE60C39793A3}">
      <dgm:prSet phldrT="[Text]"/>
      <dgm:spPr>
        <a:solidFill>
          <a:srgbClr val="279B48"/>
        </a:solidFill>
      </dgm:spPr>
      <dgm:t>
        <a:bodyPr/>
        <a:lstStyle/>
        <a:p>
          <a:r>
            <a:rPr lang="en-150" dirty="0"/>
            <a:t>Professional development</a:t>
          </a:r>
          <a:endParaRPr lang="en-GB" dirty="0"/>
        </a:p>
      </dgm:t>
    </dgm:pt>
    <dgm:pt modelId="{08D17E0F-8A18-49ED-85FE-26C3CCB7EE97}" type="parTrans" cxnId="{357E7847-CB0A-4A74-BBD4-B49C0ECA7E98}">
      <dgm:prSet/>
      <dgm:spPr/>
      <dgm:t>
        <a:bodyPr/>
        <a:lstStyle/>
        <a:p>
          <a:endParaRPr lang="en-GB"/>
        </a:p>
      </dgm:t>
    </dgm:pt>
    <dgm:pt modelId="{F91C8617-0FC6-45C9-B1FD-3363F5590D30}" type="sibTrans" cxnId="{357E7847-CB0A-4A74-BBD4-B49C0ECA7E98}">
      <dgm:prSet/>
      <dgm:spPr>
        <a:solidFill>
          <a:schemeClr val="accent6">
            <a:lumMod val="20000"/>
            <a:lumOff val="80000"/>
          </a:schemeClr>
        </a:solidFill>
        <a:ln>
          <a:solidFill>
            <a:srgbClr val="279B48"/>
          </a:solidFill>
        </a:ln>
      </dgm:spPr>
      <dgm:t>
        <a:bodyPr/>
        <a:lstStyle/>
        <a:p>
          <a:endParaRPr lang="en-GB"/>
        </a:p>
      </dgm:t>
    </dgm:pt>
    <dgm:pt modelId="{58AABF11-0B8A-4CB7-B29A-DEEFF8FA657A}">
      <dgm:prSet phldrT="[Text]"/>
      <dgm:spPr>
        <a:solidFill>
          <a:srgbClr val="279B48"/>
        </a:solidFill>
      </dgm:spPr>
      <dgm:t>
        <a:bodyPr/>
        <a:lstStyle/>
        <a:p>
          <a:r>
            <a:rPr lang="en-GB" dirty="0"/>
            <a:t>N</a:t>
          </a:r>
          <a:r>
            <a:rPr lang="en-150" dirty="0" err="1"/>
            <a:t>ew</a:t>
          </a:r>
          <a:r>
            <a:rPr lang="en-150" dirty="0"/>
            <a:t> technologies</a:t>
          </a:r>
          <a:endParaRPr lang="en-GB" dirty="0"/>
        </a:p>
      </dgm:t>
    </dgm:pt>
    <dgm:pt modelId="{9BB68D5E-FD10-44D5-957C-D312E6B0DED8}" type="parTrans" cxnId="{674AA59A-0A8F-4248-A61B-FAF0EA383F2D}">
      <dgm:prSet/>
      <dgm:spPr/>
      <dgm:t>
        <a:bodyPr/>
        <a:lstStyle/>
        <a:p>
          <a:endParaRPr lang="en-GB"/>
        </a:p>
      </dgm:t>
    </dgm:pt>
    <dgm:pt modelId="{F115D98D-4A71-4825-802A-1DA14463AC0A}" type="sibTrans" cxnId="{674AA59A-0A8F-4248-A61B-FAF0EA383F2D}">
      <dgm:prSet/>
      <dgm:spPr>
        <a:solidFill>
          <a:schemeClr val="accent6">
            <a:lumMod val="20000"/>
            <a:lumOff val="80000"/>
          </a:schemeClr>
        </a:solidFill>
        <a:ln>
          <a:solidFill>
            <a:srgbClr val="279B48"/>
          </a:solidFill>
        </a:ln>
      </dgm:spPr>
      <dgm:t>
        <a:bodyPr/>
        <a:lstStyle/>
        <a:p>
          <a:endParaRPr lang="en-GB"/>
        </a:p>
      </dgm:t>
    </dgm:pt>
    <dgm:pt modelId="{02269725-98F1-428C-AD93-208EF6A5A0F3}">
      <dgm:prSet phldrT="[Text]"/>
      <dgm:spPr>
        <a:solidFill>
          <a:srgbClr val="279B48"/>
        </a:solidFill>
      </dgm:spPr>
      <dgm:t>
        <a:bodyPr/>
        <a:lstStyle/>
        <a:p>
          <a:r>
            <a:rPr lang="en-150" dirty="0"/>
            <a:t>Global networks</a:t>
          </a:r>
          <a:endParaRPr lang="en-GB" dirty="0"/>
        </a:p>
      </dgm:t>
    </dgm:pt>
    <dgm:pt modelId="{B48CE9B6-7EA6-499B-8210-64E9B67741C8}" type="parTrans" cxnId="{91DEDCAB-955F-4977-B021-AC043D1DE256}">
      <dgm:prSet/>
      <dgm:spPr/>
      <dgm:t>
        <a:bodyPr/>
        <a:lstStyle/>
        <a:p>
          <a:endParaRPr lang="en-GB"/>
        </a:p>
      </dgm:t>
    </dgm:pt>
    <dgm:pt modelId="{48A4D100-E5CF-43BE-BA91-C1DA61FDE768}" type="sibTrans" cxnId="{91DEDCAB-955F-4977-B021-AC043D1DE256}">
      <dgm:prSet/>
      <dgm:spPr>
        <a:solidFill>
          <a:schemeClr val="accent6">
            <a:lumMod val="20000"/>
            <a:lumOff val="80000"/>
          </a:schemeClr>
        </a:solidFill>
        <a:ln>
          <a:solidFill>
            <a:srgbClr val="279B48"/>
          </a:solidFill>
        </a:ln>
      </dgm:spPr>
      <dgm:t>
        <a:bodyPr/>
        <a:lstStyle/>
        <a:p>
          <a:endParaRPr lang="en-GB"/>
        </a:p>
      </dgm:t>
    </dgm:pt>
    <dgm:pt modelId="{B9B11862-5C6E-47A1-8A36-8356A62DFD82}" type="pres">
      <dgm:prSet presAssocID="{E28BAC11-A8C9-4CCB-AE24-B7133F1C52ED}" presName="cycle" presStyleCnt="0">
        <dgm:presLayoutVars>
          <dgm:dir/>
          <dgm:resizeHandles val="exact"/>
        </dgm:presLayoutVars>
      </dgm:prSet>
      <dgm:spPr/>
    </dgm:pt>
    <dgm:pt modelId="{46EB332F-B1E7-42B3-9B0B-6F7CF1DC2961}" type="pres">
      <dgm:prSet presAssocID="{18E946D2-3E6C-4537-9C73-BE60C39793A3}" presName="node" presStyleLbl="node1" presStyleIdx="0" presStyleCnt="3">
        <dgm:presLayoutVars>
          <dgm:bulletEnabled val="1"/>
        </dgm:presLayoutVars>
      </dgm:prSet>
      <dgm:spPr/>
    </dgm:pt>
    <dgm:pt modelId="{D56A2772-E09F-4394-9D35-D6A744BDCE75}" type="pres">
      <dgm:prSet presAssocID="{F91C8617-0FC6-45C9-B1FD-3363F5590D30}" presName="sibTrans" presStyleLbl="sibTrans2D1" presStyleIdx="0" presStyleCnt="3"/>
      <dgm:spPr/>
    </dgm:pt>
    <dgm:pt modelId="{B35A2EEE-5309-4B4B-87B0-86B7148C9630}" type="pres">
      <dgm:prSet presAssocID="{F91C8617-0FC6-45C9-B1FD-3363F5590D30}" presName="connectorText" presStyleLbl="sibTrans2D1" presStyleIdx="0" presStyleCnt="3"/>
      <dgm:spPr/>
    </dgm:pt>
    <dgm:pt modelId="{5DBA5F1D-B7DE-4730-ABFF-198F5FDC8946}" type="pres">
      <dgm:prSet presAssocID="{58AABF11-0B8A-4CB7-B29A-DEEFF8FA657A}" presName="node" presStyleLbl="node1" presStyleIdx="1" presStyleCnt="3">
        <dgm:presLayoutVars>
          <dgm:bulletEnabled val="1"/>
        </dgm:presLayoutVars>
      </dgm:prSet>
      <dgm:spPr/>
    </dgm:pt>
    <dgm:pt modelId="{FC0E9D3B-1C9B-4FEE-A6E6-1CE7A017A2AA}" type="pres">
      <dgm:prSet presAssocID="{F115D98D-4A71-4825-802A-1DA14463AC0A}" presName="sibTrans" presStyleLbl="sibTrans2D1" presStyleIdx="1" presStyleCnt="3"/>
      <dgm:spPr/>
    </dgm:pt>
    <dgm:pt modelId="{317CE862-E39D-4991-9C73-BD422A0D18A7}" type="pres">
      <dgm:prSet presAssocID="{F115D98D-4A71-4825-802A-1DA14463AC0A}" presName="connectorText" presStyleLbl="sibTrans2D1" presStyleIdx="1" presStyleCnt="3"/>
      <dgm:spPr/>
    </dgm:pt>
    <dgm:pt modelId="{34C23218-F321-4EFB-AD7B-ACA1D782F922}" type="pres">
      <dgm:prSet presAssocID="{02269725-98F1-428C-AD93-208EF6A5A0F3}" presName="node" presStyleLbl="node1" presStyleIdx="2" presStyleCnt="3">
        <dgm:presLayoutVars>
          <dgm:bulletEnabled val="1"/>
        </dgm:presLayoutVars>
      </dgm:prSet>
      <dgm:spPr/>
    </dgm:pt>
    <dgm:pt modelId="{971AD336-F999-436E-9928-B4C4176F853E}" type="pres">
      <dgm:prSet presAssocID="{48A4D100-E5CF-43BE-BA91-C1DA61FDE768}" presName="sibTrans" presStyleLbl="sibTrans2D1" presStyleIdx="2" presStyleCnt="3"/>
      <dgm:spPr/>
    </dgm:pt>
    <dgm:pt modelId="{1525EBCF-F67B-475E-981F-547C88613697}" type="pres">
      <dgm:prSet presAssocID="{48A4D100-E5CF-43BE-BA91-C1DA61FDE768}" presName="connectorText" presStyleLbl="sibTrans2D1" presStyleIdx="2" presStyleCnt="3"/>
      <dgm:spPr/>
    </dgm:pt>
  </dgm:ptLst>
  <dgm:cxnLst>
    <dgm:cxn modelId="{D1740903-E2A4-4A66-B674-F414B2A34C2D}" type="presOf" srcId="{48A4D100-E5CF-43BE-BA91-C1DA61FDE768}" destId="{971AD336-F999-436E-9928-B4C4176F853E}" srcOrd="0" destOrd="0" presId="urn:microsoft.com/office/officeart/2005/8/layout/cycle2"/>
    <dgm:cxn modelId="{827DBB05-2689-44E9-BDBF-54416B8143DE}" type="presOf" srcId="{58AABF11-0B8A-4CB7-B29A-DEEFF8FA657A}" destId="{5DBA5F1D-B7DE-4730-ABFF-198F5FDC8946}" srcOrd="0" destOrd="0" presId="urn:microsoft.com/office/officeart/2005/8/layout/cycle2"/>
    <dgm:cxn modelId="{357E7847-CB0A-4A74-BBD4-B49C0ECA7E98}" srcId="{E28BAC11-A8C9-4CCB-AE24-B7133F1C52ED}" destId="{18E946D2-3E6C-4537-9C73-BE60C39793A3}" srcOrd="0" destOrd="0" parTransId="{08D17E0F-8A18-49ED-85FE-26C3CCB7EE97}" sibTransId="{F91C8617-0FC6-45C9-B1FD-3363F5590D30}"/>
    <dgm:cxn modelId="{BC6FFE89-2522-419F-B2CB-AAE38250DEB0}" type="presOf" srcId="{18E946D2-3E6C-4537-9C73-BE60C39793A3}" destId="{46EB332F-B1E7-42B3-9B0B-6F7CF1DC2961}" srcOrd="0" destOrd="0" presId="urn:microsoft.com/office/officeart/2005/8/layout/cycle2"/>
    <dgm:cxn modelId="{DDB87F8D-8E64-4431-B3FA-A2762A9ED099}" type="presOf" srcId="{E28BAC11-A8C9-4CCB-AE24-B7133F1C52ED}" destId="{B9B11862-5C6E-47A1-8A36-8356A62DFD82}" srcOrd="0" destOrd="0" presId="urn:microsoft.com/office/officeart/2005/8/layout/cycle2"/>
    <dgm:cxn modelId="{098AFA8D-F9D4-47EE-B9D9-BDA7F76550D6}" type="presOf" srcId="{F115D98D-4A71-4825-802A-1DA14463AC0A}" destId="{FC0E9D3B-1C9B-4FEE-A6E6-1CE7A017A2AA}" srcOrd="0" destOrd="0" presId="urn:microsoft.com/office/officeart/2005/8/layout/cycle2"/>
    <dgm:cxn modelId="{674AA59A-0A8F-4248-A61B-FAF0EA383F2D}" srcId="{E28BAC11-A8C9-4CCB-AE24-B7133F1C52ED}" destId="{58AABF11-0B8A-4CB7-B29A-DEEFF8FA657A}" srcOrd="1" destOrd="0" parTransId="{9BB68D5E-FD10-44D5-957C-D312E6B0DED8}" sibTransId="{F115D98D-4A71-4825-802A-1DA14463AC0A}"/>
    <dgm:cxn modelId="{DACBB19D-A16C-4D52-8B97-133367E3BEB0}" type="presOf" srcId="{F91C8617-0FC6-45C9-B1FD-3363F5590D30}" destId="{B35A2EEE-5309-4B4B-87B0-86B7148C9630}" srcOrd="1" destOrd="0" presId="urn:microsoft.com/office/officeart/2005/8/layout/cycle2"/>
    <dgm:cxn modelId="{FA1AA2A1-E919-4362-BE9B-2D07D709EFB2}" type="presOf" srcId="{48A4D100-E5CF-43BE-BA91-C1DA61FDE768}" destId="{1525EBCF-F67B-475E-981F-547C88613697}" srcOrd="1" destOrd="0" presId="urn:microsoft.com/office/officeart/2005/8/layout/cycle2"/>
    <dgm:cxn modelId="{91DEDCAB-955F-4977-B021-AC043D1DE256}" srcId="{E28BAC11-A8C9-4CCB-AE24-B7133F1C52ED}" destId="{02269725-98F1-428C-AD93-208EF6A5A0F3}" srcOrd="2" destOrd="0" parTransId="{B48CE9B6-7EA6-499B-8210-64E9B67741C8}" sibTransId="{48A4D100-E5CF-43BE-BA91-C1DA61FDE768}"/>
    <dgm:cxn modelId="{48832EC0-CA77-471F-AC90-A983758B6B09}" type="presOf" srcId="{F91C8617-0FC6-45C9-B1FD-3363F5590D30}" destId="{D56A2772-E09F-4394-9D35-D6A744BDCE75}" srcOrd="0" destOrd="0" presId="urn:microsoft.com/office/officeart/2005/8/layout/cycle2"/>
    <dgm:cxn modelId="{98DF0FC6-2D89-4CB8-A8B1-D278D2D5D278}" type="presOf" srcId="{02269725-98F1-428C-AD93-208EF6A5A0F3}" destId="{34C23218-F321-4EFB-AD7B-ACA1D782F922}" srcOrd="0" destOrd="0" presId="urn:microsoft.com/office/officeart/2005/8/layout/cycle2"/>
    <dgm:cxn modelId="{DDC08BF8-EC07-4565-BC48-DE1A839DD07D}" type="presOf" srcId="{F115D98D-4A71-4825-802A-1DA14463AC0A}" destId="{317CE862-E39D-4991-9C73-BD422A0D18A7}" srcOrd="1" destOrd="0" presId="urn:microsoft.com/office/officeart/2005/8/layout/cycle2"/>
    <dgm:cxn modelId="{0FD2C931-A668-4280-8B73-DDFDA7E6F37D}" type="presParOf" srcId="{B9B11862-5C6E-47A1-8A36-8356A62DFD82}" destId="{46EB332F-B1E7-42B3-9B0B-6F7CF1DC2961}" srcOrd="0" destOrd="0" presId="urn:microsoft.com/office/officeart/2005/8/layout/cycle2"/>
    <dgm:cxn modelId="{E729D36F-4779-4C2E-AAD9-E876846533C6}" type="presParOf" srcId="{B9B11862-5C6E-47A1-8A36-8356A62DFD82}" destId="{D56A2772-E09F-4394-9D35-D6A744BDCE75}" srcOrd="1" destOrd="0" presId="urn:microsoft.com/office/officeart/2005/8/layout/cycle2"/>
    <dgm:cxn modelId="{2C3BEA5E-F307-42EC-932E-8DAA5657A000}" type="presParOf" srcId="{D56A2772-E09F-4394-9D35-D6A744BDCE75}" destId="{B35A2EEE-5309-4B4B-87B0-86B7148C9630}" srcOrd="0" destOrd="0" presId="urn:microsoft.com/office/officeart/2005/8/layout/cycle2"/>
    <dgm:cxn modelId="{94EDDAF9-D923-4355-8AC4-4CCDFD93ACA5}" type="presParOf" srcId="{B9B11862-5C6E-47A1-8A36-8356A62DFD82}" destId="{5DBA5F1D-B7DE-4730-ABFF-198F5FDC8946}" srcOrd="2" destOrd="0" presId="urn:microsoft.com/office/officeart/2005/8/layout/cycle2"/>
    <dgm:cxn modelId="{A354700A-A060-4EAA-BD5E-AEFA692D8270}" type="presParOf" srcId="{B9B11862-5C6E-47A1-8A36-8356A62DFD82}" destId="{FC0E9D3B-1C9B-4FEE-A6E6-1CE7A017A2AA}" srcOrd="3" destOrd="0" presId="urn:microsoft.com/office/officeart/2005/8/layout/cycle2"/>
    <dgm:cxn modelId="{F275A574-3DB2-4D36-9313-8252FC5846BA}" type="presParOf" srcId="{FC0E9D3B-1C9B-4FEE-A6E6-1CE7A017A2AA}" destId="{317CE862-E39D-4991-9C73-BD422A0D18A7}" srcOrd="0" destOrd="0" presId="urn:microsoft.com/office/officeart/2005/8/layout/cycle2"/>
    <dgm:cxn modelId="{2985BA8B-F1EC-4D7B-B6F4-1639C5CDD9E7}" type="presParOf" srcId="{B9B11862-5C6E-47A1-8A36-8356A62DFD82}" destId="{34C23218-F321-4EFB-AD7B-ACA1D782F922}" srcOrd="4" destOrd="0" presId="urn:microsoft.com/office/officeart/2005/8/layout/cycle2"/>
    <dgm:cxn modelId="{8C76BD05-E3FC-499B-B816-04ECA5F942CA}" type="presParOf" srcId="{B9B11862-5C6E-47A1-8A36-8356A62DFD82}" destId="{971AD336-F999-436E-9928-B4C4176F853E}" srcOrd="5" destOrd="0" presId="urn:microsoft.com/office/officeart/2005/8/layout/cycle2"/>
    <dgm:cxn modelId="{C5DD1532-6758-4023-9974-52F32EF6182A}" type="presParOf" srcId="{971AD336-F999-436E-9928-B4C4176F853E}" destId="{1525EBCF-F67B-475E-981F-547C8861369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8BAC11-A8C9-4CCB-AE24-B7133F1C52E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18E946D2-3E6C-4537-9C73-BE60C39793A3}">
      <dgm:prSet phldrT="[Text]"/>
      <dgm:spPr>
        <a:solidFill>
          <a:srgbClr val="279B48"/>
        </a:solidFill>
      </dgm:spPr>
      <dgm:t>
        <a:bodyPr/>
        <a:lstStyle/>
        <a:p>
          <a:r>
            <a:rPr lang="en-150" dirty="0"/>
            <a:t>Professional development</a:t>
          </a:r>
          <a:endParaRPr lang="en-GB" dirty="0"/>
        </a:p>
      </dgm:t>
    </dgm:pt>
    <dgm:pt modelId="{08D17E0F-8A18-49ED-85FE-26C3CCB7EE97}" type="parTrans" cxnId="{357E7847-CB0A-4A74-BBD4-B49C0ECA7E98}">
      <dgm:prSet/>
      <dgm:spPr/>
      <dgm:t>
        <a:bodyPr/>
        <a:lstStyle/>
        <a:p>
          <a:endParaRPr lang="en-GB"/>
        </a:p>
      </dgm:t>
    </dgm:pt>
    <dgm:pt modelId="{F91C8617-0FC6-45C9-B1FD-3363F5590D30}" type="sibTrans" cxnId="{357E7847-CB0A-4A74-BBD4-B49C0ECA7E98}">
      <dgm:prSet/>
      <dgm:spPr>
        <a:solidFill>
          <a:schemeClr val="accent6">
            <a:lumMod val="20000"/>
            <a:lumOff val="80000"/>
          </a:schemeClr>
        </a:solidFill>
        <a:ln>
          <a:solidFill>
            <a:srgbClr val="279B48"/>
          </a:solidFill>
        </a:ln>
      </dgm:spPr>
      <dgm:t>
        <a:bodyPr/>
        <a:lstStyle/>
        <a:p>
          <a:endParaRPr lang="en-GB"/>
        </a:p>
      </dgm:t>
    </dgm:pt>
    <dgm:pt modelId="{58AABF11-0B8A-4CB7-B29A-DEEFF8FA657A}">
      <dgm:prSet phldrT="[Text]"/>
      <dgm:spPr>
        <a:solidFill>
          <a:srgbClr val="279B48"/>
        </a:solidFill>
      </dgm:spPr>
      <dgm:t>
        <a:bodyPr/>
        <a:lstStyle/>
        <a:p>
          <a:r>
            <a:rPr lang="en-GB" dirty="0"/>
            <a:t>N</a:t>
          </a:r>
          <a:r>
            <a:rPr lang="en-150" dirty="0" err="1"/>
            <a:t>ew</a:t>
          </a:r>
          <a:r>
            <a:rPr lang="en-150" dirty="0"/>
            <a:t> technologies</a:t>
          </a:r>
          <a:endParaRPr lang="en-GB" dirty="0"/>
        </a:p>
      </dgm:t>
    </dgm:pt>
    <dgm:pt modelId="{9BB68D5E-FD10-44D5-957C-D312E6B0DED8}" type="parTrans" cxnId="{674AA59A-0A8F-4248-A61B-FAF0EA383F2D}">
      <dgm:prSet/>
      <dgm:spPr/>
      <dgm:t>
        <a:bodyPr/>
        <a:lstStyle/>
        <a:p>
          <a:endParaRPr lang="en-GB"/>
        </a:p>
      </dgm:t>
    </dgm:pt>
    <dgm:pt modelId="{F115D98D-4A71-4825-802A-1DA14463AC0A}" type="sibTrans" cxnId="{674AA59A-0A8F-4248-A61B-FAF0EA383F2D}">
      <dgm:prSet/>
      <dgm:spPr>
        <a:solidFill>
          <a:schemeClr val="accent6">
            <a:lumMod val="20000"/>
            <a:lumOff val="80000"/>
          </a:schemeClr>
        </a:solidFill>
        <a:ln>
          <a:solidFill>
            <a:srgbClr val="279B48"/>
          </a:solidFill>
        </a:ln>
      </dgm:spPr>
      <dgm:t>
        <a:bodyPr/>
        <a:lstStyle/>
        <a:p>
          <a:endParaRPr lang="en-GB"/>
        </a:p>
      </dgm:t>
    </dgm:pt>
    <dgm:pt modelId="{02269725-98F1-428C-AD93-208EF6A5A0F3}">
      <dgm:prSet phldrT="[Text]"/>
      <dgm:spPr>
        <a:solidFill>
          <a:srgbClr val="279B48"/>
        </a:solidFill>
      </dgm:spPr>
      <dgm:t>
        <a:bodyPr/>
        <a:lstStyle/>
        <a:p>
          <a:r>
            <a:rPr lang="en-150" dirty="0"/>
            <a:t>Global networks</a:t>
          </a:r>
          <a:endParaRPr lang="en-GB" dirty="0"/>
        </a:p>
      </dgm:t>
    </dgm:pt>
    <dgm:pt modelId="{B48CE9B6-7EA6-499B-8210-64E9B67741C8}" type="parTrans" cxnId="{91DEDCAB-955F-4977-B021-AC043D1DE256}">
      <dgm:prSet/>
      <dgm:spPr/>
      <dgm:t>
        <a:bodyPr/>
        <a:lstStyle/>
        <a:p>
          <a:endParaRPr lang="en-GB"/>
        </a:p>
      </dgm:t>
    </dgm:pt>
    <dgm:pt modelId="{48A4D100-E5CF-43BE-BA91-C1DA61FDE768}" type="sibTrans" cxnId="{91DEDCAB-955F-4977-B021-AC043D1DE256}">
      <dgm:prSet/>
      <dgm:spPr>
        <a:solidFill>
          <a:schemeClr val="accent6">
            <a:lumMod val="20000"/>
            <a:lumOff val="80000"/>
          </a:schemeClr>
        </a:solidFill>
        <a:ln>
          <a:solidFill>
            <a:srgbClr val="279B48"/>
          </a:solidFill>
        </a:ln>
      </dgm:spPr>
      <dgm:t>
        <a:bodyPr/>
        <a:lstStyle/>
        <a:p>
          <a:endParaRPr lang="en-GB"/>
        </a:p>
      </dgm:t>
    </dgm:pt>
    <dgm:pt modelId="{B9B11862-5C6E-47A1-8A36-8356A62DFD82}" type="pres">
      <dgm:prSet presAssocID="{E28BAC11-A8C9-4CCB-AE24-B7133F1C52ED}" presName="cycle" presStyleCnt="0">
        <dgm:presLayoutVars>
          <dgm:dir/>
          <dgm:resizeHandles val="exact"/>
        </dgm:presLayoutVars>
      </dgm:prSet>
      <dgm:spPr/>
    </dgm:pt>
    <dgm:pt modelId="{46EB332F-B1E7-42B3-9B0B-6F7CF1DC2961}" type="pres">
      <dgm:prSet presAssocID="{18E946D2-3E6C-4537-9C73-BE60C39793A3}" presName="node" presStyleLbl="node1" presStyleIdx="0" presStyleCnt="3">
        <dgm:presLayoutVars>
          <dgm:bulletEnabled val="1"/>
        </dgm:presLayoutVars>
      </dgm:prSet>
      <dgm:spPr/>
    </dgm:pt>
    <dgm:pt modelId="{D56A2772-E09F-4394-9D35-D6A744BDCE75}" type="pres">
      <dgm:prSet presAssocID="{F91C8617-0FC6-45C9-B1FD-3363F5590D30}" presName="sibTrans" presStyleLbl="sibTrans2D1" presStyleIdx="0" presStyleCnt="3"/>
      <dgm:spPr/>
    </dgm:pt>
    <dgm:pt modelId="{B35A2EEE-5309-4B4B-87B0-86B7148C9630}" type="pres">
      <dgm:prSet presAssocID="{F91C8617-0FC6-45C9-B1FD-3363F5590D30}" presName="connectorText" presStyleLbl="sibTrans2D1" presStyleIdx="0" presStyleCnt="3"/>
      <dgm:spPr/>
    </dgm:pt>
    <dgm:pt modelId="{5DBA5F1D-B7DE-4730-ABFF-198F5FDC8946}" type="pres">
      <dgm:prSet presAssocID="{58AABF11-0B8A-4CB7-B29A-DEEFF8FA657A}" presName="node" presStyleLbl="node1" presStyleIdx="1" presStyleCnt="3">
        <dgm:presLayoutVars>
          <dgm:bulletEnabled val="1"/>
        </dgm:presLayoutVars>
      </dgm:prSet>
      <dgm:spPr/>
    </dgm:pt>
    <dgm:pt modelId="{FC0E9D3B-1C9B-4FEE-A6E6-1CE7A017A2AA}" type="pres">
      <dgm:prSet presAssocID="{F115D98D-4A71-4825-802A-1DA14463AC0A}" presName="sibTrans" presStyleLbl="sibTrans2D1" presStyleIdx="1" presStyleCnt="3"/>
      <dgm:spPr/>
    </dgm:pt>
    <dgm:pt modelId="{317CE862-E39D-4991-9C73-BD422A0D18A7}" type="pres">
      <dgm:prSet presAssocID="{F115D98D-4A71-4825-802A-1DA14463AC0A}" presName="connectorText" presStyleLbl="sibTrans2D1" presStyleIdx="1" presStyleCnt="3"/>
      <dgm:spPr/>
    </dgm:pt>
    <dgm:pt modelId="{34C23218-F321-4EFB-AD7B-ACA1D782F922}" type="pres">
      <dgm:prSet presAssocID="{02269725-98F1-428C-AD93-208EF6A5A0F3}" presName="node" presStyleLbl="node1" presStyleIdx="2" presStyleCnt="3">
        <dgm:presLayoutVars>
          <dgm:bulletEnabled val="1"/>
        </dgm:presLayoutVars>
      </dgm:prSet>
      <dgm:spPr/>
    </dgm:pt>
    <dgm:pt modelId="{971AD336-F999-436E-9928-B4C4176F853E}" type="pres">
      <dgm:prSet presAssocID="{48A4D100-E5CF-43BE-BA91-C1DA61FDE768}" presName="sibTrans" presStyleLbl="sibTrans2D1" presStyleIdx="2" presStyleCnt="3"/>
      <dgm:spPr/>
    </dgm:pt>
    <dgm:pt modelId="{1525EBCF-F67B-475E-981F-547C88613697}" type="pres">
      <dgm:prSet presAssocID="{48A4D100-E5CF-43BE-BA91-C1DA61FDE768}" presName="connectorText" presStyleLbl="sibTrans2D1" presStyleIdx="2" presStyleCnt="3"/>
      <dgm:spPr/>
    </dgm:pt>
  </dgm:ptLst>
  <dgm:cxnLst>
    <dgm:cxn modelId="{D1740903-E2A4-4A66-B674-F414B2A34C2D}" type="presOf" srcId="{48A4D100-E5CF-43BE-BA91-C1DA61FDE768}" destId="{971AD336-F999-436E-9928-B4C4176F853E}" srcOrd="0" destOrd="0" presId="urn:microsoft.com/office/officeart/2005/8/layout/cycle2"/>
    <dgm:cxn modelId="{827DBB05-2689-44E9-BDBF-54416B8143DE}" type="presOf" srcId="{58AABF11-0B8A-4CB7-B29A-DEEFF8FA657A}" destId="{5DBA5F1D-B7DE-4730-ABFF-198F5FDC8946}" srcOrd="0" destOrd="0" presId="urn:microsoft.com/office/officeart/2005/8/layout/cycle2"/>
    <dgm:cxn modelId="{357E7847-CB0A-4A74-BBD4-B49C0ECA7E98}" srcId="{E28BAC11-A8C9-4CCB-AE24-B7133F1C52ED}" destId="{18E946D2-3E6C-4537-9C73-BE60C39793A3}" srcOrd="0" destOrd="0" parTransId="{08D17E0F-8A18-49ED-85FE-26C3CCB7EE97}" sibTransId="{F91C8617-0FC6-45C9-B1FD-3363F5590D30}"/>
    <dgm:cxn modelId="{BC6FFE89-2522-419F-B2CB-AAE38250DEB0}" type="presOf" srcId="{18E946D2-3E6C-4537-9C73-BE60C39793A3}" destId="{46EB332F-B1E7-42B3-9B0B-6F7CF1DC2961}" srcOrd="0" destOrd="0" presId="urn:microsoft.com/office/officeart/2005/8/layout/cycle2"/>
    <dgm:cxn modelId="{DDB87F8D-8E64-4431-B3FA-A2762A9ED099}" type="presOf" srcId="{E28BAC11-A8C9-4CCB-AE24-B7133F1C52ED}" destId="{B9B11862-5C6E-47A1-8A36-8356A62DFD82}" srcOrd="0" destOrd="0" presId="urn:microsoft.com/office/officeart/2005/8/layout/cycle2"/>
    <dgm:cxn modelId="{098AFA8D-F9D4-47EE-B9D9-BDA7F76550D6}" type="presOf" srcId="{F115D98D-4A71-4825-802A-1DA14463AC0A}" destId="{FC0E9D3B-1C9B-4FEE-A6E6-1CE7A017A2AA}" srcOrd="0" destOrd="0" presId="urn:microsoft.com/office/officeart/2005/8/layout/cycle2"/>
    <dgm:cxn modelId="{674AA59A-0A8F-4248-A61B-FAF0EA383F2D}" srcId="{E28BAC11-A8C9-4CCB-AE24-B7133F1C52ED}" destId="{58AABF11-0B8A-4CB7-B29A-DEEFF8FA657A}" srcOrd="1" destOrd="0" parTransId="{9BB68D5E-FD10-44D5-957C-D312E6B0DED8}" sibTransId="{F115D98D-4A71-4825-802A-1DA14463AC0A}"/>
    <dgm:cxn modelId="{DACBB19D-A16C-4D52-8B97-133367E3BEB0}" type="presOf" srcId="{F91C8617-0FC6-45C9-B1FD-3363F5590D30}" destId="{B35A2EEE-5309-4B4B-87B0-86B7148C9630}" srcOrd="1" destOrd="0" presId="urn:microsoft.com/office/officeart/2005/8/layout/cycle2"/>
    <dgm:cxn modelId="{FA1AA2A1-E919-4362-BE9B-2D07D709EFB2}" type="presOf" srcId="{48A4D100-E5CF-43BE-BA91-C1DA61FDE768}" destId="{1525EBCF-F67B-475E-981F-547C88613697}" srcOrd="1" destOrd="0" presId="urn:microsoft.com/office/officeart/2005/8/layout/cycle2"/>
    <dgm:cxn modelId="{91DEDCAB-955F-4977-B021-AC043D1DE256}" srcId="{E28BAC11-A8C9-4CCB-AE24-B7133F1C52ED}" destId="{02269725-98F1-428C-AD93-208EF6A5A0F3}" srcOrd="2" destOrd="0" parTransId="{B48CE9B6-7EA6-499B-8210-64E9B67741C8}" sibTransId="{48A4D100-E5CF-43BE-BA91-C1DA61FDE768}"/>
    <dgm:cxn modelId="{48832EC0-CA77-471F-AC90-A983758B6B09}" type="presOf" srcId="{F91C8617-0FC6-45C9-B1FD-3363F5590D30}" destId="{D56A2772-E09F-4394-9D35-D6A744BDCE75}" srcOrd="0" destOrd="0" presId="urn:microsoft.com/office/officeart/2005/8/layout/cycle2"/>
    <dgm:cxn modelId="{98DF0FC6-2D89-4CB8-A8B1-D278D2D5D278}" type="presOf" srcId="{02269725-98F1-428C-AD93-208EF6A5A0F3}" destId="{34C23218-F321-4EFB-AD7B-ACA1D782F922}" srcOrd="0" destOrd="0" presId="urn:microsoft.com/office/officeart/2005/8/layout/cycle2"/>
    <dgm:cxn modelId="{DDC08BF8-EC07-4565-BC48-DE1A839DD07D}" type="presOf" srcId="{F115D98D-4A71-4825-802A-1DA14463AC0A}" destId="{317CE862-E39D-4991-9C73-BD422A0D18A7}" srcOrd="1" destOrd="0" presId="urn:microsoft.com/office/officeart/2005/8/layout/cycle2"/>
    <dgm:cxn modelId="{0FD2C931-A668-4280-8B73-DDFDA7E6F37D}" type="presParOf" srcId="{B9B11862-5C6E-47A1-8A36-8356A62DFD82}" destId="{46EB332F-B1E7-42B3-9B0B-6F7CF1DC2961}" srcOrd="0" destOrd="0" presId="urn:microsoft.com/office/officeart/2005/8/layout/cycle2"/>
    <dgm:cxn modelId="{E729D36F-4779-4C2E-AAD9-E876846533C6}" type="presParOf" srcId="{B9B11862-5C6E-47A1-8A36-8356A62DFD82}" destId="{D56A2772-E09F-4394-9D35-D6A744BDCE75}" srcOrd="1" destOrd="0" presId="urn:microsoft.com/office/officeart/2005/8/layout/cycle2"/>
    <dgm:cxn modelId="{2C3BEA5E-F307-42EC-932E-8DAA5657A000}" type="presParOf" srcId="{D56A2772-E09F-4394-9D35-D6A744BDCE75}" destId="{B35A2EEE-5309-4B4B-87B0-86B7148C9630}" srcOrd="0" destOrd="0" presId="urn:microsoft.com/office/officeart/2005/8/layout/cycle2"/>
    <dgm:cxn modelId="{94EDDAF9-D923-4355-8AC4-4CCDFD93ACA5}" type="presParOf" srcId="{B9B11862-5C6E-47A1-8A36-8356A62DFD82}" destId="{5DBA5F1D-B7DE-4730-ABFF-198F5FDC8946}" srcOrd="2" destOrd="0" presId="urn:microsoft.com/office/officeart/2005/8/layout/cycle2"/>
    <dgm:cxn modelId="{A354700A-A060-4EAA-BD5E-AEFA692D8270}" type="presParOf" srcId="{B9B11862-5C6E-47A1-8A36-8356A62DFD82}" destId="{FC0E9D3B-1C9B-4FEE-A6E6-1CE7A017A2AA}" srcOrd="3" destOrd="0" presId="urn:microsoft.com/office/officeart/2005/8/layout/cycle2"/>
    <dgm:cxn modelId="{F275A574-3DB2-4D36-9313-8252FC5846BA}" type="presParOf" srcId="{FC0E9D3B-1C9B-4FEE-A6E6-1CE7A017A2AA}" destId="{317CE862-E39D-4991-9C73-BD422A0D18A7}" srcOrd="0" destOrd="0" presId="urn:microsoft.com/office/officeart/2005/8/layout/cycle2"/>
    <dgm:cxn modelId="{2985BA8B-F1EC-4D7B-B6F4-1639C5CDD9E7}" type="presParOf" srcId="{B9B11862-5C6E-47A1-8A36-8356A62DFD82}" destId="{34C23218-F321-4EFB-AD7B-ACA1D782F922}" srcOrd="4" destOrd="0" presId="urn:microsoft.com/office/officeart/2005/8/layout/cycle2"/>
    <dgm:cxn modelId="{8C76BD05-E3FC-499B-B816-04ECA5F942CA}" type="presParOf" srcId="{B9B11862-5C6E-47A1-8A36-8356A62DFD82}" destId="{971AD336-F999-436E-9928-B4C4176F853E}" srcOrd="5" destOrd="0" presId="urn:microsoft.com/office/officeart/2005/8/layout/cycle2"/>
    <dgm:cxn modelId="{C5DD1532-6758-4023-9974-52F32EF6182A}" type="presParOf" srcId="{971AD336-F999-436E-9928-B4C4176F853E}" destId="{1525EBCF-F67B-475E-981F-547C8861369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B332F-B1E7-42B3-9B0B-6F7CF1DC2961}">
      <dsp:nvSpPr>
        <dsp:cNvPr id="0" name=""/>
        <dsp:cNvSpPr/>
      </dsp:nvSpPr>
      <dsp:spPr>
        <a:xfrm>
          <a:off x="1330918" y="610"/>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Professional development</a:t>
          </a:r>
          <a:endParaRPr lang="en-GB" sz="1100" kern="1200" dirty="0"/>
        </a:p>
      </dsp:txBody>
      <dsp:txXfrm>
        <a:off x="1495893" y="165585"/>
        <a:ext cx="796567" cy="796567"/>
      </dsp:txXfrm>
    </dsp:sp>
    <dsp:sp modelId="{D56A2772-E09F-4394-9D35-D6A744BDCE75}">
      <dsp:nvSpPr>
        <dsp:cNvPr id="0" name=""/>
        <dsp:cNvSpPr/>
      </dsp:nvSpPr>
      <dsp:spPr>
        <a:xfrm rot="3600000">
          <a:off x="2163109" y="1098594"/>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185541" y="1135781"/>
        <a:ext cx="209364" cy="228119"/>
      </dsp:txXfrm>
    </dsp:sp>
    <dsp:sp modelId="{5DBA5F1D-B7DE-4730-ABFF-198F5FDC8946}">
      <dsp:nvSpPr>
        <dsp:cNvPr id="0" name=""/>
        <dsp:cNvSpPr/>
      </dsp:nvSpPr>
      <dsp:spPr>
        <a:xfrm>
          <a:off x="2176338"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N</a:t>
          </a:r>
          <a:r>
            <a:rPr lang="en-150" sz="1100" kern="1200" dirty="0" err="1"/>
            <a:t>ew</a:t>
          </a:r>
          <a:r>
            <a:rPr lang="en-150" sz="1100" kern="1200" dirty="0"/>
            <a:t> technologies</a:t>
          </a:r>
          <a:endParaRPr lang="en-GB" sz="1100" kern="1200" dirty="0"/>
        </a:p>
      </dsp:txBody>
      <dsp:txXfrm>
        <a:off x="2341313" y="1629896"/>
        <a:ext cx="796567" cy="796567"/>
      </dsp:txXfrm>
    </dsp:sp>
    <dsp:sp modelId="{FC0E9D3B-1C9B-4FEE-A6E6-1CE7A017A2AA}">
      <dsp:nvSpPr>
        <dsp:cNvPr id="0" name=""/>
        <dsp:cNvSpPr/>
      </dsp:nvSpPr>
      <dsp:spPr>
        <a:xfrm rot="10800000">
          <a:off x="1753096" y="1838080"/>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842823" y="1914120"/>
        <a:ext cx="209364" cy="228119"/>
      </dsp:txXfrm>
    </dsp:sp>
    <dsp:sp modelId="{34C23218-F321-4EFB-AD7B-ACA1D782F922}">
      <dsp:nvSpPr>
        <dsp:cNvPr id="0" name=""/>
        <dsp:cNvSpPr/>
      </dsp:nvSpPr>
      <dsp:spPr>
        <a:xfrm>
          <a:off x="485497"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Global networks</a:t>
          </a:r>
          <a:endParaRPr lang="en-GB" sz="1100" kern="1200" dirty="0"/>
        </a:p>
      </dsp:txBody>
      <dsp:txXfrm>
        <a:off x="650472" y="1629896"/>
        <a:ext cx="796567" cy="796567"/>
      </dsp:txXfrm>
    </dsp:sp>
    <dsp:sp modelId="{971AD336-F999-436E-9928-B4C4176F853E}">
      <dsp:nvSpPr>
        <dsp:cNvPr id="0" name=""/>
        <dsp:cNvSpPr/>
      </dsp:nvSpPr>
      <dsp:spPr>
        <a:xfrm rot="18000000">
          <a:off x="1317688" y="1113255"/>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340120" y="1228148"/>
        <a:ext cx="209364" cy="228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B332F-B1E7-42B3-9B0B-6F7CF1DC2961}">
      <dsp:nvSpPr>
        <dsp:cNvPr id="0" name=""/>
        <dsp:cNvSpPr/>
      </dsp:nvSpPr>
      <dsp:spPr>
        <a:xfrm>
          <a:off x="1330918" y="610"/>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Professional development</a:t>
          </a:r>
          <a:endParaRPr lang="en-GB" sz="1100" kern="1200" dirty="0"/>
        </a:p>
      </dsp:txBody>
      <dsp:txXfrm>
        <a:off x="1495893" y="165585"/>
        <a:ext cx="796567" cy="796567"/>
      </dsp:txXfrm>
    </dsp:sp>
    <dsp:sp modelId="{D56A2772-E09F-4394-9D35-D6A744BDCE75}">
      <dsp:nvSpPr>
        <dsp:cNvPr id="0" name=""/>
        <dsp:cNvSpPr/>
      </dsp:nvSpPr>
      <dsp:spPr>
        <a:xfrm rot="3600000">
          <a:off x="2163109" y="1098594"/>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185541" y="1135781"/>
        <a:ext cx="209364" cy="228119"/>
      </dsp:txXfrm>
    </dsp:sp>
    <dsp:sp modelId="{5DBA5F1D-B7DE-4730-ABFF-198F5FDC8946}">
      <dsp:nvSpPr>
        <dsp:cNvPr id="0" name=""/>
        <dsp:cNvSpPr/>
      </dsp:nvSpPr>
      <dsp:spPr>
        <a:xfrm>
          <a:off x="2176338"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N</a:t>
          </a:r>
          <a:r>
            <a:rPr lang="en-150" sz="1100" kern="1200" dirty="0" err="1"/>
            <a:t>ew</a:t>
          </a:r>
          <a:r>
            <a:rPr lang="en-150" sz="1100" kern="1200" dirty="0"/>
            <a:t> technologies</a:t>
          </a:r>
          <a:endParaRPr lang="en-GB" sz="1100" kern="1200" dirty="0"/>
        </a:p>
      </dsp:txBody>
      <dsp:txXfrm>
        <a:off x="2341313" y="1629896"/>
        <a:ext cx="796567" cy="796567"/>
      </dsp:txXfrm>
    </dsp:sp>
    <dsp:sp modelId="{FC0E9D3B-1C9B-4FEE-A6E6-1CE7A017A2AA}">
      <dsp:nvSpPr>
        <dsp:cNvPr id="0" name=""/>
        <dsp:cNvSpPr/>
      </dsp:nvSpPr>
      <dsp:spPr>
        <a:xfrm rot="10800000">
          <a:off x="1753096" y="1838080"/>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842823" y="1914120"/>
        <a:ext cx="209364" cy="228119"/>
      </dsp:txXfrm>
    </dsp:sp>
    <dsp:sp modelId="{34C23218-F321-4EFB-AD7B-ACA1D782F922}">
      <dsp:nvSpPr>
        <dsp:cNvPr id="0" name=""/>
        <dsp:cNvSpPr/>
      </dsp:nvSpPr>
      <dsp:spPr>
        <a:xfrm>
          <a:off x="485497"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Global networks</a:t>
          </a:r>
          <a:endParaRPr lang="en-GB" sz="1100" kern="1200" dirty="0"/>
        </a:p>
      </dsp:txBody>
      <dsp:txXfrm>
        <a:off x="650472" y="1629896"/>
        <a:ext cx="796567" cy="796567"/>
      </dsp:txXfrm>
    </dsp:sp>
    <dsp:sp modelId="{971AD336-F999-436E-9928-B4C4176F853E}">
      <dsp:nvSpPr>
        <dsp:cNvPr id="0" name=""/>
        <dsp:cNvSpPr/>
      </dsp:nvSpPr>
      <dsp:spPr>
        <a:xfrm rot="18000000">
          <a:off x="1317688" y="1113255"/>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340120" y="1228148"/>
        <a:ext cx="209364" cy="22811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DB0-B388-73C4-240E-4D0634D37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8C15B2-1BA4-CD3E-CC3A-89401929B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4D2059-91C7-324F-B984-E238DD2A9FFF}"/>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5" name="Footer Placeholder 4">
            <a:extLst>
              <a:ext uri="{FF2B5EF4-FFF2-40B4-BE49-F238E27FC236}">
                <a16:creationId xmlns:a16="http://schemas.microsoft.com/office/drawing/2014/main" id="{0514FAB1-ED0B-1DE6-50D3-6C8FF1BC1B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14CD08-791F-15D5-BDB8-D296B5EC51A1}"/>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42333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3449-7C10-94F8-117F-EE4C8E001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A9FDC4-5908-37E5-8B7C-17B97BADC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895556-AC66-EE15-2926-E0F4D8EC549D}"/>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5" name="Footer Placeholder 4">
            <a:extLst>
              <a:ext uri="{FF2B5EF4-FFF2-40B4-BE49-F238E27FC236}">
                <a16:creationId xmlns:a16="http://schemas.microsoft.com/office/drawing/2014/main" id="{92E7CCA3-AD2C-7766-3ACC-ED65FB764B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B7DE98-D26F-A98C-7583-BAFDC2BF5C9B}"/>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44201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DE6A0-153D-B081-8C60-CC283864B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CBAE01-269C-4017-3D1F-3538CD35AB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25A2B5-F79E-6162-E464-D3DF4B15D27D}"/>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5" name="Footer Placeholder 4">
            <a:extLst>
              <a:ext uri="{FF2B5EF4-FFF2-40B4-BE49-F238E27FC236}">
                <a16:creationId xmlns:a16="http://schemas.microsoft.com/office/drawing/2014/main" id="{71D9CB37-1524-CC4B-85A7-1F11022DFC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72B4CF-5232-B8B7-A90C-D07F5FBF8933}"/>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50970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47BE-E3AA-43DE-7FF4-18C9E45A06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B67B13-DDB8-9AD9-21E3-90C71C162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3E4E6-77E0-BE74-EF73-E335C0286A27}"/>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5" name="Footer Placeholder 4">
            <a:extLst>
              <a:ext uri="{FF2B5EF4-FFF2-40B4-BE49-F238E27FC236}">
                <a16:creationId xmlns:a16="http://schemas.microsoft.com/office/drawing/2014/main" id="{C713ECE3-2FD4-9D54-F3B6-55E3E222E4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23F790-4ED6-CA7C-BDA8-EF4A6098A820}"/>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48129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49F3-13E3-75EB-F809-2370B6213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2B4700-C061-6D7A-2DCC-69403635D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D3899-BF27-6BA7-E88F-51B4EDD3E3F3}"/>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5" name="Footer Placeholder 4">
            <a:extLst>
              <a:ext uri="{FF2B5EF4-FFF2-40B4-BE49-F238E27FC236}">
                <a16:creationId xmlns:a16="http://schemas.microsoft.com/office/drawing/2014/main" id="{BF97D059-3518-9C30-F4EB-62E4B1B55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E7E83-0E27-652E-5FC8-240FF49F6C77}"/>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2928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71B1-C91B-854C-D007-7B4B23D11A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4428A6-2003-3F6E-3AE5-C03D0E1A9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DA5844-3577-9476-F804-0C5C87DCF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03CCE9-05BF-743E-EDCD-4948B18DE12F}"/>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6" name="Footer Placeholder 5">
            <a:extLst>
              <a:ext uri="{FF2B5EF4-FFF2-40B4-BE49-F238E27FC236}">
                <a16:creationId xmlns:a16="http://schemas.microsoft.com/office/drawing/2014/main" id="{C520785E-0669-F410-3169-61A6227601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D1013-501C-71C7-0B3A-1C3CE503028F}"/>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232916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66AD-B5B0-D213-271F-A452030129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852A41-1761-6C77-C0DA-CACA6B031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95B60-8EB6-08D2-58D1-C5388C03F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4862BB-2CB0-6A34-A31D-3529E1B75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FF934-8231-3D29-BB38-09CE3E50F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ACE90D-1004-6F89-58F8-0F6B4793CFD1}"/>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8" name="Footer Placeholder 7">
            <a:extLst>
              <a:ext uri="{FF2B5EF4-FFF2-40B4-BE49-F238E27FC236}">
                <a16:creationId xmlns:a16="http://schemas.microsoft.com/office/drawing/2014/main" id="{15AD1FB9-CA7A-D1C0-720F-BF06F204D7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392873-8C3A-4EC5-3236-8F1524ABDEA0}"/>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97755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EEFE-FB7F-F8D3-A6A7-850A856BC6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C1DA688-53DF-D1E7-4779-49913C6961A7}"/>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4" name="Footer Placeholder 3">
            <a:extLst>
              <a:ext uri="{FF2B5EF4-FFF2-40B4-BE49-F238E27FC236}">
                <a16:creationId xmlns:a16="http://schemas.microsoft.com/office/drawing/2014/main" id="{C5494129-B41E-1FC0-4022-441B5CC611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ED92DC-824C-91B1-9B6C-C22C0526D556}"/>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00784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3068E-54B2-AFD6-06DC-0943A2BABD5E}"/>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3" name="Footer Placeholder 2">
            <a:extLst>
              <a:ext uri="{FF2B5EF4-FFF2-40B4-BE49-F238E27FC236}">
                <a16:creationId xmlns:a16="http://schemas.microsoft.com/office/drawing/2014/main" id="{E8DB6753-798A-1791-A80F-6756B7F112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77D69B-6E34-82FE-814B-5D309A8FCA28}"/>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96390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1727-9CCC-ADED-291A-BE8CCD9A8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0226643-0FC1-0B73-0C5D-E22A971BA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A77FBC-CB5F-9D37-87EA-98AB59504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5163B-7C06-09B3-FC90-F37A0C8E1217}"/>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6" name="Footer Placeholder 5">
            <a:extLst>
              <a:ext uri="{FF2B5EF4-FFF2-40B4-BE49-F238E27FC236}">
                <a16:creationId xmlns:a16="http://schemas.microsoft.com/office/drawing/2014/main" id="{FD0B35EA-C60D-1738-3E85-3CAFF45E20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451624-2A10-B960-196A-BBF7F4CAFAE4}"/>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23902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9384-3F6F-943E-E036-8FD0F6F47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8AA641-EF7C-3B68-C437-17780071BB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A94CA75-0CC5-BC10-5794-0992224DA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D9B41-0FE5-3AAB-481B-DE06CA44AEC2}"/>
              </a:ext>
            </a:extLst>
          </p:cNvPr>
          <p:cNvSpPr>
            <a:spLocks noGrp="1"/>
          </p:cNvSpPr>
          <p:nvPr>
            <p:ph type="dt" sz="half" idx="10"/>
          </p:nvPr>
        </p:nvSpPr>
        <p:spPr/>
        <p:txBody>
          <a:bodyPr/>
          <a:lstStyle/>
          <a:p>
            <a:fld id="{36C0D9FE-4463-4FE4-ABAF-0BC3587BD6D7}" type="datetimeFigureOut">
              <a:rPr lang="en-GB" smtClean="0"/>
              <a:t>26/03/2024</a:t>
            </a:fld>
            <a:endParaRPr lang="en-GB"/>
          </a:p>
        </p:txBody>
      </p:sp>
      <p:sp>
        <p:nvSpPr>
          <p:cNvPr id="6" name="Footer Placeholder 5">
            <a:extLst>
              <a:ext uri="{FF2B5EF4-FFF2-40B4-BE49-F238E27FC236}">
                <a16:creationId xmlns:a16="http://schemas.microsoft.com/office/drawing/2014/main" id="{F41EABED-5466-B8FB-1DD3-4A2082C1F7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EA593-C4D6-F2E2-ED50-890F7103EF01}"/>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16110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91945-E3CF-D30C-EAA6-88B360BE5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894076-2346-B5E3-814F-53D06DFBE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213DD-CA68-4DF0-1489-21DB7A1EE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0D9FE-4463-4FE4-ABAF-0BC3587BD6D7}" type="datetimeFigureOut">
              <a:rPr lang="en-GB" smtClean="0"/>
              <a:t>26/03/2024</a:t>
            </a:fld>
            <a:endParaRPr lang="en-GB"/>
          </a:p>
        </p:txBody>
      </p:sp>
      <p:sp>
        <p:nvSpPr>
          <p:cNvPr id="5" name="Footer Placeholder 4">
            <a:extLst>
              <a:ext uri="{FF2B5EF4-FFF2-40B4-BE49-F238E27FC236}">
                <a16:creationId xmlns:a16="http://schemas.microsoft.com/office/drawing/2014/main" id="{2488CE73-2616-DA44-C4B4-3E4043321D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E7F603D-C305-1943-FDCB-08D0C175A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46AD5-970B-461C-8ADF-3FE144936CD6}" type="slidenum">
              <a:rPr lang="en-GB" smtClean="0"/>
              <a:t>‹#›</a:t>
            </a:fld>
            <a:endParaRPr lang="en-GB"/>
          </a:p>
        </p:txBody>
      </p:sp>
    </p:spTree>
    <p:extLst>
      <p:ext uri="{BB962C8B-B14F-4D97-AF65-F5344CB8AC3E}">
        <p14:creationId xmlns:p14="http://schemas.microsoft.com/office/powerpoint/2010/main" val="261520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jpeg"/><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microsoft.com/office/2018/10/relationships/comments" Target="../comments/modernComment_10A_E4E9854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microsoft.com/office/2018/10/relationships/comments" Target="../comments/modernComment_10D_BF586638.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C_21A907B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8_1D35DF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DB18E9B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9_FE44A8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3_B4025ADB.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2_7507BBA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47D6-74AB-2AF6-37F4-B92A24ADEDDB}"/>
              </a:ext>
            </a:extLst>
          </p:cNvPr>
          <p:cNvSpPr>
            <a:spLocks noGrp="1"/>
          </p:cNvSpPr>
          <p:nvPr>
            <p:ph type="title"/>
          </p:nvPr>
        </p:nvSpPr>
        <p:spPr/>
        <p:txBody>
          <a:bodyPr/>
          <a:lstStyle/>
          <a:p>
            <a:r>
              <a:rPr lang="en-150" dirty="0"/>
              <a:t>Table of Contents</a:t>
            </a:r>
            <a:endParaRPr lang="en-GB" dirty="0"/>
          </a:p>
        </p:txBody>
      </p:sp>
      <p:sp>
        <p:nvSpPr>
          <p:cNvPr id="3" name="Content Placeholder 2">
            <a:extLst>
              <a:ext uri="{FF2B5EF4-FFF2-40B4-BE49-F238E27FC236}">
                <a16:creationId xmlns:a16="http://schemas.microsoft.com/office/drawing/2014/main" id="{6A1E0D50-79D6-9701-4A8E-F8098D7011D9}"/>
              </a:ext>
            </a:extLst>
          </p:cNvPr>
          <p:cNvSpPr>
            <a:spLocks noGrp="1"/>
          </p:cNvSpPr>
          <p:nvPr>
            <p:ph idx="1"/>
          </p:nvPr>
        </p:nvSpPr>
        <p:spPr/>
        <p:txBody>
          <a:bodyPr/>
          <a:lstStyle/>
          <a:p>
            <a:pPr marL="514350" indent="-514350">
              <a:buAutoNum type="arabicPeriod"/>
            </a:pPr>
            <a:r>
              <a:rPr lang="en-150" dirty="0"/>
              <a:t>Theory of Change’s Narrative</a:t>
            </a:r>
          </a:p>
          <a:p>
            <a:pPr marL="514350" indent="-514350">
              <a:buAutoNum type="arabicPeriod"/>
            </a:pPr>
            <a:r>
              <a:rPr lang="en-150" dirty="0"/>
              <a:t>Theory of Change Diagram</a:t>
            </a:r>
          </a:p>
          <a:p>
            <a:pPr marL="514350" indent="-514350">
              <a:buAutoNum type="arabicPeriod"/>
            </a:pPr>
            <a:r>
              <a:rPr lang="en-150" dirty="0"/>
              <a:t>Mapping of Data Inputs to Inform Analysis </a:t>
            </a:r>
            <a:endParaRPr lang="en-GB" dirty="0"/>
          </a:p>
        </p:txBody>
      </p:sp>
    </p:spTree>
    <p:extLst>
      <p:ext uri="{BB962C8B-B14F-4D97-AF65-F5344CB8AC3E}">
        <p14:creationId xmlns:p14="http://schemas.microsoft.com/office/powerpoint/2010/main" val="269032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rrow: Right 44">
            <a:extLst>
              <a:ext uri="{FF2B5EF4-FFF2-40B4-BE49-F238E27FC236}">
                <a16:creationId xmlns:a16="http://schemas.microsoft.com/office/drawing/2014/main" id="{F330B989-FF4B-5F66-F344-38C6FE4D1118}"/>
              </a:ext>
            </a:extLst>
          </p:cNvPr>
          <p:cNvSpPr/>
          <p:nvPr/>
        </p:nvSpPr>
        <p:spPr>
          <a:xfrm>
            <a:off x="2200529" y="935625"/>
            <a:ext cx="5667270" cy="4946678"/>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FABEF6EC-5D54-AC97-1873-F9CF5A1ED29A}"/>
              </a:ext>
            </a:extLst>
          </p:cNvPr>
          <p:cNvSpPr/>
          <p:nvPr/>
        </p:nvSpPr>
        <p:spPr>
          <a:xfrm>
            <a:off x="151073" y="2545720"/>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t>There is no staff left to operate equipment</a:t>
            </a:r>
          </a:p>
        </p:txBody>
      </p:sp>
      <p:sp>
        <p:nvSpPr>
          <p:cNvPr id="5" name="Oval 4">
            <a:extLst>
              <a:ext uri="{FF2B5EF4-FFF2-40B4-BE49-F238E27FC236}">
                <a16:creationId xmlns:a16="http://schemas.microsoft.com/office/drawing/2014/main" id="{A323A013-8DAB-395E-43AA-A7D247DB9573}"/>
              </a:ext>
            </a:extLst>
          </p:cNvPr>
          <p:cNvSpPr/>
          <p:nvPr/>
        </p:nvSpPr>
        <p:spPr>
          <a:xfrm>
            <a:off x="151072" y="3983582"/>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maintenance of equipment</a:t>
            </a:r>
          </a:p>
        </p:txBody>
      </p:sp>
      <p:sp>
        <p:nvSpPr>
          <p:cNvPr id="6" name="Oval 5">
            <a:extLst>
              <a:ext uri="{FF2B5EF4-FFF2-40B4-BE49-F238E27FC236}">
                <a16:creationId xmlns:a16="http://schemas.microsoft.com/office/drawing/2014/main" id="{EDEDC3A6-4FB2-AB73-41C9-F2A77CE01A75}"/>
              </a:ext>
            </a:extLst>
          </p:cNvPr>
          <p:cNvSpPr/>
          <p:nvPr/>
        </p:nvSpPr>
        <p:spPr>
          <a:xfrm>
            <a:off x="151073" y="3264651"/>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There is no staff to implement technology</a:t>
            </a:r>
          </a:p>
        </p:txBody>
      </p:sp>
      <p:sp>
        <p:nvSpPr>
          <p:cNvPr id="7" name="Oval 6">
            <a:extLst>
              <a:ext uri="{FF2B5EF4-FFF2-40B4-BE49-F238E27FC236}">
                <a16:creationId xmlns:a16="http://schemas.microsoft.com/office/drawing/2014/main" id="{409E2DED-112F-D285-C935-A95F6E7D3BDB}"/>
              </a:ext>
            </a:extLst>
          </p:cNvPr>
          <p:cNvSpPr/>
          <p:nvPr/>
        </p:nvSpPr>
        <p:spPr>
          <a:xfrm>
            <a:off x="151071" y="4702513"/>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funding for operational inputs</a:t>
            </a:r>
          </a:p>
        </p:txBody>
      </p:sp>
      <p:sp>
        <p:nvSpPr>
          <p:cNvPr id="8" name="Oval 7">
            <a:extLst>
              <a:ext uri="{FF2B5EF4-FFF2-40B4-BE49-F238E27FC236}">
                <a16:creationId xmlns:a16="http://schemas.microsoft.com/office/drawing/2014/main" id="{121CE63A-AED0-FD28-0DA2-9E7376D5E019}"/>
              </a:ext>
            </a:extLst>
          </p:cNvPr>
          <p:cNvSpPr/>
          <p:nvPr/>
        </p:nvSpPr>
        <p:spPr>
          <a:xfrm>
            <a:off x="151070" y="5421444"/>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Research priorities shift</a:t>
            </a:r>
          </a:p>
        </p:txBody>
      </p:sp>
      <p:sp>
        <p:nvSpPr>
          <p:cNvPr id="9" name="Oval 8">
            <a:extLst>
              <a:ext uri="{FF2B5EF4-FFF2-40B4-BE49-F238E27FC236}">
                <a16:creationId xmlns:a16="http://schemas.microsoft.com/office/drawing/2014/main" id="{ED44E0CD-9E75-08F8-9A63-BDF01834442D}"/>
              </a:ext>
            </a:extLst>
          </p:cNvPr>
          <p:cNvSpPr/>
          <p:nvPr/>
        </p:nvSpPr>
        <p:spPr>
          <a:xfrm>
            <a:off x="151069" y="6140375"/>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Unsuccessful results in technology application</a:t>
            </a:r>
          </a:p>
        </p:txBody>
      </p:sp>
      <p:sp>
        <p:nvSpPr>
          <p:cNvPr id="11" name="TextBox 10">
            <a:extLst>
              <a:ext uri="{FF2B5EF4-FFF2-40B4-BE49-F238E27FC236}">
                <a16:creationId xmlns:a16="http://schemas.microsoft.com/office/drawing/2014/main" id="{3D3BA232-18CA-35B4-F083-4F726EC1894F}"/>
              </a:ext>
            </a:extLst>
          </p:cNvPr>
          <p:cNvSpPr txBox="1"/>
          <p:nvPr/>
        </p:nvSpPr>
        <p:spPr>
          <a:xfrm>
            <a:off x="246483" y="1097277"/>
            <a:ext cx="1264264" cy="369332"/>
          </a:xfrm>
          <a:prstGeom prst="rect">
            <a:avLst/>
          </a:prstGeom>
          <a:noFill/>
        </p:spPr>
        <p:txBody>
          <a:bodyPr wrap="square" rtlCol="0">
            <a:spAutoFit/>
          </a:bodyPr>
          <a:lstStyle/>
          <a:p>
            <a:pPr algn="ctr"/>
            <a:r>
              <a:rPr lang="en-150" dirty="0"/>
              <a:t>Needs</a:t>
            </a:r>
            <a:endParaRPr lang="en-GB" dirty="0"/>
          </a:p>
        </p:txBody>
      </p:sp>
      <p:graphicFrame>
        <p:nvGraphicFramePr>
          <p:cNvPr id="14" name="Diagram 13">
            <a:extLst>
              <a:ext uri="{FF2B5EF4-FFF2-40B4-BE49-F238E27FC236}">
                <a16:creationId xmlns:a16="http://schemas.microsoft.com/office/drawing/2014/main" id="{C5B3D759-E676-6D84-9037-241D6F522CC4}"/>
              </a:ext>
            </a:extLst>
          </p:cNvPr>
          <p:cNvGraphicFramePr/>
          <p:nvPr>
            <p:extLst>
              <p:ext uri="{D42A27DB-BD31-4B8C-83A1-F6EECF244321}">
                <p14:modId xmlns:p14="http://schemas.microsoft.com/office/powerpoint/2010/main" val="825099686"/>
              </p:ext>
            </p:extLst>
          </p:nvPr>
        </p:nvGraphicFramePr>
        <p:xfrm>
          <a:off x="1827257" y="2112939"/>
          <a:ext cx="3788354" cy="259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34449115-1DAD-FF8D-16DB-60710D6BAA74}"/>
              </a:ext>
            </a:extLst>
          </p:cNvPr>
          <p:cNvSpPr txBox="1"/>
          <p:nvPr/>
        </p:nvSpPr>
        <p:spPr>
          <a:xfrm>
            <a:off x="1979437" y="4786883"/>
            <a:ext cx="3411548" cy="1877437"/>
          </a:xfrm>
          <a:prstGeom prst="rect">
            <a:avLst/>
          </a:prstGeom>
          <a:noFill/>
        </p:spPr>
        <p:txBody>
          <a:bodyPr wrap="square">
            <a:spAutoFit/>
          </a:bodyPr>
          <a:lstStyle/>
          <a:p>
            <a:endParaRPr lang="en-GB" sz="800" dirty="0"/>
          </a:p>
          <a:p>
            <a:r>
              <a:rPr lang="en-GB" sz="900" dirty="0"/>
              <a:t>TCP’s delivery has been designed around </a:t>
            </a:r>
            <a:r>
              <a:rPr lang="en-150" sz="900" dirty="0"/>
              <a:t>3</a:t>
            </a:r>
            <a:r>
              <a:rPr lang="en-GB" sz="900" dirty="0"/>
              <a:t> main components: </a:t>
            </a:r>
            <a:endParaRPr lang="en-150" sz="900" dirty="0"/>
          </a:p>
          <a:p>
            <a:endParaRPr lang="en-GB" sz="900" dirty="0"/>
          </a:p>
          <a:p>
            <a:pPr marL="228600" indent="-228600">
              <a:buAutoNum type="arabicPeriod"/>
            </a:pPr>
            <a:r>
              <a:rPr lang="en-GB" sz="900" b="1" dirty="0"/>
              <a:t>Professional development </a:t>
            </a:r>
            <a:r>
              <a:rPr lang="en-GB" sz="900" dirty="0"/>
              <a:t>: National and regional training courses, sharing regional expertise.</a:t>
            </a:r>
            <a:endParaRPr lang="en-150" sz="900" dirty="0"/>
          </a:p>
          <a:p>
            <a:pPr marL="228600" indent="-228600">
              <a:buAutoNum type="arabicPeriod"/>
            </a:pPr>
            <a:r>
              <a:rPr lang="en-GB" sz="900" b="1" dirty="0"/>
              <a:t>Global networks: </a:t>
            </a:r>
            <a:r>
              <a:rPr lang="en-GB" sz="900" dirty="0"/>
              <a:t>Access to data, IAEA guidelines/codes of practice, procedures and best practices.</a:t>
            </a:r>
            <a:endParaRPr lang="en-150" sz="900" dirty="0"/>
          </a:p>
          <a:p>
            <a:pPr marL="228600" indent="-228600">
              <a:buAutoNum type="arabicPeriod"/>
            </a:pPr>
            <a:r>
              <a:rPr lang="en-GB" sz="900" b="1" dirty="0"/>
              <a:t>Establishment of new technologies</a:t>
            </a:r>
            <a:r>
              <a:rPr lang="en-GB" sz="900" dirty="0"/>
              <a:t>: Equipment, Service, Access to laboratories/education centres.</a:t>
            </a:r>
          </a:p>
          <a:p>
            <a:endParaRPr lang="en-GB" sz="900" dirty="0"/>
          </a:p>
          <a:p>
            <a:r>
              <a:rPr lang="en-GB" sz="900" dirty="0"/>
              <a:t>Their utilisation within the programme is premised on the fact that </a:t>
            </a:r>
            <a:r>
              <a:rPr lang="en-GB" sz="900" b="1" dirty="0">
                <a:solidFill>
                  <a:srgbClr val="279B48"/>
                </a:solidFill>
              </a:rPr>
              <a:t>all three inputs interact with and inform the other, rather than operating independently of each other</a:t>
            </a:r>
          </a:p>
        </p:txBody>
      </p:sp>
      <p:sp>
        <p:nvSpPr>
          <p:cNvPr id="19" name="TextBox 18">
            <a:extLst>
              <a:ext uri="{FF2B5EF4-FFF2-40B4-BE49-F238E27FC236}">
                <a16:creationId xmlns:a16="http://schemas.microsoft.com/office/drawing/2014/main" id="{5C669E5F-4F6F-23EF-BE2B-A7A79705F211}"/>
              </a:ext>
            </a:extLst>
          </p:cNvPr>
          <p:cNvSpPr txBox="1"/>
          <p:nvPr/>
        </p:nvSpPr>
        <p:spPr>
          <a:xfrm>
            <a:off x="3349484" y="1661713"/>
            <a:ext cx="918380" cy="369332"/>
          </a:xfrm>
          <a:prstGeom prst="rect">
            <a:avLst/>
          </a:prstGeom>
          <a:noFill/>
        </p:spPr>
        <p:txBody>
          <a:bodyPr wrap="square" rtlCol="0">
            <a:spAutoFit/>
          </a:bodyPr>
          <a:lstStyle/>
          <a:p>
            <a:r>
              <a:rPr lang="en-150" dirty="0"/>
              <a:t>Inputs</a:t>
            </a:r>
            <a:endParaRPr lang="en-GB" dirty="0"/>
          </a:p>
        </p:txBody>
      </p:sp>
      <p:sp>
        <p:nvSpPr>
          <p:cNvPr id="28" name="TextBox 27">
            <a:extLst>
              <a:ext uri="{FF2B5EF4-FFF2-40B4-BE49-F238E27FC236}">
                <a16:creationId xmlns:a16="http://schemas.microsoft.com/office/drawing/2014/main" id="{A1C13AAF-533D-9508-F8B2-D9F029234A6C}"/>
              </a:ext>
            </a:extLst>
          </p:cNvPr>
          <p:cNvSpPr txBox="1"/>
          <p:nvPr/>
        </p:nvSpPr>
        <p:spPr>
          <a:xfrm>
            <a:off x="5211075" y="787329"/>
            <a:ext cx="2667649" cy="646331"/>
          </a:xfrm>
          <a:prstGeom prst="rect">
            <a:avLst/>
          </a:prstGeom>
          <a:noFill/>
        </p:spPr>
        <p:txBody>
          <a:bodyPr wrap="square" rtlCol="0">
            <a:spAutoFit/>
          </a:bodyPr>
          <a:lstStyle/>
          <a:p>
            <a:pPr algn="ctr"/>
            <a:r>
              <a:rPr lang="en-150" dirty="0"/>
              <a:t>Intermediate Outcomes</a:t>
            </a:r>
          </a:p>
          <a:p>
            <a:pPr algn="ctr"/>
            <a:r>
              <a:rPr lang="en-150" dirty="0"/>
              <a:t>(EFFECTIVENESS)</a:t>
            </a:r>
            <a:endParaRPr lang="en-GB" dirty="0"/>
          </a:p>
        </p:txBody>
      </p:sp>
      <p:sp>
        <p:nvSpPr>
          <p:cNvPr id="30" name="TextBox 29">
            <a:extLst>
              <a:ext uri="{FF2B5EF4-FFF2-40B4-BE49-F238E27FC236}">
                <a16:creationId xmlns:a16="http://schemas.microsoft.com/office/drawing/2014/main" id="{9880E883-1515-E8F5-8066-B71FCBC955A1}"/>
              </a:ext>
            </a:extLst>
          </p:cNvPr>
          <p:cNvSpPr txBox="1"/>
          <p:nvPr/>
        </p:nvSpPr>
        <p:spPr>
          <a:xfrm>
            <a:off x="4955652" y="1356488"/>
            <a:ext cx="2890296" cy="230832"/>
          </a:xfrm>
          <a:prstGeom prst="rect">
            <a:avLst/>
          </a:prstGeom>
          <a:noFill/>
        </p:spPr>
        <p:txBody>
          <a:bodyPr wrap="square">
            <a:spAutoFit/>
          </a:bodyPr>
          <a:lstStyle/>
          <a:p>
            <a:r>
              <a:rPr lang="en-150" sz="900" b="1" dirty="0">
                <a:solidFill>
                  <a:srgbClr val="007DBC"/>
                </a:solidFill>
              </a:rPr>
              <a:t>I</a:t>
            </a:r>
            <a:r>
              <a:rPr lang="en-GB" sz="900" b="1" dirty="0" err="1">
                <a:solidFill>
                  <a:srgbClr val="007DBC"/>
                </a:solidFill>
              </a:rPr>
              <a:t>ndication</a:t>
            </a:r>
            <a:r>
              <a:rPr lang="en-GB" sz="900" b="1" dirty="0">
                <a:solidFill>
                  <a:srgbClr val="007DBC"/>
                </a:solidFill>
              </a:rPr>
              <a:t> of initial uptake by</a:t>
            </a:r>
            <a:r>
              <a:rPr lang="en-150" sz="900" b="1" dirty="0">
                <a:solidFill>
                  <a:srgbClr val="007DBC"/>
                </a:solidFill>
              </a:rPr>
              <a:t> </a:t>
            </a:r>
            <a:r>
              <a:rPr lang="en-GB" sz="900" b="1" dirty="0">
                <a:solidFill>
                  <a:srgbClr val="007DBC"/>
                </a:solidFill>
              </a:rPr>
              <a:t>programme stakeholders</a:t>
            </a:r>
            <a:endParaRPr lang="en-GB" sz="900" dirty="0">
              <a:solidFill>
                <a:srgbClr val="007DBC"/>
              </a:solidFill>
            </a:endParaRPr>
          </a:p>
        </p:txBody>
      </p:sp>
      <p:sp>
        <p:nvSpPr>
          <p:cNvPr id="31" name="Rectangle 30">
            <a:extLst>
              <a:ext uri="{FF2B5EF4-FFF2-40B4-BE49-F238E27FC236}">
                <a16:creationId xmlns:a16="http://schemas.microsoft.com/office/drawing/2014/main" id="{5243ED49-3E49-FA45-FE25-E6761D927A87}"/>
              </a:ext>
            </a:extLst>
          </p:cNvPr>
          <p:cNvSpPr/>
          <p:nvPr/>
        </p:nvSpPr>
        <p:spPr>
          <a:xfrm>
            <a:off x="7659088" y="3880877"/>
            <a:ext cx="4407676" cy="1997105"/>
          </a:xfrm>
          <a:prstGeom prst="rect">
            <a:avLst/>
          </a:prstGeom>
          <a:solidFill>
            <a:srgbClr val="18366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900" b="0" i="0" dirty="0">
                <a:effectLst/>
                <a:latin typeface="Google Sans"/>
              </a:rPr>
              <a:t>Increased use of a new technology/tool or technique in a specific sector</a:t>
            </a:r>
            <a:endParaRPr lang="en-150" sz="900" b="0" i="0" dirty="0">
              <a:effectLst/>
              <a:latin typeface="Google Sans"/>
            </a:endParaRPr>
          </a:p>
          <a:p>
            <a:pPr marL="285750" indent="-285750">
              <a:buFont typeface="Arial" panose="020B0604020202020204" pitchFamily="34" charset="0"/>
              <a:buChar char="•"/>
            </a:pPr>
            <a:endParaRPr lang="en-150" sz="900" b="0" i="0" dirty="0">
              <a:effectLst/>
              <a:latin typeface="Google Sans"/>
            </a:endParaRPr>
          </a:p>
          <a:p>
            <a:pPr marL="285750" indent="-285750">
              <a:buFont typeface="Arial" panose="020B0604020202020204" pitchFamily="34" charset="0"/>
              <a:buChar char="•"/>
            </a:pPr>
            <a:r>
              <a:rPr lang="en-GB" sz="900" dirty="0"/>
              <a:t>Adoption of Plans/Policies/Programmes or Technical Standards by National Entities</a:t>
            </a:r>
            <a:endParaRPr lang="en-150" sz="900" dirty="0"/>
          </a:p>
          <a:p>
            <a:pPr marL="285750" indent="-285750">
              <a:buFont typeface="Arial" panose="020B0604020202020204" pitchFamily="34" charset="0"/>
              <a:buChar char="•"/>
            </a:pPr>
            <a:endParaRPr lang="en-150" sz="900" dirty="0">
              <a:latin typeface="Google Sans"/>
            </a:endParaRPr>
          </a:p>
          <a:p>
            <a:pPr marL="285750" indent="-285750">
              <a:buFont typeface="Arial" panose="020B0604020202020204" pitchFamily="34" charset="0"/>
              <a:buChar char="•"/>
            </a:pPr>
            <a:r>
              <a:rPr lang="en-150" sz="900" dirty="0">
                <a:latin typeface="Google Sans"/>
              </a:rPr>
              <a:t>Use of data to inform regulatory</a:t>
            </a:r>
          </a:p>
          <a:p>
            <a:pPr marL="285750" indent="-285750">
              <a:buFont typeface="Arial" panose="020B0604020202020204" pitchFamily="34" charset="0"/>
              <a:buChar char="•"/>
            </a:pPr>
            <a:endParaRPr lang="en-150" sz="900" b="0" i="0" dirty="0">
              <a:effectLst/>
              <a:latin typeface="Google Sans"/>
            </a:endParaRPr>
          </a:p>
          <a:p>
            <a:pPr marL="285750" indent="-285750">
              <a:buFont typeface="Arial" panose="020B0604020202020204" pitchFamily="34" charset="0"/>
              <a:buChar char="•"/>
            </a:pPr>
            <a:r>
              <a:rPr lang="en-GB" sz="900" b="0" i="0" dirty="0">
                <a:effectLst/>
                <a:latin typeface="Google Sans"/>
              </a:rPr>
              <a:t>Creation of new Institution/ Laboratory/Education Centres</a:t>
            </a:r>
            <a:endParaRPr lang="en-150" sz="900" b="0" i="0" dirty="0">
              <a:effectLst/>
              <a:latin typeface="Google Sans"/>
            </a:endParaRPr>
          </a:p>
          <a:p>
            <a:pPr marL="285750" indent="-285750">
              <a:buFont typeface="Arial" panose="020B0604020202020204" pitchFamily="34" charset="0"/>
              <a:buChar char="•"/>
            </a:pPr>
            <a:endParaRPr lang="en-150" sz="900" b="0" i="0" dirty="0">
              <a:effectLst/>
              <a:latin typeface="Google Sans"/>
            </a:endParaRPr>
          </a:p>
          <a:p>
            <a:pPr marL="285750" indent="-285750">
              <a:buFont typeface="Arial" panose="020B0604020202020204" pitchFamily="34" charset="0"/>
              <a:buChar char="•"/>
            </a:pPr>
            <a:r>
              <a:rPr lang="en-GB" sz="900" b="0" i="0" dirty="0">
                <a:effectLst/>
                <a:latin typeface="Google Sans"/>
              </a:rPr>
              <a:t>New profession recognized/ More professionals in the workforce</a:t>
            </a:r>
            <a:endParaRPr lang="en-150" sz="900" b="0" i="0" dirty="0">
              <a:effectLst/>
              <a:latin typeface="Google Sans"/>
            </a:endParaRPr>
          </a:p>
          <a:p>
            <a:pPr marL="285750" indent="-285750">
              <a:buFont typeface="Arial" panose="020B0604020202020204" pitchFamily="34" charset="0"/>
              <a:buChar char="•"/>
            </a:pPr>
            <a:endParaRPr lang="en-150" sz="900" dirty="0">
              <a:solidFill>
                <a:schemeClr val="bg1"/>
              </a:solidFill>
            </a:endParaRPr>
          </a:p>
        </p:txBody>
      </p:sp>
      <p:sp>
        <p:nvSpPr>
          <p:cNvPr id="32" name="TextBox 31">
            <a:extLst>
              <a:ext uri="{FF2B5EF4-FFF2-40B4-BE49-F238E27FC236}">
                <a16:creationId xmlns:a16="http://schemas.microsoft.com/office/drawing/2014/main" id="{9BF82E61-4BF4-803C-8738-5DD64C822BBE}"/>
              </a:ext>
            </a:extLst>
          </p:cNvPr>
          <p:cNvSpPr txBox="1"/>
          <p:nvPr/>
        </p:nvSpPr>
        <p:spPr>
          <a:xfrm>
            <a:off x="7593596" y="2786671"/>
            <a:ext cx="4407675" cy="646331"/>
          </a:xfrm>
          <a:prstGeom prst="rect">
            <a:avLst/>
          </a:prstGeom>
          <a:noFill/>
        </p:spPr>
        <p:txBody>
          <a:bodyPr wrap="square" rtlCol="0">
            <a:spAutoFit/>
          </a:bodyPr>
          <a:lstStyle/>
          <a:p>
            <a:pPr algn="ctr"/>
            <a:r>
              <a:rPr lang="en-150" dirty="0"/>
              <a:t>Outcomes</a:t>
            </a:r>
          </a:p>
          <a:p>
            <a:pPr algn="ctr"/>
            <a:r>
              <a:rPr lang="en-150" dirty="0"/>
              <a:t>(SUSTAINABILITY)</a:t>
            </a:r>
            <a:endParaRPr lang="en-GB" dirty="0"/>
          </a:p>
        </p:txBody>
      </p:sp>
      <p:sp>
        <p:nvSpPr>
          <p:cNvPr id="34" name="TextBox 33">
            <a:extLst>
              <a:ext uri="{FF2B5EF4-FFF2-40B4-BE49-F238E27FC236}">
                <a16:creationId xmlns:a16="http://schemas.microsoft.com/office/drawing/2014/main" id="{1CE507F5-466C-7554-1B02-BF3FD9A5A09A}"/>
              </a:ext>
            </a:extLst>
          </p:cNvPr>
          <p:cNvSpPr txBox="1"/>
          <p:nvPr/>
        </p:nvSpPr>
        <p:spPr>
          <a:xfrm>
            <a:off x="7893635" y="3343275"/>
            <a:ext cx="4173129" cy="369332"/>
          </a:xfrm>
          <a:prstGeom prst="rect">
            <a:avLst/>
          </a:prstGeom>
          <a:noFill/>
        </p:spPr>
        <p:txBody>
          <a:bodyPr wrap="square">
            <a:spAutoFit/>
          </a:bodyPr>
          <a:lstStyle/>
          <a:p>
            <a:r>
              <a:rPr lang="en-GB" sz="900" dirty="0">
                <a:solidFill>
                  <a:srgbClr val="183668"/>
                </a:solidFill>
              </a:rPr>
              <a:t>If the programme’s</a:t>
            </a:r>
            <a:r>
              <a:rPr lang="en-150" sz="900" dirty="0">
                <a:solidFill>
                  <a:srgbClr val="183668"/>
                </a:solidFill>
              </a:rPr>
              <a:t> </a:t>
            </a:r>
            <a:r>
              <a:rPr lang="en-GB" sz="900" dirty="0">
                <a:solidFill>
                  <a:srgbClr val="183668"/>
                </a:solidFill>
              </a:rPr>
              <a:t>adopted outputs are effectively implemented by its beneficiary stakeholders, we</a:t>
            </a:r>
            <a:r>
              <a:rPr lang="en-150" sz="900" dirty="0">
                <a:solidFill>
                  <a:srgbClr val="183668"/>
                </a:solidFill>
              </a:rPr>
              <a:t> </a:t>
            </a:r>
            <a:r>
              <a:rPr lang="en-GB" sz="900" dirty="0">
                <a:solidFill>
                  <a:srgbClr val="183668"/>
                </a:solidFill>
              </a:rPr>
              <a:t>articulate this as enhanced and </a:t>
            </a:r>
            <a:r>
              <a:rPr lang="en-GB" sz="900" b="1" dirty="0">
                <a:solidFill>
                  <a:srgbClr val="183668"/>
                </a:solidFill>
              </a:rPr>
              <a:t>sustained</a:t>
            </a:r>
            <a:r>
              <a:rPr lang="en-GB" sz="900" dirty="0">
                <a:solidFill>
                  <a:srgbClr val="183668"/>
                </a:solidFill>
              </a:rPr>
              <a:t> action</a:t>
            </a:r>
            <a:r>
              <a:rPr lang="en-150" sz="900" dirty="0">
                <a:solidFill>
                  <a:srgbClr val="183668"/>
                </a:solidFill>
              </a:rPr>
              <a:t>.</a:t>
            </a:r>
            <a:endParaRPr lang="en-GB" sz="900" dirty="0">
              <a:solidFill>
                <a:srgbClr val="183668"/>
              </a:solidFill>
            </a:endParaRPr>
          </a:p>
        </p:txBody>
      </p:sp>
      <p:sp>
        <p:nvSpPr>
          <p:cNvPr id="38" name="Rectangle: Rounded Corners 37">
            <a:extLst>
              <a:ext uri="{FF2B5EF4-FFF2-40B4-BE49-F238E27FC236}">
                <a16:creationId xmlns:a16="http://schemas.microsoft.com/office/drawing/2014/main" id="{E4D00FDF-6C47-5814-B8D3-02FC4AB9C981}"/>
              </a:ext>
            </a:extLst>
          </p:cNvPr>
          <p:cNvSpPr/>
          <p:nvPr/>
        </p:nvSpPr>
        <p:spPr>
          <a:xfrm>
            <a:off x="7966754" y="1152127"/>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1000" dirty="0">
                <a:solidFill>
                  <a:srgbClr val="183668"/>
                </a:solidFill>
              </a:rPr>
              <a:t>Increase crop productivity and resilience to climate change in agriculture.</a:t>
            </a:r>
          </a:p>
        </p:txBody>
      </p:sp>
      <p:sp>
        <p:nvSpPr>
          <p:cNvPr id="39" name="Rectangle: Rounded Corners 38">
            <a:extLst>
              <a:ext uri="{FF2B5EF4-FFF2-40B4-BE49-F238E27FC236}">
                <a16:creationId xmlns:a16="http://schemas.microsoft.com/office/drawing/2014/main" id="{DF834C1A-10EB-AB92-5FD9-F73FE3D8B765}"/>
              </a:ext>
            </a:extLst>
          </p:cNvPr>
          <p:cNvSpPr/>
          <p:nvPr/>
        </p:nvSpPr>
        <p:spPr>
          <a:xfrm>
            <a:off x="7973818" y="1455940"/>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Increase livestock productivity</a:t>
            </a:r>
          </a:p>
        </p:txBody>
      </p:sp>
      <p:sp>
        <p:nvSpPr>
          <p:cNvPr id="40" name="Rectangle: Rounded Corners 39">
            <a:extLst>
              <a:ext uri="{FF2B5EF4-FFF2-40B4-BE49-F238E27FC236}">
                <a16:creationId xmlns:a16="http://schemas.microsoft.com/office/drawing/2014/main" id="{397AD98E-C104-E67A-9E96-6FB35C1214EB}"/>
              </a:ext>
            </a:extLst>
          </p:cNvPr>
          <p:cNvSpPr/>
          <p:nvPr/>
        </p:nvSpPr>
        <p:spPr>
          <a:xfrm>
            <a:off x="7973818" y="1774985"/>
            <a:ext cx="4159869" cy="331031"/>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Ensure food safety and quality protection of consumers to facilitate international trade</a:t>
            </a:r>
          </a:p>
        </p:txBody>
      </p:sp>
      <p:sp>
        <p:nvSpPr>
          <p:cNvPr id="41" name="Rectangle: Rounded Corners 40">
            <a:extLst>
              <a:ext uri="{FF2B5EF4-FFF2-40B4-BE49-F238E27FC236}">
                <a16:creationId xmlns:a16="http://schemas.microsoft.com/office/drawing/2014/main" id="{A615CEB9-5D2A-3046-3CED-C3E485923085}"/>
              </a:ext>
            </a:extLst>
          </p:cNvPr>
          <p:cNvSpPr/>
          <p:nvPr/>
        </p:nvSpPr>
        <p:spPr>
          <a:xfrm>
            <a:off x="7966754" y="2189353"/>
            <a:ext cx="4159869" cy="331030"/>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 surveillance, detection ,and control of inspects pests of </a:t>
            </a:r>
            <a:r>
              <a:rPr lang="en-GB" sz="1000" dirty="0" err="1">
                <a:solidFill>
                  <a:srgbClr val="183668"/>
                </a:solidFill>
              </a:rPr>
              <a:t>Agriculutral</a:t>
            </a:r>
            <a:r>
              <a:rPr lang="en-GB" sz="1000" dirty="0">
                <a:solidFill>
                  <a:srgbClr val="183668"/>
                </a:solidFill>
              </a:rPr>
              <a:t> Veterinary importance</a:t>
            </a:r>
          </a:p>
        </p:txBody>
      </p:sp>
      <p:sp>
        <p:nvSpPr>
          <p:cNvPr id="42" name="Rectangle: Rounded Corners 41">
            <a:extLst>
              <a:ext uri="{FF2B5EF4-FFF2-40B4-BE49-F238E27FC236}">
                <a16:creationId xmlns:a16="http://schemas.microsoft.com/office/drawing/2014/main" id="{5B54007A-7F80-FCFF-2F57-68868E070162}"/>
              </a:ext>
            </a:extLst>
          </p:cNvPr>
          <p:cNvSpPr/>
          <p:nvPr/>
        </p:nvSpPr>
        <p:spPr>
          <a:xfrm>
            <a:off x="7973818" y="2603834"/>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a:t>
            </a:r>
            <a:r>
              <a:rPr lang="en-150" sz="1000" dirty="0">
                <a:solidFill>
                  <a:srgbClr val="183668"/>
                </a:solidFill>
              </a:rPr>
              <a:t> </a:t>
            </a:r>
            <a:r>
              <a:rPr lang="en-GB" sz="1000" dirty="0">
                <a:solidFill>
                  <a:srgbClr val="183668"/>
                </a:solidFill>
              </a:rPr>
              <a:t>agricultural soil, water and crop nutrition management</a:t>
            </a:r>
            <a:endParaRPr lang="en-150" sz="1000" dirty="0">
              <a:solidFill>
                <a:srgbClr val="183668"/>
              </a:solidFill>
            </a:endParaRPr>
          </a:p>
        </p:txBody>
      </p:sp>
      <p:sp>
        <p:nvSpPr>
          <p:cNvPr id="43" name="TextBox 42">
            <a:extLst>
              <a:ext uri="{FF2B5EF4-FFF2-40B4-BE49-F238E27FC236}">
                <a16:creationId xmlns:a16="http://schemas.microsoft.com/office/drawing/2014/main" id="{F18869C8-074D-FE9A-60B8-2E51BB40D76E}"/>
              </a:ext>
            </a:extLst>
          </p:cNvPr>
          <p:cNvSpPr txBox="1"/>
          <p:nvPr/>
        </p:nvSpPr>
        <p:spPr>
          <a:xfrm>
            <a:off x="7189315" y="37814"/>
            <a:ext cx="4407675" cy="369332"/>
          </a:xfrm>
          <a:prstGeom prst="rect">
            <a:avLst/>
          </a:prstGeom>
          <a:noFill/>
        </p:spPr>
        <p:txBody>
          <a:bodyPr wrap="square" rtlCol="0">
            <a:spAutoFit/>
          </a:bodyPr>
          <a:lstStyle/>
          <a:p>
            <a:pPr algn="ctr"/>
            <a:r>
              <a:rPr lang="en-150" dirty="0"/>
              <a:t>Impact</a:t>
            </a:r>
            <a:r>
              <a:rPr lang="es-ES" dirty="0"/>
              <a:t> (</a:t>
            </a:r>
            <a:r>
              <a:rPr lang="es-ES" dirty="0" err="1"/>
              <a:t>relevance</a:t>
            </a:r>
            <a:r>
              <a:rPr lang="es-ES" dirty="0"/>
              <a:t>)</a:t>
            </a:r>
            <a:endParaRPr lang="en-GB" dirty="0"/>
          </a:p>
        </p:txBody>
      </p:sp>
      <p:sp>
        <p:nvSpPr>
          <p:cNvPr id="44" name="TextBox 43">
            <a:extLst>
              <a:ext uri="{FF2B5EF4-FFF2-40B4-BE49-F238E27FC236}">
                <a16:creationId xmlns:a16="http://schemas.microsoft.com/office/drawing/2014/main" id="{DC5C7C5D-EAE2-FFFF-25CE-0E379EBB9D9C}"/>
              </a:ext>
            </a:extLst>
          </p:cNvPr>
          <p:cNvSpPr txBox="1"/>
          <p:nvPr/>
        </p:nvSpPr>
        <p:spPr>
          <a:xfrm>
            <a:off x="246483" y="169528"/>
            <a:ext cx="7348994" cy="584775"/>
          </a:xfrm>
          <a:prstGeom prst="rect">
            <a:avLst/>
          </a:prstGeom>
          <a:noFill/>
        </p:spPr>
        <p:txBody>
          <a:bodyPr wrap="square">
            <a:spAutoFit/>
          </a:bodyPr>
          <a:lstStyle/>
          <a:p>
            <a:r>
              <a:rPr lang="en-150" sz="3200" b="1" u="sng" dirty="0">
                <a:solidFill>
                  <a:srgbClr val="183668"/>
                </a:solidFill>
              </a:rPr>
              <a:t>TCP Theory of Change</a:t>
            </a:r>
            <a:r>
              <a:rPr lang="es-ES" sz="3200" b="1" u="sng" dirty="0">
                <a:solidFill>
                  <a:srgbClr val="183668"/>
                </a:solidFill>
              </a:rPr>
              <a:t>:</a:t>
            </a:r>
            <a:endParaRPr lang="en-GB" sz="3200" b="1" u="sng" dirty="0">
              <a:solidFill>
                <a:srgbClr val="183668"/>
              </a:solidFill>
            </a:endParaRPr>
          </a:p>
        </p:txBody>
      </p:sp>
      <p:sp>
        <p:nvSpPr>
          <p:cNvPr id="47" name="Arrow: Right 46">
            <a:extLst>
              <a:ext uri="{FF2B5EF4-FFF2-40B4-BE49-F238E27FC236}">
                <a16:creationId xmlns:a16="http://schemas.microsoft.com/office/drawing/2014/main" id="{5381336E-4B91-1E2F-5201-83226DD88524}"/>
              </a:ext>
            </a:extLst>
          </p:cNvPr>
          <p:cNvSpPr/>
          <p:nvPr/>
        </p:nvSpPr>
        <p:spPr>
          <a:xfrm rot="16200000">
            <a:off x="11334180" y="2810241"/>
            <a:ext cx="383666" cy="503736"/>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1D51589C-3727-8701-8370-F3B0BB3E6F1E}"/>
              </a:ext>
            </a:extLst>
          </p:cNvPr>
          <p:cNvSpPr/>
          <p:nvPr/>
        </p:nvSpPr>
        <p:spPr>
          <a:xfrm rot="16200000">
            <a:off x="8115277" y="2810241"/>
            <a:ext cx="383666" cy="503736"/>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6999411-D707-77A5-A65D-7233D67AEA8A}"/>
              </a:ext>
            </a:extLst>
          </p:cNvPr>
          <p:cNvSpPr txBox="1"/>
          <p:nvPr/>
        </p:nvSpPr>
        <p:spPr>
          <a:xfrm>
            <a:off x="2200527" y="3152001"/>
            <a:ext cx="3299784" cy="553998"/>
          </a:xfrm>
          <a:prstGeom prst="rect">
            <a:avLst/>
          </a:prstGeom>
          <a:noFill/>
        </p:spPr>
        <p:txBody>
          <a:bodyPr wrap="square" rtlCol="0">
            <a:spAutoFit/>
          </a:bodyPr>
          <a:lstStyle/>
          <a:p>
            <a:pPr algn="ctr"/>
            <a:r>
              <a:rPr lang="es-ES" sz="3000" dirty="0">
                <a:solidFill>
                  <a:schemeClr val="bg2">
                    <a:lumMod val="75000"/>
                  </a:schemeClr>
                </a:solidFill>
                <a:latin typeface="+mj-lt"/>
              </a:rPr>
              <a:t>MEMBER STATES</a:t>
            </a:r>
            <a:endParaRPr lang="en-GB" sz="3000" dirty="0">
              <a:solidFill>
                <a:schemeClr val="bg2">
                  <a:lumMod val="75000"/>
                </a:schemeClr>
              </a:solidFill>
              <a:latin typeface="+mj-lt"/>
            </a:endParaRPr>
          </a:p>
        </p:txBody>
      </p:sp>
      <p:pic>
        <p:nvPicPr>
          <p:cNvPr id="3" name="Picture 2" descr="A yellow background with a bowl of soup&#10;&#10;Description automatically generated">
            <a:extLst>
              <a:ext uri="{FF2B5EF4-FFF2-40B4-BE49-F238E27FC236}">
                <a16:creationId xmlns:a16="http://schemas.microsoft.com/office/drawing/2014/main" id="{83C3D362-5933-5CB8-5193-0C4A5CEE25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8872" y="513221"/>
            <a:ext cx="540000" cy="540000"/>
          </a:xfrm>
          <a:prstGeom prst="rect">
            <a:avLst/>
          </a:prstGeom>
        </p:spPr>
      </p:pic>
      <p:pic>
        <p:nvPicPr>
          <p:cNvPr id="10" name="Picture 9" descr="A green square with white text and a heart and a line of pulse&#10;&#10;Description automatically generated">
            <a:extLst>
              <a:ext uri="{FF2B5EF4-FFF2-40B4-BE49-F238E27FC236}">
                <a16:creationId xmlns:a16="http://schemas.microsoft.com/office/drawing/2014/main" id="{33368E43-2AB8-BA85-8B2D-5CA1BF896B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3153" y="513221"/>
            <a:ext cx="540000" cy="540000"/>
          </a:xfrm>
          <a:prstGeom prst="rect">
            <a:avLst/>
          </a:prstGeom>
        </p:spPr>
      </p:pic>
      <p:pic>
        <p:nvPicPr>
          <p:cNvPr id="12" name="Picture 11" descr="A yellow rectangular sign with white text&#10;&#10;Description automatically generated">
            <a:extLst>
              <a:ext uri="{FF2B5EF4-FFF2-40B4-BE49-F238E27FC236}">
                <a16:creationId xmlns:a16="http://schemas.microsoft.com/office/drawing/2014/main" id="{2A942CB0-CD22-2B8B-6DF9-4CE9312FB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27434" y="513221"/>
            <a:ext cx="540000" cy="540000"/>
          </a:xfrm>
          <a:prstGeom prst="rect">
            <a:avLst/>
          </a:prstGeom>
        </p:spPr>
      </p:pic>
      <p:pic>
        <p:nvPicPr>
          <p:cNvPr id="13" name="Picture 12" descr="A green and white symbol with a planet earth in the middle&#10;&#10;Description automatically generated">
            <a:extLst>
              <a:ext uri="{FF2B5EF4-FFF2-40B4-BE49-F238E27FC236}">
                <a16:creationId xmlns:a16="http://schemas.microsoft.com/office/drawing/2014/main" id="{6570473B-163E-C0B6-BB95-A0DB1846BE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01715" y="508832"/>
            <a:ext cx="540000" cy="540000"/>
          </a:xfrm>
          <a:prstGeom prst="rect">
            <a:avLst/>
          </a:prstGeom>
        </p:spPr>
      </p:pic>
      <p:sp>
        <p:nvSpPr>
          <p:cNvPr id="17" name="TextBox 16">
            <a:extLst>
              <a:ext uri="{FF2B5EF4-FFF2-40B4-BE49-F238E27FC236}">
                <a16:creationId xmlns:a16="http://schemas.microsoft.com/office/drawing/2014/main" id="{62AF6FC9-9BCF-4FBC-F877-EC39AF2E8096}"/>
              </a:ext>
            </a:extLst>
          </p:cNvPr>
          <p:cNvSpPr txBox="1"/>
          <p:nvPr/>
        </p:nvSpPr>
        <p:spPr>
          <a:xfrm>
            <a:off x="120465" y="1455940"/>
            <a:ext cx="1926070" cy="923330"/>
          </a:xfrm>
          <a:prstGeom prst="rect">
            <a:avLst/>
          </a:prstGeom>
          <a:noFill/>
        </p:spPr>
        <p:txBody>
          <a:bodyPr wrap="square">
            <a:spAutoFit/>
          </a:bodyPr>
          <a:lstStyle/>
          <a:p>
            <a:r>
              <a:rPr lang="en-150" sz="900" dirty="0"/>
              <a:t>That </a:t>
            </a:r>
            <a:r>
              <a:rPr lang="en-150" sz="900" dirty="0">
                <a:solidFill>
                  <a:srgbClr val="FF0000"/>
                </a:solidFill>
              </a:rPr>
              <a:t>may prevent countries to implement nuclear technologies </a:t>
            </a:r>
            <a:r>
              <a:rPr lang="en-150" sz="900" dirty="0"/>
              <a:t>in favour of increasing productivity; ensuring safety and quality; improving control of pests in Food &amp; Agriculture:</a:t>
            </a:r>
          </a:p>
        </p:txBody>
      </p:sp>
      <p:sp>
        <p:nvSpPr>
          <p:cNvPr id="33" name="Rectangle: Rounded Corners 32">
            <a:extLst>
              <a:ext uri="{FF2B5EF4-FFF2-40B4-BE49-F238E27FC236}">
                <a16:creationId xmlns:a16="http://schemas.microsoft.com/office/drawing/2014/main" id="{229DE82F-5E9E-E9BE-512E-7E2B820FAA53}"/>
              </a:ext>
            </a:extLst>
          </p:cNvPr>
          <p:cNvSpPr/>
          <p:nvPr/>
        </p:nvSpPr>
        <p:spPr>
          <a:xfrm>
            <a:off x="5792944" y="3576113"/>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Produce data to inform policies</a:t>
            </a:r>
          </a:p>
        </p:txBody>
      </p:sp>
      <p:sp>
        <p:nvSpPr>
          <p:cNvPr id="35" name="Rectangle: Rounded Corners 34">
            <a:extLst>
              <a:ext uri="{FF2B5EF4-FFF2-40B4-BE49-F238E27FC236}">
                <a16:creationId xmlns:a16="http://schemas.microsoft.com/office/drawing/2014/main" id="{FF48376E-20C1-018D-E47C-40CDA69662B7}"/>
              </a:ext>
            </a:extLst>
          </p:cNvPr>
          <p:cNvSpPr/>
          <p:nvPr/>
        </p:nvSpPr>
        <p:spPr>
          <a:xfrm>
            <a:off x="5821519" y="2719054"/>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Develop regulatory frameworks / new technical guidelines</a:t>
            </a:r>
          </a:p>
        </p:txBody>
      </p:sp>
      <p:sp>
        <p:nvSpPr>
          <p:cNvPr id="36" name="Rectangle: Rounded Corners 35">
            <a:extLst>
              <a:ext uri="{FF2B5EF4-FFF2-40B4-BE49-F238E27FC236}">
                <a16:creationId xmlns:a16="http://schemas.microsoft.com/office/drawing/2014/main" id="{F69DC9DE-112A-E06C-2C12-A2F7361BFC16}"/>
              </a:ext>
            </a:extLst>
          </p:cNvPr>
          <p:cNvSpPr/>
          <p:nvPr/>
        </p:nvSpPr>
        <p:spPr>
          <a:xfrm>
            <a:off x="5796926" y="459059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Upgraded institutions/laboratories/educational/</a:t>
            </a:r>
            <a:r>
              <a:rPr lang="en-GB" sz="900" dirty="0" err="1"/>
              <a:t>centers</a:t>
            </a:r>
            <a:endParaRPr lang="en-GB" sz="900" dirty="0"/>
          </a:p>
        </p:txBody>
      </p:sp>
      <p:sp>
        <p:nvSpPr>
          <p:cNvPr id="37" name="Rectangle: Rounded Corners 36">
            <a:extLst>
              <a:ext uri="{FF2B5EF4-FFF2-40B4-BE49-F238E27FC236}">
                <a16:creationId xmlns:a16="http://schemas.microsoft.com/office/drawing/2014/main" id="{6910F8FD-7432-B21F-ED31-DC474AC36A7B}"/>
              </a:ext>
            </a:extLst>
          </p:cNvPr>
          <p:cNvSpPr/>
          <p:nvPr/>
        </p:nvSpPr>
        <p:spPr>
          <a:xfrm>
            <a:off x="5754715" y="552205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Curricula in new professions</a:t>
            </a:r>
          </a:p>
        </p:txBody>
      </p:sp>
      <p:sp>
        <p:nvSpPr>
          <p:cNvPr id="46" name="Rectangle: Rounded Corners 45">
            <a:extLst>
              <a:ext uri="{FF2B5EF4-FFF2-40B4-BE49-F238E27FC236}">
                <a16:creationId xmlns:a16="http://schemas.microsoft.com/office/drawing/2014/main" id="{7D2A1C3A-5CF2-5F2D-569F-A476F9B4D818}"/>
              </a:ext>
            </a:extLst>
          </p:cNvPr>
          <p:cNvSpPr/>
          <p:nvPr/>
        </p:nvSpPr>
        <p:spPr>
          <a:xfrm>
            <a:off x="5818858" y="181166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spTree>
    <p:extLst>
      <p:ext uri="{BB962C8B-B14F-4D97-AF65-F5344CB8AC3E}">
        <p14:creationId xmlns:p14="http://schemas.microsoft.com/office/powerpoint/2010/main" val="143198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0A47-711C-75C7-120C-4C3827E7DF70}"/>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4" name="Oval 3">
            <a:extLst>
              <a:ext uri="{FF2B5EF4-FFF2-40B4-BE49-F238E27FC236}">
                <a16:creationId xmlns:a16="http://schemas.microsoft.com/office/drawing/2014/main" id="{05B74307-1667-50D7-F926-DC440B4C2433}"/>
              </a:ext>
            </a:extLst>
          </p:cNvPr>
          <p:cNvSpPr/>
          <p:nvPr/>
        </p:nvSpPr>
        <p:spPr>
          <a:xfrm>
            <a:off x="110652" y="2279387"/>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t>There is no staff left to operate equipment</a:t>
            </a:r>
          </a:p>
        </p:txBody>
      </p:sp>
      <p:sp>
        <p:nvSpPr>
          <p:cNvPr id="5" name="Oval 4">
            <a:extLst>
              <a:ext uri="{FF2B5EF4-FFF2-40B4-BE49-F238E27FC236}">
                <a16:creationId xmlns:a16="http://schemas.microsoft.com/office/drawing/2014/main" id="{45A26452-0760-7E04-813D-C6E3311C01D8}"/>
              </a:ext>
            </a:extLst>
          </p:cNvPr>
          <p:cNvSpPr/>
          <p:nvPr/>
        </p:nvSpPr>
        <p:spPr>
          <a:xfrm>
            <a:off x="110651" y="3717249"/>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maintenance of equipment</a:t>
            </a:r>
          </a:p>
        </p:txBody>
      </p:sp>
      <p:sp>
        <p:nvSpPr>
          <p:cNvPr id="6" name="Oval 5">
            <a:extLst>
              <a:ext uri="{FF2B5EF4-FFF2-40B4-BE49-F238E27FC236}">
                <a16:creationId xmlns:a16="http://schemas.microsoft.com/office/drawing/2014/main" id="{F5DFD205-5459-4245-38BE-8B9A73FD641A}"/>
              </a:ext>
            </a:extLst>
          </p:cNvPr>
          <p:cNvSpPr/>
          <p:nvPr/>
        </p:nvSpPr>
        <p:spPr>
          <a:xfrm>
            <a:off x="110652" y="2998318"/>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There is no staff to implement technology</a:t>
            </a:r>
          </a:p>
        </p:txBody>
      </p:sp>
      <p:sp>
        <p:nvSpPr>
          <p:cNvPr id="7" name="Oval 6">
            <a:extLst>
              <a:ext uri="{FF2B5EF4-FFF2-40B4-BE49-F238E27FC236}">
                <a16:creationId xmlns:a16="http://schemas.microsoft.com/office/drawing/2014/main" id="{9DF4D631-C8A8-C5CD-39F1-FBCDFDA8B171}"/>
              </a:ext>
            </a:extLst>
          </p:cNvPr>
          <p:cNvSpPr/>
          <p:nvPr/>
        </p:nvSpPr>
        <p:spPr>
          <a:xfrm>
            <a:off x="110650" y="4436180"/>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funding for operational inputs</a:t>
            </a:r>
          </a:p>
        </p:txBody>
      </p:sp>
      <p:sp>
        <p:nvSpPr>
          <p:cNvPr id="8" name="Oval 7">
            <a:extLst>
              <a:ext uri="{FF2B5EF4-FFF2-40B4-BE49-F238E27FC236}">
                <a16:creationId xmlns:a16="http://schemas.microsoft.com/office/drawing/2014/main" id="{B353E293-E5C8-F982-2EED-E0FE9576B5AE}"/>
              </a:ext>
            </a:extLst>
          </p:cNvPr>
          <p:cNvSpPr/>
          <p:nvPr/>
        </p:nvSpPr>
        <p:spPr>
          <a:xfrm>
            <a:off x="110649" y="5155111"/>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Research priorities shift</a:t>
            </a:r>
          </a:p>
        </p:txBody>
      </p:sp>
      <p:sp>
        <p:nvSpPr>
          <p:cNvPr id="9" name="Oval 8">
            <a:extLst>
              <a:ext uri="{FF2B5EF4-FFF2-40B4-BE49-F238E27FC236}">
                <a16:creationId xmlns:a16="http://schemas.microsoft.com/office/drawing/2014/main" id="{F04FD43E-112B-7124-0DFC-401970BE9584}"/>
              </a:ext>
            </a:extLst>
          </p:cNvPr>
          <p:cNvSpPr/>
          <p:nvPr/>
        </p:nvSpPr>
        <p:spPr>
          <a:xfrm>
            <a:off x="110648" y="5874042"/>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Unsuccessful results in technology application</a:t>
            </a:r>
          </a:p>
        </p:txBody>
      </p:sp>
      <p:sp>
        <p:nvSpPr>
          <p:cNvPr id="10" name="TextBox 9">
            <a:extLst>
              <a:ext uri="{FF2B5EF4-FFF2-40B4-BE49-F238E27FC236}">
                <a16:creationId xmlns:a16="http://schemas.microsoft.com/office/drawing/2014/main" id="{FE71224A-2960-75E9-942C-E5924E7998C6}"/>
              </a:ext>
            </a:extLst>
          </p:cNvPr>
          <p:cNvSpPr txBox="1"/>
          <p:nvPr/>
        </p:nvSpPr>
        <p:spPr>
          <a:xfrm>
            <a:off x="301479" y="1796817"/>
            <a:ext cx="1264264" cy="369332"/>
          </a:xfrm>
          <a:prstGeom prst="rect">
            <a:avLst/>
          </a:prstGeom>
          <a:noFill/>
        </p:spPr>
        <p:txBody>
          <a:bodyPr wrap="square" rtlCol="0">
            <a:spAutoFit/>
          </a:bodyPr>
          <a:lstStyle/>
          <a:p>
            <a:r>
              <a:rPr lang="en-150" dirty="0"/>
              <a:t>Constraints</a:t>
            </a:r>
            <a:endParaRPr lang="en-GB" dirty="0"/>
          </a:p>
        </p:txBody>
      </p:sp>
      <p:sp>
        <p:nvSpPr>
          <p:cNvPr id="11" name="TextBox 10">
            <a:extLst>
              <a:ext uri="{FF2B5EF4-FFF2-40B4-BE49-F238E27FC236}">
                <a16:creationId xmlns:a16="http://schemas.microsoft.com/office/drawing/2014/main" id="{B66D416B-497E-4C35-DD49-9B2FCC05901E}"/>
              </a:ext>
            </a:extLst>
          </p:cNvPr>
          <p:cNvSpPr txBox="1"/>
          <p:nvPr/>
        </p:nvSpPr>
        <p:spPr>
          <a:xfrm>
            <a:off x="3533313" y="2279387"/>
            <a:ext cx="7315200" cy="3693319"/>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endParaRPr lang="en-150" dirty="0"/>
          </a:p>
          <a:p>
            <a:pPr marL="285750" indent="-285750">
              <a:buFont typeface="Arial" panose="020B0604020202020204" pitchFamily="34" charset="0"/>
              <a:buChar char="•"/>
            </a:pPr>
            <a:r>
              <a:rPr lang="en-GB" dirty="0"/>
              <a:t>Status of development when your institution collaborated with the TCP </a:t>
            </a:r>
            <a:r>
              <a:rPr lang="en-GB" dirty="0" err="1"/>
              <a:t>i</a:t>
            </a:r>
            <a:r>
              <a:rPr lang="en-150" dirty="0"/>
              <a:t>n %start year%?</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Status of development at the moment (2023)</a:t>
            </a:r>
            <a:endParaRPr lang="en-150" dirty="0"/>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In your opinion which are the reasons that best explain the shrink of the level of development?</a:t>
            </a:r>
            <a:endParaRPr lang="en-150" dirty="0"/>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In your opinion, what are the aspects that may help ensuring sustainability of the achievements reached with IAEA TCP support? </a:t>
            </a:r>
            <a:endParaRPr lang="en-150" dirty="0"/>
          </a:p>
          <a:p>
            <a:endParaRPr lang="en-GB" dirty="0"/>
          </a:p>
        </p:txBody>
      </p:sp>
    </p:spTree>
    <p:extLst>
      <p:ext uri="{BB962C8B-B14F-4D97-AF65-F5344CB8AC3E}">
        <p14:creationId xmlns:p14="http://schemas.microsoft.com/office/powerpoint/2010/main" val="76238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149C-8AD0-5943-F78F-7C386FA94D98}"/>
              </a:ext>
            </a:extLst>
          </p:cNvPr>
          <p:cNvSpPr>
            <a:spLocks noGrp="1"/>
          </p:cNvSpPr>
          <p:nvPr>
            <p:ph type="title"/>
          </p:nvPr>
        </p:nvSpPr>
        <p:spPr/>
        <p:txBody>
          <a:bodyPr/>
          <a:lstStyle/>
          <a:p>
            <a:r>
              <a:rPr lang="en-150"/>
              <a:t>Example of data from CP</a:t>
            </a:r>
            <a:endParaRPr lang="en-GB" dirty="0"/>
          </a:p>
        </p:txBody>
      </p:sp>
      <p:pic>
        <p:nvPicPr>
          <p:cNvPr id="5" name="Picture 4">
            <a:extLst>
              <a:ext uri="{FF2B5EF4-FFF2-40B4-BE49-F238E27FC236}">
                <a16:creationId xmlns:a16="http://schemas.microsoft.com/office/drawing/2014/main" id="{2B67951F-25F8-9C81-1BDA-8C882B85B29A}"/>
              </a:ext>
            </a:extLst>
          </p:cNvPr>
          <p:cNvPicPr>
            <a:picLocks noChangeAspect="1"/>
          </p:cNvPicPr>
          <p:nvPr/>
        </p:nvPicPr>
        <p:blipFill>
          <a:blip r:embed="rId2"/>
          <a:stretch>
            <a:fillRect/>
          </a:stretch>
        </p:blipFill>
        <p:spPr>
          <a:xfrm>
            <a:off x="426040" y="1866454"/>
            <a:ext cx="6057900" cy="4905375"/>
          </a:xfrm>
          <a:prstGeom prst="rect">
            <a:avLst/>
          </a:prstGeom>
        </p:spPr>
      </p:pic>
      <p:pic>
        <p:nvPicPr>
          <p:cNvPr id="6" name="Picture 5">
            <a:extLst>
              <a:ext uri="{FF2B5EF4-FFF2-40B4-BE49-F238E27FC236}">
                <a16:creationId xmlns:a16="http://schemas.microsoft.com/office/drawing/2014/main" id="{186CC39D-AA33-B33E-B478-5FC166EDF89B}"/>
              </a:ext>
            </a:extLst>
          </p:cNvPr>
          <p:cNvPicPr>
            <a:picLocks noChangeAspect="1"/>
          </p:cNvPicPr>
          <p:nvPr/>
        </p:nvPicPr>
        <p:blipFill>
          <a:blip r:embed="rId3"/>
          <a:stretch>
            <a:fillRect/>
          </a:stretch>
        </p:blipFill>
        <p:spPr>
          <a:xfrm>
            <a:off x="6867690" y="2136912"/>
            <a:ext cx="5115589" cy="4142340"/>
          </a:xfrm>
          <a:prstGeom prst="rect">
            <a:avLst/>
          </a:prstGeom>
        </p:spPr>
      </p:pic>
    </p:spTree>
    <p:extLst>
      <p:ext uri="{BB962C8B-B14F-4D97-AF65-F5344CB8AC3E}">
        <p14:creationId xmlns:p14="http://schemas.microsoft.com/office/powerpoint/2010/main" val="144699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1851F-69CC-D29D-1DB3-BB7511530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A7D73-8B97-E3C6-BD13-752C0C926238}"/>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44EE1DE4-A8B5-3093-FC28-80C7A5DCB6E2}"/>
              </a:ext>
            </a:extLst>
          </p:cNvPr>
          <p:cNvSpPr txBox="1"/>
          <p:nvPr/>
        </p:nvSpPr>
        <p:spPr>
          <a:xfrm>
            <a:off x="3600379" y="1592682"/>
            <a:ext cx="7315200" cy="3139321"/>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Based on your knowledge, HOW did the TCP contribute to</a:t>
            </a:r>
            <a:r>
              <a:rPr lang="en-150" dirty="0"/>
              <a:t> the development of this %FOA%?</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What has been the most effective input given by the TCP to support your institution?</a:t>
            </a:r>
            <a:endParaRPr lang="en-150" dirty="0"/>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What has been the most effective input given by the TCP to support &lt;</a:t>
            </a:r>
            <a:r>
              <a:rPr lang="en-GB" dirty="0" err="1"/>
              <a:t>i</a:t>
            </a:r>
            <a:r>
              <a:rPr lang="en-GB" dirty="0"/>
              <a:t>&gt;%</a:t>
            </a:r>
            <a:r>
              <a:rPr lang="en-GB" dirty="0" err="1"/>
              <a:t>foas</a:t>
            </a:r>
            <a:r>
              <a:rPr lang="en-GB" dirty="0"/>
              <a:t>%&lt;/</a:t>
            </a:r>
            <a:r>
              <a:rPr lang="en-GB" dirty="0" err="1"/>
              <a:t>i</a:t>
            </a:r>
            <a:r>
              <a:rPr lang="en-GB" dirty="0"/>
              <a:t>&gt; in your institution?</a:t>
            </a:r>
            <a:endParaRPr lang="en-150" dirty="0"/>
          </a:p>
          <a:p>
            <a:endParaRPr lang="en-GB" dirty="0"/>
          </a:p>
        </p:txBody>
      </p:sp>
      <p:graphicFrame>
        <p:nvGraphicFramePr>
          <p:cNvPr id="3" name="Diagram 2">
            <a:extLst>
              <a:ext uri="{FF2B5EF4-FFF2-40B4-BE49-F238E27FC236}">
                <a16:creationId xmlns:a16="http://schemas.microsoft.com/office/drawing/2014/main" id="{463125B6-9CE1-9237-68FD-3659D0C2331A}"/>
              </a:ext>
            </a:extLst>
          </p:cNvPr>
          <p:cNvGraphicFramePr/>
          <p:nvPr>
            <p:extLst>
              <p:ext uri="{D42A27DB-BD31-4B8C-83A1-F6EECF244321}">
                <p14:modId xmlns:p14="http://schemas.microsoft.com/office/powerpoint/2010/main" val="1771020258"/>
              </p:ext>
            </p:extLst>
          </p:nvPr>
        </p:nvGraphicFramePr>
        <p:xfrm>
          <a:off x="-187975" y="2494679"/>
          <a:ext cx="3788354" cy="259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C76A7BC6-2783-CB32-BB90-D57A21C01F65}"/>
              </a:ext>
            </a:extLst>
          </p:cNvPr>
          <p:cNvSpPr txBox="1"/>
          <p:nvPr/>
        </p:nvSpPr>
        <p:spPr>
          <a:xfrm>
            <a:off x="1334252" y="2043453"/>
            <a:ext cx="918380" cy="369332"/>
          </a:xfrm>
          <a:prstGeom prst="rect">
            <a:avLst/>
          </a:prstGeom>
          <a:noFill/>
        </p:spPr>
        <p:txBody>
          <a:bodyPr wrap="square" rtlCol="0">
            <a:spAutoFit/>
          </a:bodyPr>
          <a:lstStyle/>
          <a:p>
            <a:r>
              <a:rPr lang="en-150" dirty="0"/>
              <a:t>Inputs</a:t>
            </a:r>
            <a:endParaRPr lang="en-GB" dirty="0"/>
          </a:p>
        </p:txBody>
      </p:sp>
      <p:sp>
        <p:nvSpPr>
          <p:cNvPr id="13" name="TextBox 12">
            <a:extLst>
              <a:ext uri="{FF2B5EF4-FFF2-40B4-BE49-F238E27FC236}">
                <a16:creationId xmlns:a16="http://schemas.microsoft.com/office/drawing/2014/main" id="{65796A4D-074C-7CE5-75CB-B98AA5BF82C5}"/>
              </a:ext>
            </a:extLst>
          </p:cNvPr>
          <p:cNvSpPr txBox="1"/>
          <p:nvPr/>
        </p:nvSpPr>
        <p:spPr>
          <a:xfrm>
            <a:off x="3819490" y="4942152"/>
            <a:ext cx="7315200" cy="1200329"/>
          </a:xfrm>
          <a:prstGeom prst="rect">
            <a:avLst/>
          </a:prstGeom>
          <a:noFill/>
        </p:spPr>
        <p:txBody>
          <a:bodyPr wrap="square" rtlCol="0">
            <a:spAutoFit/>
          </a:bodyPr>
          <a:lstStyle/>
          <a:p>
            <a:r>
              <a:rPr lang="es-ES" b="1" dirty="0" err="1"/>
              <a:t>From</a:t>
            </a:r>
            <a:r>
              <a:rPr lang="es-ES" b="1" dirty="0"/>
              <a:t> </a:t>
            </a:r>
            <a:r>
              <a:rPr lang="en-150" b="1" dirty="0"/>
              <a:t>NLO 1 (Regional Coop Agreements):</a:t>
            </a:r>
          </a:p>
          <a:p>
            <a:pPr marL="285750" indent="-285750">
              <a:buFont typeface="Arial" panose="020B0604020202020204" pitchFamily="34" charset="0"/>
              <a:buChar char="•"/>
            </a:pPr>
            <a:r>
              <a:rPr lang="en-GB" dirty="0"/>
              <a:t>What has been the value added by participating in activities led by the Regional Cooperation Agreements in the context of the TC Programme?</a:t>
            </a:r>
            <a:endParaRPr lang="en-150" b="1" dirty="0"/>
          </a:p>
          <a:p>
            <a:endParaRPr lang="en-GB" dirty="0"/>
          </a:p>
        </p:txBody>
      </p:sp>
    </p:spTree>
    <p:extLst>
      <p:ext uri="{BB962C8B-B14F-4D97-AF65-F5344CB8AC3E}">
        <p14:creationId xmlns:p14="http://schemas.microsoft.com/office/powerpoint/2010/main" val="23931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3B777-6250-0E2E-7C3B-4A0037363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00C430-0B23-60EB-846A-601151890BBB}"/>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F7E77BA5-AC31-EC37-471F-9CF0DABC328D}"/>
              </a:ext>
            </a:extLst>
          </p:cNvPr>
          <p:cNvSpPr txBox="1"/>
          <p:nvPr/>
        </p:nvSpPr>
        <p:spPr>
          <a:xfrm>
            <a:off x="3542548" y="1871015"/>
            <a:ext cx="7315200" cy="1200329"/>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In your opinion, has the support of the TCP consolidated into any of the following?</a:t>
            </a:r>
          </a:p>
        </p:txBody>
      </p:sp>
      <p:sp>
        <p:nvSpPr>
          <p:cNvPr id="9" name="TextBox 8">
            <a:extLst>
              <a:ext uri="{FF2B5EF4-FFF2-40B4-BE49-F238E27FC236}">
                <a16:creationId xmlns:a16="http://schemas.microsoft.com/office/drawing/2014/main" id="{BCD310FD-BE9E-0032-912D-6C4A82CF298A}"/>
              </a:ext>
            </a:extLst>
          </p:cNvPr>
          <p:cNvSpPr txBox="1"/>
          <p:nvPr/>
        </p:nvSpPr>
        <p:spPr>
          <a:xfrm>
            <a:off x="544156" y="1416818"/>
            <a:ext cx="2667649" cy="369332"/>
          </a:xfrm>
          <a:prstGeom prst="rect">
            <a:avLst/>
          </a:prstGeom>
          <a:noFill/>
        </p:spPr>
        <p:txBody>
          <a:bodyPr wrap="square" rtlCol="0">
            <a:spAutoFit/>
          </a:bodyPr>
          <a:lstStyle/>
          <a:p>
            <a:r>
              <a:rPr lang="en-150" dirty="0"/>
              <a:t>Intermediate Outcomes</a:t>
            </a:r>
            <a:endParaRPr lang="en-GB" dirty="0"/>
          </a:p>
        </p:txBody>
      </p:sp>
      <p:sp>
        <p:nvSpPr>
          <p:cNvPr id="10" name="TextBox 9">
            <a:extLst>
              <a:ext uri="{FF2B5EF4-FFF2-40B4-BE49-F238E27FC236}">
                <a16:creationId xmlns:a16="http://schemas.microsoft.com/office/drawing/2014/main" id="{5D578002-2907-89BA-17BF-FEE3609722F3}"/>
              </a:ext>
            </a:extLst>
          </p:cNvPr>
          <p:cNvSpPr txBox="1"/>
          <p:nvPr/>
        </p:nvSpPr>
        <p:spPr>
          <a:xfrm>
            <a:off x="548424" y="1772869"/>
            <a:ext cx="2890296" cy="230832"/>
          </a:xfrm>
          <a:prstGeom prst="rect">
            <a:avLst/>
          </a:prstGeom>
          <a:noFill/>
        </p:spPr>
        <p:txBody>
          <a:bodyPr wrap="square">
            <a:spAutoFit/>
          </a:bodyPr>
          <a:lstStyle/>
          <a:p>
            <a:r>
              <a:rPr lang="en-150" sz="900" b="1" dirty="0">
                <a:solidFill>
                  <a:srgbClr val="007DBC"/>
                </a:solidFill>
              </a:rPr>
              <a:t>I</a:t>
            </a:r>
            <a:r>
              <a:rPr lang="en-GB" sz="900" b="1" dirty="0" err="1">
                <a:solidFill>
                  <a:srgbClr val="007DBC"/>
                </a:solidFill>
              </a:rPr>
              <a:t>ndication</a:t>
            </a:r>
            <a:r>
              <a:rPr lang="en-GB" sz="900" b="1" dirty="0">
                <a:solidFill>
                  <a:srgbClr val="007DBC"/>
                </a:solidFill>
              </a:rPr>
              <a:t> of initial uptake by</a:t>
            </a:r>
            <a:r>
              <a:rPr lang="en-150" sz="900" b="1" dirty="0">
                <a:solidFill>
                  <a:srgbClr val="007DBC"/>
                </a:solidFill>
              </a:rPr>
              <a:t> </a:t>
            </a:r>
            <a:r>
              <a:rPr lang="en-GB" sz="900" b="1" dirty="0">
                <a:solidFill>
                  <a:srgbClr val="007DBC"/>
                </a:solidFill>
              </a:rPr>
              <a:t>programme stakeholders</a:t>
            </a:r>
            <a:endParaRPr lang="en-GB" sz="900" dirty="0">
              <a:solidFill>
                <a:srgbClr val="007DBC"/>
              </a:solidFill>
            </a:endParaRPr>
          </a:p>
        </p:txBody>
      </p:sp>
      <p:sp>
        <p:nvSpPr>
          <p:cNvPr id="15" name="TextBox 14">
            <a:extLst>
              <a:ext uri="{FF2B5EF4-FFF2-40B4-BE49-F238E27FC236}">
                <a16:creationId xmlns:a16="http://schemas.microsoft.com/office/drawing/2014/main" id="{F9828E6E-7B4F-6442-EEF4-06AF7B7F2634}"/>
              </a:ext>
            </a:extLst>
          </p:cNvPr>
          <p:cNvSpPr txBox="1"/>
          <p:nvPr/>
        </p:nvSpPr>
        <p:spPr>
          <a:xfrm>
            <a:off x="3542548" y="3363008"/>
            <a:ext cx="7315200" cy="1200329"/>
          </a:xfrm>
          <a:prstGeom prst="rect">
            <a:avLst/>
          </a:prstGeom>
          <a:noFill/>
        </p:spPr>
        <p:txBody>
          <a:bodyPr wrap="square" rtlCol="0">
            <a:spAutoFit/>
          </a:bodyPr>
          <a:lstStyle/>
          <a:p>
            <a:r>
              <a:rPr lang="en-150" b="1" dirty="0"/>
              <a:t>* </a:t>
            </a:r>
            <a:r>
              <a:rPr lang="es-ES" b="1" dirty="0" err="1"/>
              <a:t>From</a:t>
            </a:r>
            <a:r>
              <a:rPr lang="es-ES" b="1" dirty="0"/>
              <a:t> </a:t>
            </a:r>
            <a:r>
              <a:rPr lang="en-150" b="1" dirty="0"/>
              <a:t>NLO 1 (Effectiveness):</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Please indicate the estimated time range when the improvements introduced by TC programme in each area were achieved in your country.</a:t>
            </a:r>
          </a:p>
        </p:txBody>
      </p:sp>
      <p:sp>
        <p:nvSpPr>
          <p:cNvPr id="4" name="Rectangle: Rounded Corners 3">
            <a:extLst>
              <a:ext uri="{FF2B5EF4-FFF2-40B4-BE49-F238E27FC236}">
                <a16:creationId xmlns:a16="http://schemas.microsoft.com/office/drawing/2014/main" id="{E7CA1E45-800E-A8E5-BFEC-6C98B81EFC41}"/>
              </a:ext>
            </a:extLst>
          </p:cNvPr>
          <p:cNvSpPr/>
          <p:nvPr/>
        </p:nvSpPr>
        <p:spPr>
          <a:xfrm>
            <a:off x="920580" y="3911395"/>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Produce data to inform policies</a:t>
            </a:r>
          </a:p>
        </p:txBody>
      </p:sp>
      <p:sp>
        <p:nvSpPr>
          <p:cNvPr id="12" name="Rectangle: Rounded Corners 11">
            <a:extLst>
              <a:ext uri="{FF2B5EF4-FFF2-40B4-BE49-F238E27FC236}">
                <a16:creationId xmlns:a16="http://schemas.microsoft.com/office/drawing/2014/main" id="{DB82D48C-4FE5-9EF8-DA31-0390B6788023}"/>
              </a:ext>
            </a:extLst>
          </p:cNvPr>
          <p:cNvSpPr/>
          <p:nvPr/>
        </p:nvSpPr>
        <p:spPr>
          <a:xfrm>
            <a:off x="949155" y="305433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Develop regulatory frameworks / new technical guidelines</a:t>
            </a:r>
          </a:p>
        </p:txBody>
      </p:sp>
      <p:sp>
        <p:nvSpPr>
          <p:cNvPr id="13" name="Rectangle: Rounded Corners 12">
            <a:extLst>
              <a:ext uri="{FF2B5EF4-FFF2-40B4-BE49-F238E27FC236}">
                <a16:creationId xmlns:a16="http://schemas.microsoft.com/office/drawing/2014/main" id="{88787AC0-1A2A-24A6-3E38-A98065394363}"/>
              </a:ext>
            </a:extLst>
          </p:cNvPr>
          <p:cNvSpPr/>
          <p:nvPr/>
        </p:nvSpPr>
        <p:spPr>
          <a:xfrm>
            <a:off x="924562" y="492588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Upgraded institutions/laboratories/educational/</a:t>
            </a:r>
            <a:r>
              <a:rPr lang="en-GB" sz="900" dirty="0" err="1"/>
              <a:t>centers</a:t>
            </a:r>
            <a:endParaRPr lang="en-GB" sz="900" dirty="0"/>
          </a:p>
        </p:txBody>
      </p:sp>
      <p:sp>
        <p:nvSpPr>
          <p:cNvPr id="14" name="Rectangle: Rounded Corners 13">
            <a:extLst>
              <a:ext uri="{FF2B5EF4-FFF2-40B4-BE49-F238E27FC236}">
                <a16:creationId xmlns:a16="http://schemas.microsoft.com/office/drawing/2014/main" id="{D8D31DBB-7FA5-0151-855B-03D68AFB7350}"/>
              </a:ext>
            </a:extLst>
          </p:cNvPr>
          <p:cNvSpPr/>
          <p:nvPr/>
        </p:nvSpPr>
        <p:spPr>
          <a:xfrm>
            <a:off x="882351" y="585733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Curricula in new professions</a:t>
            </a:r>
          </a:p>
        </p:txBody>
      </p:sp>
      <p:sp>
        <p:nvSpPr>
          <p:cNvPr id="16" name="Rectangle: Rounded Corners 15">
            <a:extLst>
              <a:ext uri="{FF2B5EF4-FFF2-40B4-BE49-F238E27FC236}">
                <a16:creationId xmlns:a16="http://schemas.microsoft.com/office/drawing/2014/main" id="{24A77D81-7979-5C37-CF22-3E221E3DC094}"/>
              </a:ext>
            </a:extLst>
          </p:cNvPr>
          <p:cNvSpPr/>
          <p:nvPr/>
        </p:nvSpPr>
        <p:spPr>
          <a:xfrm>
            <a:off x="946494" y="214694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spTree>
    <p:extLst>
      <p:ext uri="{BB962C8B-B14F-4D97-AF65-F5344CB8AC3E}">
        <p14:creationId xmlns:p14="http://schemas.microsoft.com/office/powerpoint/2010/main" val="134703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3B777-6250-0E2E-7C3B-4A0037363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00C430-0B23-60EB-846A-601151890BBB}"/>
              </a:ext>
            </a:extLst>
          </p:cNvPr>
          <p:cNvSpPr>
            <a:spLocks noGrp="1"/>
          </p:cNvSpPr>
          <p:nvPr>
            <p:ph type="title"/>
          </p:nvPr>
        </p:nvSpPr>
        <p:spPr/>
        <p:txBody>
          <a:bodyPr/>
          <a:lstStyle/>
          <a:p>
            <a:r>
              <a:rPr lang="en-150" dirty="0"/>
              <a:t>Pathway of results</a:t>
            </a:r>
            <a:endParaRPr lang="en-GB" dirty="0"/>
          </a:p>
        </p:txBody>
      </p:sp>
      <p:sp>
        <p:nvSpPr>
          <p:cNvPr id="5" name="Rectangle: Rounded Corners 4">
            <a:extLst>
              <a:ext uri="{FF2B5EF4-FFF2-40B4-BE49-F238E27FC236}">
                <a16:creationId xmlns:a16="http://schemas.microsoft.com/office/drawing/2014/main" id="{86C84159-3E35-E946-EC84-2C72DAAF94B6}"/>
              </a:ext>
            </a:extLst>
          </p:cNvPr>
          <p:cNvSpPr/>
          <p:nvPr/>
        </p:nvSpPr>
        <p:spPr>
          <a:xfrm>
            <a:off x="920580" y="3911395"/>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Produce data to inform policies</a:t>
            </a:r>
          </a:p>
        </p:txBody>
      </p:sp>
      <p:sp>
        <p:nvSpPr>
          <p:cNvPr id="6" name="Rectangle: Rounded Corners 5">
            <a:extLst>
              <a:ext uri="{FF2B5EF4-FFF2-40B4-BE49-F238E27FC236}">
                <a16:creationId xmlns:a16="http://schemas.microsoft.com/office/drawing/2014/main" id="{A947D3F5-EFF1-A955-0B9B-7BCAE0EAF8CF}"/>
              </a:ext>
            </a:extLst>
          </p:cNvPr>
          <p:cNvSpPr/>
          <p:nvPr/>
        </p:nvSpPr>
        <p:spPr>
          <a:xfrm>
            <a:off x="949155" y="305433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Develop regulatory frameworks / new technical guidelines</a:t>
            </a:r>
          </a:p>
        </p:txBody>
      </p:sp>
      <p:sp>
        <p:nvSpPr>
          <p:cNvPr id="7" name="Rectangle: Rounded Corners 6">
            <a:extLst>
              <a:ext uri="{FF2B5EF4-FFF2-40B4-BE49-F238E27FC236}">
                <a16:creationId xmlns:a16="http://schemas.microsoft.com/office/drawing/2014/main" id="{970B5E18-8461-5BBF-4D53-B5D429136A34}"/>
              </a:ext>
            </a:extLst>
          </p:cNvPr>
          <p:cNvSpPr/>
          <p:nvPr/>
        </p:nvSpPr>
        <p:spPr>
          <a:xfrm>
            <a:off x="924562" y="492588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Upgraded institutions/laboratories/educational/</a:t>
            </a:r>
            <a:r>
              <a:rPr lang="en-GB" sz="900" dirty="0" err="1"/>
              <a:t>centers</a:t>
            </a:r>
            <a:endParaRPr lang="en-GB" sz="900" dirty="0"/>
          </a:p>
        </p:txBody>
      </p:sp>
      <p:sp>
        <p:nvSpPr>
          <p:cNvPr id="8" name="Rectangle: Rounded Corners 7">
            <a:extLst>
              <a:ext uri="{FF2B5EF4-FFF2-40B4-BE49-F238E27FC236}">
                <a16:creationId xmlns:a16="http://schemas.microsoft.com/office/drawing/2014/main" id="{C658B0FB-B970-1D86-DDCC-85BB68487C68}"/>
              </a:ext>
            </a:extLst>
          </p:cNvPr>
          <p:cNvSpPr/>
          <p:nvPr/>
        </p:nvSpPr>
        <p:spPr>
          <a:xfrm>
            <a:off x="882351" y="585733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Curricula in new professions</a:t>
            </a:r>
          </a:p>
        </p:txBody>
      </p:sp>
      <p:sp>
        <p:nvSpPr>
          <p:cNvPr id="9" name="TextBox 8">
            <a:extLst>
              <a:ext uri="{FF2B5EF4-FFF2-40B4-BE49-F238E27FC236}">
                <a16:creationId xmlns:a16="http://schemas.microsoft.com/office/drawing/2014/main" id="{BCD310FD-BE9E-0032-912D-6C4A82CF298A}"/>
              </a:ext>
            </a:extLst>
          </p:cNvPr>
          <p:cNvSpPr txBox="1"/>
          <p:nvPr/>
        </p:nvSpPr>
        <p:spPr>
          <a:xfrm>
            <a:off x="544156" y="1416818"/>
            <a:ext cx="2667649" cy="369332"/>
          </a:xfrm>
          <a:prstGeom prst="rect">
            <a:avLst/>
          </a:prstGeom>
          <a:noFill/>
        </p:spPr>
        <p:txBody>
          <a:bodyPr wrap="square" rtlCol="0">
            <a:spAutoFit/>
          </a:bodyPr>
          <a:lstStyle/>
          <a:p>
            <a:r>
              <a:rPr lang="en-150" dirty="0"/>
              <a:t>Intermediate Outcomes</a:t>
            </a:r>
            <a:endParaRPr lang="en-GB" dirty="0"/>
          </a:p>
        </p:txBody>
      </p:sp>
      <p:sp>
        <p:nvSpPr>
          <p:cNvPr id="10" name="TextBox 9">
            <a:extLst>
              <a:ext uri="{FF2B5EF4-FFF2-40B4-BE49-F238E27FC236}">
                <a16:creationId xmlns:a16="http://schemas.microsoft.com/office/drawing/2014/main" id="{5D578002-2907-89BA-17BF-FEE3609722F3}"/>
              </a:ext>
            </a:extLst>
          </p:cNvPr>
          <p:cNvSpPr txBox="1"/>
          <p:nvPr/>
        </p:nvSpPr>
        <p:spPr>
          <a:xfrm>
            <a:off x="321509" y="1668663"/>
            <a:ext cx="2890296" cy="230832"/>
          </a:xfrm>
          <a:prstGeom prst="rect">
            <a:avLst/>
          </a:prstGeom>
          <a:noFill/>
        </p:spPr>
        <p:txBody>
          <a:bodyPr wrap="square">
            <a:spAutoFit/>
          </a:bodyPr>
          <a:lstStyle/>
          <a:p>
            <a:r>
              <a:rPr lang="en-150" sz="900" b="1" dirty="0">
                <a:solidFill>
                  <a:srgbClr val="007DBC"/>
                </a:solidFill>
              </a:rPr>
              <a:t>I</a:t>
            </a:r>
            <a:r>
              <a:rPr lang="en-GB" sz="900" b="1" dirty="0" err="1">
                <a:solidFill>
                  <a:srgbClr val="007DBC"/>
                </a:solidFill>
              </a:rPr>
              <a:t>ndication</a:t>
            </a:r>
            <a:r>
              <a:rPr lang="en-GB" sz="900" b="1" dirty="0">
                <a:solidFill>
                  <a:srgbClr val="007DBC"/>
                </a:solidFill>
              </a:rPr>
              <a:t> of initial uptake by</a:t>
            </a:r>
            <a:r>
              <a:rPr lang="en-150" sz="900" b="1" dirty="0">
                <a:solidFill>
                  <a:srgbClr val="007DBC"/>
                </a:solidFill>
              </a:rPr>
              <a:t> </a:t>
            </a:r>
            <a:r>
              <a:rPr lang="en-GB" sz="900" b="1" dirty="0">
                <a:solidFill>
                  <a:srgbClr val="007DBC"/>
                </a:solidFill>
              </a:rPr>
              <a:t>programme stakeholders</a:t>
            </a:r>
            <a:endParaRPr lang="en-GB" sz="900" dirty="0">
              <a:solidFill>
                <a:srgbClr val="007DBC"/>
              </a:solidFill>
            </a:endParaRPr>
          </a:p>
        </p:txBody>
      </p:sp>
      <p:sp>
        <p:nvSpPr>
          <p:cNvPr id="3" name="Rectangle: Rounded Corners 2">
            <a:extLst>
              <a:ext uri="{FF2B5EF4-FFF2-40B4-BE49-F238E27FC236}">
                <a16:creationId xmlns:a16="http://schemas.microsoft.com/office/drawing/2014/main" id="{3232CB28-AA10-8FA6-C6DA-E2BB732DA595}"/>
              </a:ext>
            </a:extLst>
          </p:cNvPr>
          <p:cNvSpPr/>
          <p:nvPr/>
        </p:nvSpPr>
        <p:spPr>
          <a:xfrm>
            <a:off x="946494" y="214694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sp>
        <p:nvSpPr>
          <p:cNvPr id="4" name="TextBox 3">
            <a:extLst>
              <a:ext uri="{FF2B5EF4-FFF2-40B4-BE49-F238E27FC236}">
                <a16:creationId xmlns:a16="http://schemas.microsoft.com/office/drawing/2014/main" id="{E6AE971D-B200-48E2-79CB-B7998DEEEA30}"/>
              </a:ext>
            </a:extLst>
          </p:cNvPr>
          <p:cNvSpPr txBox="1"/>
          <p:nvPr/>
        </p:nvSpPr>
        <p:spPr>
          <a:xfrm>
            <a:off x="2734563" y="2195411"/>
            <a:ext cx="7391400" cy="5632311"/>
          </a:xfrm>
          <a:prstGeom prst="rect">
            <a:avLst/>
          </a:prstGeom>
          <a:noFill/>
        </p:spPr>
        <p:txBody>
          <a:bodyPr wrap="square">
            <a:spAutoFit/>
          </a:bodyPr>
          <a:lstStyle/>
          <a:p>
            <a:pPr marL="285750" indent="-285750">
              <a:buFont typeface="Arial" panose="020B0604020202020204" pitchFamily="34" charset="0"/>
              <a:buChar char="•"/>
            </a:pPr>
            <a:r>
              <a:rPr lang="en-GB" sz="1800" b="0" i="0" dirty="0">
                <a:effectLst/>
                <a:latin typeface="Google Sans"/>
              </a:rPr>
              <a:t>Increased use of a new technology/tool or technique in a specific sector</a:t>
            </a:r>
            <a:endParaRPr lang="en-150" sz="1800" b="0" i="0" dirty="0">
              <a:effectLst/>
              <a:latin typeface="Google Sans"/>
            </a:endParaRPr>
          </a:p>
          <a:p>
            <a:pPr marL="285750" indent="-285750">
              <a:buFont typeface="Arial" panose="020B0604020202020204" pitchFamily="34" charset="0"/>
              <a:buChar char="•"/>
            </a:pPr>
            <a:endParaRPr lang="en-150" dirty="0">
              <a:latin typeface="Google Sans"/>
            </a:endParaRP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r>
              <a:rPr lang="en-GB" sz="1800" dirty="0"/>
              <a:t>Adoption of Plans/Policies/Programmes or Technical Standards by National Entities</a:t>
            </a:r>
            <a:endParaRPr lang="en-150" sz="1800" dirty="0"/>
          </a:p>
          <a:p>
            <a:pPr marL="285750" indent="-285750">
              <a:buFont typeface="Arial" panose="020B0604020202020204" pitchFamily="34" charset="0"/>
              <a:buChar char="•"/>
            </a:pPr>
            <a:endParaRPr lang="en-150" sz="1800" dirty="0">
              <a:latin typeface="Google Sans"/>
            </a:endParaRPr>
          </a:p>
          <a:p>
            <a:pPr marL="285750" indent="-285750">
              <a:buFont typeface="Arial" panose="020B0604020202020204" pitchFamily="34" charset="0"/>
              <a:buChar char="•"/>
            </a:pPr>
            <a:r>
              <a:rPr lang="en-150" sz="1800" dirty="0">
                <a:latin typeface="Google Sans"/>
              </a:rPr>
              <a:t>Use of data to inform regulatory</a:t>
            </a: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dirty="0">
              <a:latin typeface="Google Sans"/>
            </a:endParaRP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r>
              <a:rPr lang="en-GB" sz="1800" b="0" i="0" dirty="0">
                <a:effectLst/>
                <a:latin typeface="Google Sans"/>
              </a:rPr>
              <a:t>Creation of new Institution/ Laboratory/Education Centres</a:t>
            </a:r>
            <a:endParaRPr lang="en-150" sz="1800" b="0" i="0" dirty="0">
              <a:effectLst/>
              <a:latin typeface="Google Sans"/>
            </a:endParaRP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dirty="0">
              <a:latin typeface="Google Sans"/>
            </a:endParaRPr>
          </a:p>
          <a:p>
            <a:pPr marL="285750" indent="-285750">
              <a:buFont typeface="Arial" panose="020B0604020202020204" pitchFamily="34" charset="0"/>
              <a:buChar char="•"/>
            </a:pPr>
            <a:r>
              <a:rPr lang="en-GB" sz="1800" b="0" i="0" dirty="0">
                <a:effectLst/>
                <a:latin typeface="Google Sans"/>
              </a:rPr>
              <a:t>New profession recognized/ More professionals in the workforce</a:t>
            </a:r>
            <a:endParaRPr lang="en-150" sz="1800" b="0" i="0" dirty="0">
              <a:effectLst/>
              <a:latin typeface="Google Sans"/>
            </a:endParaRP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sz="1800" b="0" i="0" dirty="0">
              <a:effectLst/>
              <a:latin typeface="Google Sans"/>
            </a:endParaRPr>
          </a:p>
        </p:txBody>
      </p:sp>
    </p:spTree>
    <p:extLst>
      <p:ext uri="{BB962C8B-B14F-4D97-AF65-F5344CB8AC3E}">
        <p14:creationId xmlns:p14="http://schemas.microsoft.com/office/powerpoint/2010/main" val="391383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C3120-A598-B72A-4046-F65CEBB8F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72663-9345-B43D-3B95-E9B0E2A45314}"/>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54D0896F-F0AE-A471-5D2B-C40929B83925}"/>
              </a:ext>
            </a:extLst>
          </p:cNvPr>
          <p:cNvSpPr txBox="1"/>
          <p:nvPr/>
        </p:nvSpPr>
        <p:spPr>
          <a:xfrm>
            <a:off x="4776544" y="1744369"/>
            <a:ext cx="7315200" cy="1200329"/>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TO THE BEST OF YOUR KNOWLEDGE, did any of the following </a:t>
            </a:r>
            <a:r>
              <a:rPr lang="en-150" dirty="0"/>
              <a:t>outcomes</a:t>
            </a:r>
            <a:r>
              <a:rPr lang="en-GB" dirty="0"/>
              <a:t> occurred as a result of the support given by the TCP-IAEA?</a:t>
            </a:r>
          </a:p>
        </p:txBody>
      </p:sp>
      <p:sp>
        <p:nvSpPr>
          <p:cNvPr id="15" name="TextBox 14">
            <a:extLst>
              <a:ext uri="{FF2B5EF4-FFF2-40B4-BE49-F238E27FC236}">
                <a16:creationId xmlns:a16="http://schemas.microsoft.com/office/drawing/2014/main" id="{1DDAB61D-DA97-5988-BDF5-DC9989CDDC8E}"/>
              </a:ext>
            </a:extLst>
          </p:cNvPr>
          <p:cNvSpPr txBox="1"/>
          <p:nvPr/>
        </p:nvSpPr>
        <p:spPr>
          <a:xfrm>
            <a:off x="4776544" y="3560262"/>
            <a:ext cx="7315200" cy="1477328"/>
          </a:xfrm>
          <a:prstGeom prst="rect">
            <a:avLst/>
          </a:prstGeom>
          <a:noFill/>
        </p:spPr>
        <p:txBody>
          <a:bodyPr wrap="square" rtlCol="0">
            <a:spAutoFit/>
          </a:bodyPr>
          <a:lstStyle/>
          <a:p>
            <a:r>
              <a:rPr lang="es-ES" b="1" dirty="0" err="1"/>
              <a:t>From</a:t>
            </a:r>
            <a:r>
              <a:rPr lang="es-ES" b="1" dirty="0"/>
              <a:t> </a:t>
            </a:r>
            <a:r>
              <a:rPr lang="en-150" b="1" dirty="0"/>
              <a:t>NLO 1 (Sustainability):</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Please indicate the estimated period when the improvements, introduced by the TC programme, have produced tangible results in the country.</a:t>
            </a:r>
          </a:p>
        </p:txBody>
      </p:sp>
      <p:sp>
        <p:nvSpPr>
          <p:cNvPr id="3" name="Rectangle 2">
            <a:extLst>
              <a:ext uri="{FF2B5EF4-FFF2-40B4-BE49-F238E27FC236}">
                <a16:creationId xmlns:a16="http://schemas.microsoft.com/office/drawing/2014/main" id="{83765D1D-050D-37C9-C471-2686B90DB874}"/>
              </a:ext>
            </a:extLst>
          </p:cNvPr>
          <p:cNvSpPr/>
          <p:nvPr/>
        </p:nvSpPr>
        <p:spPr>
          <a:xfrm>
            <a:off x="100798" y="3090610"/>
            <a:ext cx="4407676" cy="2534599"/>
          </a:xfrm>
          <a:prstGeom prst="rect">
            <a:avLst/>
          </a:prstGeom>
          <a:solidFill>
            <a:srgbClr val="18366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150" sz="900" dirty="0">
                <a:solidFill>
                  <a:schemeClr val="bg1"/>
                </a:solidFill>
              </a:rPr>
              <a:t>Standardization and procedures in alignment with international practices applied</a:t>
            </a:r>
          </a:p>
          <a:p>
            <a:pPr marL="285750" indent="-285750">
              <a:buFont typeface="Arial" panose="020B0604020202020204" pitchFamily="34" charset="0"/>
              <a:buChar char="•"/>
            </a:pPr>
            <a:endParaRPr lang="en-150" sz="900" dirty="0">
              <a:solidFill>
                <a:schemeClr val="bg1"/>
              </a:solidFill>
            </a:endParaRPr>
          </a:p>
          <a:p>
            <a:pPr marL="285750" indent="-285750">
              <a:buFont typeface="Arial" panose="020B0604020202020204" pitchFamily="34" charset="0"/>
              <a:buChar char="•"/>
            </a:pPr>
            <a:r>
              <a:rPr lang="en-GB" sz="900" b="0" i="0" dirty="0">
                <a:solidFill>
                  <a:schemeClr val="bg1"/>
                </a:solidFill>
                <a:effectLst/>
                <a:latin typeface="Google Sans"/>
              </a:rPr>
              <a:t>Development of national or regional education programmes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150" sz="900" dirty="0">
                <a:solidFill>
                  <a:schemeClr val="bg1"/>
                </a:solidFill>
                <a:latin typeface="Google Sans"/>
              </a:rPr>
              <a:t>*</a:t>
            </a:r>
            <a:r>
              <a:rPr lang="en-GB" sz="900" b="0" i="0" dirty="0">
                <a:solidFill>
                  <a:schemeClr val="bg1"/>
                </a:solidFill>
                <a:effectLst/>
                <a:latin typeface="Google Sans"/>
              </a:rPr>
              <a:t>Increased use of a new technology/tool or technique in a specific sector</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b="0" i="0" dirty="0">
              <a:solidFill>
                <a:schemeClr val="bg1"/>
              </a:solidFill>
              <a:effectLst/>
              <a:latin typeface="Google Sans"/>
            </a:endParaRPr>
          </a:p>
          <a:p>
            <a:pPr marL="285750" indent="-285750">
              <a:buFont typeface="Arial" panose="020B0604020202020204" pitchFamily="34" charset="0"/>
              <a:buChar char="•"/>
            </a:pPr>
            <a:r>
              <a:rPr lang="en-150" sz="900" dirty="0"/>
              <a:t>*</a:t>
            </a:r>
            <a:r>
              <a:rPr lang="en-GB" sz="900" dirty="0"/>
              <a:t>Adoption of Plans/Policies/Programmes or Technical Standards by National Entities</a:t>
            </a: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National programmes promoting new technology</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150" sz="900" b="0" i="0" dirty="0">
                <a:solidFill>
                  <a:schemeClr val="bg1"/>
                </a:solidFill>
                <a:effectLst/>
                <a:latin typeface="Google Sans"/>
              </a:rPr>
              <a:t>*</a:t>
            </a:r>
            <a:r>
              <a:rPr lang="en-GB" sz="900" b="0" i="0" dirty="0">
                <a:solidFill>
                  <a:schemeClr val="bg1"/>
                </a:solidFill>
                <a:effectLst/>
                <a:latin typeface="Google Sans"/>
              </a:rPr>
              <a:t>Creation of new Institution/ Laboratory/Education Centres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Improve Technical Standards in a specific sector/entities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150" sz="900" b="0" i="0" dirty="0">
                <a:solidFill>
                  <a:schemeClr val="bg1"/>
                </a:solidFill>
                <a:effectLst/>
                <a:latin typeface="Google Sans"/>
              </a:rPr>
              <a:t>*</a:t>
            </a:r>
            <a:r>
              <a:rPr lang="en-GB" sz="900" b="0" i="0" dirty="0">
                <a:solidFill>
                  <a:schemeClr val="bg1"/>
                </a:solidFill>
                <a:effectLst/>
                <a:latin typeface="Google Sans"/>
              </a:rPr>
              <a:t>New profession recognized/ More professionals in the workforce</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150" sz="900" dirty="0">
                <a:solidFill>
                  <a:schemeClr val="bg1"/>
                </a:solidFill>
                <a:latin typeface="Google Sans"/>
              </a:rPr>
              <a:t>*Use of data to inform regulatory</a:t>
            </a:r>
            <a:endParaRPr lang="en-150" sz="900" dirty="0">
              <a:solidFill>
                <a:schemeClr val="bg1"/>
              </a:solidFill>
            </a:endParaRPr>
          </a:p>
        </p:txBody>
      </p:sp>
      <p:sp>
        <p:nvSpPr>
          <p:cNvPr id="12" name="TextBox 11">
            <a:extLst>
              <a:ext uri="{FF2B5EF4-FFF2-40B4-BE49-F238E27FC236}">
                <a16:creationId xmlns:a16="http://schemas.microsoft.com/office/drawing/2014/main" id="{BED16660-3E38-143B-9275-F36FCCB6DC82}"/>
              </a:ext>
            </a:extLst>
          </p:cNvPr>
          <p:cNvSpPr txBox="1"/>
          <p:nvPr/>
        </p:nvSpPr>
        <p:spPr>
          <a:xfrm>
            <a:off x="-3804" y="2119074"/>
            <a:ext cx="4407675" cy="369332"/>
          </a:xfrm>
          <a:prstGeom prst="rect">
            <a:avLst/>
          </a:prstGeom>
          <a:noFill/>
        </p:spPr>
        <p:txBody>
          <a:bodyPr wrap="square" rtlCol="0">
            <a:spAutoFit/>
          </a:bodyPr>
          <a:lstStyle/>
          <a:p>
            <a:pPr algn="ctr"/>
            <a:r>
              <a:rPr lang="en-150" dirty="0"/>
              <a:t>Outcomes</a:t>
            </a:r>
            <a:endParaRPr lang="en-GB" dirty="0"/>
          </a:p>
        </p:txBody>
      </p:sp>
      <p:sp>
        <p:nvSpPr>
          <p:cNvPr id="13" name="TextBox 12">
            <a:extLst>
              <a:ext uri="{FF2B5EF4-FFF2-40B4-BE49-F238E27FC236}">
                <a16:creationId xmlns:a16="http://schemas.microsoft.com/office/drawing/2014/main" id="{8A843014-49B3-A869-3E01-BDFD8CCE7542}"/>
              </a:ext>
            </a:extLst>
          </p:cNvPr>
          <p:cNvSpPr txBox="1"/>
          <p:nvPr/>
        </p:nvSpPr>
        <p:spPr>
          <a:xfrm>
            <a:off x="294354" y="2591701"/>
            <a:ext cx="4173129" cy="369332"/>
          </a:xfrm>
          <a:prstGeom prst="rect">
            <a:avLst/>
          </a:prstGeom>
          <a:noFill/>
        </p:spPr>
        <p:txBody>
          <a:bodyPr wrap="square">
            <a:spAutoFit/>
          </a:bodyPr>
          <a:lstStyle/>
          <a:p>
            <a:r>
              <a:rPr lang="en-GB" sz="900" dirty="0">
                <a:solidFill>
                  <a:srgbClr val="183668"/>
                </a:solidFill>
              </a:rPr>
              <a:t>If the programme’s</a:t>
            </a:r>
            <a:r>
              <a:rPr lang="en-150" sz="900" dirty="0">
                <a:solidFill>
                  <a:srgbClr val="183668"/>
                </a:solidFill>
              </a:rPr>
              <a:t> </a:t>
            </a:r>
            <a:r>
              <a:rPr lang="en-GB" sz="900" dirty="0">
                <a:solidFill>
                  <a:srgbClr val="183668"/>
                </a:solidFill>
              </a:rPr>
              <a:t>adopted outputs are effectively implemented by its beneficiary stakeholders, we</a:t>
            </a:r>
            <a:r>
              <a:rPr lang="en-150" sz="900" dirty="0">
                <a:solidFill>
                  <a:srgbClr val="183668"/>
                </a:solidFill>
              </a:rPr>
              <a:t> </a:t>
            </a:r>
            <a:r>
              <a:rPr lang="en-GB" sz="900" dirty="0">
                <a:solidFill>
                  <a:srgbClr val="183668"/>
                </a:solidFill>
              </a:rPr>
              <a:t>articulate this as enhanced and </a:t>
            </a:r>
            <a:r>
              <a:rPr lang="en-GB" sz="900" b="1" dirty="0">
                <a:solidFill>
                  <a:srgbClr val="183668"/>
                </a:solidFill>
              </a:rPr>
              <a:t>sustained</a:t>
            </a:r>
            <a:r>
              <a:rPr lang="en-GB" sz="900" dirty="0">
                <a:solidFill>
                  <a:srgbClr val="183668"/>
                </a:solidFill>
              </a:rPr>
              <a:t> action</a:t>
            </a:r>
            <a:r>
              <a:rPr lang="en-150" sz="900" dirty="0">
                <a:solidFill>
                  <a:srgbClr val="183668"/>
                </a:solidFill>
              </a:rPr>
              <a:t>.</a:t>
            </a:r>
            <a:endParaRPr lang="en-GB" sz="900" dirty="0">
              <a:solidFill>
                <a:srgbClr val="183668"/>
              </a:solidFill>
            </a:endParaRPr>
          </a:p>
        </p:txBody>
      </p:sp>
      <p:sp>
        <p:nvSpPr>
          <p:cNvPr id="4" name="Rectangle: Rounded Corners 3">
            <a:extLst>
              <a:ext uri="{FF2B5EF4-FFF2-40B4-BE49-F238E27FC236}">
                <a16:creationId xmlns:a16="http://schemas.microsoft.com/office/drawing/2014/main" id="{A90217DE-3B17-7DB6-D534-90FD6BCB61D9}"/>
              </a:ext>
            </a:extLst>
          </p:cNvPr>
          <p:cNvSpPr/>
          <p:nvPr/>
        </p:nvSpPr>
        <p:spPr>
          <a:xfrm>
            <a:off x="5280991" y="5505062"/>
            <a:ext cx="1810274" cy="987814"/>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Adoption of Plans/Policies/Programmes or Technical Standards by National Entities</a:t>
            </a:r>
          </a:p>
        </p:txBody>
      </p:sp>
    </p:spTree>
    <p:extLst>
      <p:ext uri="{BB962C8B-B14F-4D97-AF65-F5344CB8AC3E}">
        <p14:creationId xmlns:p14="http://schemas.microsoft.com/office/powerpoint/2010/main" val="66809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8502-35EF-60B0-65E4-273FAF5C3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21821-2708-E0DE-10C5-C6E68811289C}"/>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15350F39-0BD8-C985-DB46-7AA43F9A21EE}"/>
              </a:ext>
            </a:extLst>
          </p:cNvPr>
          <p:cNvSpPr txBox="1"/>
          <p:nvPr/>
        </p:nvSpPr>
        <p:spPr>
          <a:xfrm>
            <a:off x="4876800" y="1874814"/>
            <a:ext cx="7315200" cy="1754326"/>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endParaRPr lang="en-150" dirty="0"/>
          </a:p>
          <a:p>
            <a:pPr marL="285750" indent="-285750">
              <a:buFont typeface="Arial" panose="020B0604020202020204" pitchFamily="34" charset="0"/>
              <a:buChar char="•"/>
            </a:pPr>
            <a:r>
              <a:rPr lang="en-GB" dirty="0"/>
              <a:t>In your opinion, which of the following long-term impacts resulted from the support given by the TCP-IAEA on the thematic area &lt;</a:t>
            </a:r>
            <a:r>
              <a:rPr lang="en-GB" dirty="0" err="1"/>
              <a:t>i</a:t>
            </a:r>
            <a:r>
              <a:rPr lang="en-GB" dirty="0"/>
              <a:t>&gt;%theme%&lt;/</a:t>
            </a:r>
            <a:r>
              <a:rPr lang="en-GB" dirty="0" err="1"/>
              <a:t>i</a:t>
            </a:r>
            <a:r>
              <a:rPr lang="en-GB" dirty="0"/>
              <a:t>&gt; in %country%?</a:t>
            </a:r>
            <a:endParaRPr lang="en-150" dirty="0"/>
          </a:p>
          <a:p>
            <a:pPr marL="285750" indent="-285750">
              <a:buFont typeface="Arial" panose="020B0604020202020204" pitchFamily="34" charset="0"/>
              <a:buChar char="•"/>
            </a:pPr>
            <a:endParaRPr lang="en-150" dirty="0"/>
          </a:p>
        </p:txBody>
      </p:sp>
      <p:sp>
        <p:nvSpPr>
          <p:cNvPr id="3" name="Rectangle: Rounded Corners 2">
            <a:extLst>
              <a:ext uri="{FF2B5EF4-FFF2-40B4-BE49-F238E27FC236}">
                <a16:creationId xmlns:a16="http://schemas.microsoft.com/office/drawing/2014/main" id="{D6A67B78-2BA1-C8CF-10F1-39C7765E2908}"/>
              </a:ext>
            </a:extLst>
          </p:cNvPr>
          <p:cNvSpPr/>
          <p:nvPr/>
        </p:nvSpPr>
        <p:spPr>
          <a:xfrm>
            <a:off x="163282" y="3273872"/>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1000" dirty="0">
                <a:solidFill>
                  <a:srgbClr val="183668"/>
                </a:solidFill>
              </a:rPr>
              <a:t>Increase crop productivity and resilience to climate change in agriculture.</a:t>
            </a:r>
          </a:p>
        </p:txBody>
      </p:sp>
      <p:sp>
        <p:nvSpPr>
          <p:cNvPr id="12" name="Rectangle: Rounded Corners 11">
            <a:extLst>
              <a:ext uri="{FF2B5EF4-FFF2-40B4-BE49-F238E27FC236}">
                <a16:creationId xmlns:a16="http://schemas.microsoft.com/office/drawing/2014/main" id="{5FE7A9A8-9C3A-05ED-3B1C-B756498BCA51}"/>
              </a:ext>
            </a:extLst>
          </p:cNvPr>
          <p:cNvSpPr/>
          <p:nvPr/>
        </p:nvSpPr>
        <p:spPr>
          <a:xfrm>
            <a:off x="170346" y="3577685"/>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Increase livestock productivity</a:t>
            </a:r>
          </a:p>
        </p:txBody>
      </p:sp>
      <p:sp>
        <p:nvSpPr>
          <p:cNvPr id="13" name="Rectangle: Rounded Corners 12">
            <a:extLst>
              <a:ext uri="{FF2B5EF4-FFF2-40B4-BE49-F238E27FC236}">
                <a16:creationId xmlns:a16="http://schemas.microsoft.com/office/drawing/2014/main" id="{EFE428F1-10FD-E7FB-A528-473ABBC8526C}"/>
              </a:ext>
            </a:extLst>
          </p:cNvPr>
          <p:cNvSpPr/>
          <p:nvPr/>
        </p:nvSpPr>
        <p:spPr>
          <a:xfrm>
            <a:off x="170346" y="3896730"/>
            <a:ext cx="4159869" cy="331031"/>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Ensure food safety and quality protection of consumers to facilitate international trade</a:t>
            </a:r>
          </a:p>
        </p:txBody>
      </p:sp>
      <p:sp>
        <p:nvSpPr>
          <p:cNvPr id="14" name="Rectangle: Rounded Corners 13">
            <a:extLst>
              <a:ext uri="{FF2B5EF4-FFF2-40B4-BE49-F238E27FC236}">
                <a16:creationId xmlns:a16="http://schemas.microsoft.com/office/drawing/2014/main" id="{34B7432F-A6B8-2F74-845F-64B884322F05}"/>
              </a:ext>
            </a:extLst>
          </p:cNvPr>
          <p:cNvSpPr/>
          <p:nvPr/>
        </p:nvSpPr>
        <p:spPr>
          <a:xfrm>
            <a:off x="163282" y="4311098"/>
            <a:ext cx="4159869" cy="331030"/>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 surveillance, detection ,and control of inspects pests of </a:t>
            </a:r>
            <a:r>
              <a:rPr lang="en-GB" sz="1000" dirty="0" err="1">
                <a:solidFill>
                  <a:srgbClr val="183668"/>
                </a:solidFill>
              </a:rPr>
              <a:t>Agriculutral</a:t>
            </a:r>
            <a:r>
              <a:rPr lang="en-GB" sz="1000" dirty="0">
                <a:solidFill>
                  <a:srgbClr val="183668"/>
                </a:solidFill>
              </a:rPr>
              <a:t> Veterinary importance</a:t>
            </a:r>
          </a:p>
        </p:txBody>
      </p:sp>
      <p:sp>
        <p:nvSpPr>
          <p:cNvPr id="15" name="Rectangle: Rounded Corners 14">
            <a:extLst>
              <a:ext uri="{FF2B5EF4-FFF2-40B4-BE49-F238E27FC236}">
                <a16:creationId xmlns:a16="http://schemas.microsoft.com/office/drawing/2014/main" id="{E088C87D-B569-DF14-2536-9CC424297981}"/>
              </a:ext>
            </a:extLst>
          </p:cNvPr>
          <p:cNvSpPr/>
          <p:nvPr/>
        </p:nvSpPr>
        <p:spPr>
          <a:xfrm>
            <a:off x="170346" y="4725579"/>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a:t>
            </a:r>
            <a:r>
              <a:rPr lang="en-150" sz="1000" dirty="0">
                <a:solidFill>
                  <a:srgbClr val="183668"/>
                </a:solidFill>
              </a:rPr>
              <a:t> </a:t>
            </a:r>
            <a:r>
              <a:rPr lang="en-GB" sz="1000" dirty="0">
                <a:solidFill>
                  <a:srgbClr val="183668"/>
                </a:solidFill>
              </a:rPr>
              <a:t>agricultural soil, water and crop nutrition management</a:t>
            </a:r>
            <a:endParaRPr lang="en-150" sz="1000" dirty="0">
              <a:solidFill>
                <a:srgbClr val="183668"/>
              </a:solidFill>
            </a:endParaRPr>
          </a:p>
        </p:txBody>
      </p:sp>
      <p:sp>
        <p:nvSpPr>
          <p:cNvPr id="16" name="TextBox 15">
            <a:extLst>
              <a:ext uri="{FF2B5EF4-FFF2-40B4-BE49-F238E27FC236}">
                <a16:creationId xmlns:a16="http://schemas.microsoft.com/office/drawing/2014/main" id="{6DE9CEA6-B00F-CFBA-9777-6AA463D63D03}"/>
              </a:ext>
            </a:extLst>
          </p:cNvPr>
          <p:cNvSpPr txBox="1"/>
          <p:nvPr/>
        </p:nvSpPr>
        <p:spPr>
          <a:xfrm>
            <a:off x="-594526" y="2176301"/>
            <a:ext cx="4407675" cy="369332"/>
          </a:xfrm>
          <a:prstGeom prst="rect">
            <a:avLst/>
          </a:prstGeom>
          <a:noFill/>
        </p:spPr>
        <p:txBody>
          <a:bodyPr wrap="square" rtlCol="0">
            <a:spAutoFit/>
          </a:bodyPr>
          <a:lstStyle/>
          <a:p>
            <a:pPr algn="ctr"/>
            <a:r>
              <a:rPr lang="en-150" dirty="0"/>
              <a:t>Impact</a:t>
            </a:r>
            <a:endParaRPr lang="en-GB" dirty="0"/>
          </a:p>
        </p:txBody>
      </p:sp>
      <p:pic>
        <p:nvPicPr>
          <p:cNvPr id="17" name="Picture 16" descr="A yellow background with a bowl of soup&#10;&#10;Description automatically generated">
            <a:extLst>
              <a:ext uri="{FF2B5EF4-FFF2-40B4-BE49-F238E27FC236}">
                <a16:creationId xmlns:a16="http://schemas.microsoft.com/office/drawing/2014/main" id="{791D962D-9F3B-E5C5-EEA6-47EB9D14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00" y="2634966"/>
            <a:ext cx="540000" cy="540000"/>
          </a:xfrm>
          <a:prstGeom prst="rect">
            <a:avLst/>
          </a:prstGeom>
        </p:spPr>
      </p:pic>
      <p:pic>
        <p:nvPicPr>
          <p:cNvPr id="18" name="Picture 17" descr="A green square with white text and a heart and a line of pulse&#10;&#10;Description automatically generated">
            <a:extLst>
              <a:ext uri="{FF2B5EF4-FFF2-40B4-BE49-F238E27FC236}">
                <a16:creationId xmlns:a16="http://schemas.microsoft.com/office/drawing/2014/main" id="{F8B95D13-8FCF-7B17-62E5-D4B290379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681" y="2634966"/>
            <a:ext cx="540000" cy="540000"/>
          </a:xfrm>
          <a:prstGeom prst="rect">
            <a:avLst/>
          </a:prstGeom>
        </p:spPr>
      </p:pic>
      <p:pic>
        <p:nvPicPr>
          <p:cNvPr id="19" name="Picture 18" descr="A yellow rectangular sign with white text&#10;&#10;Description automatically generated">
            <a:extLst>
              <a:ext uri="{FF2B5EF4-FFF2-40B4-BE49-F238E27FC236}">
                <a16:creationId xmlns:a16="http://schemas.microsoft.com/office/drawing/2014/main" id="{88B0B634-2A0C-25BD-F673-02B94A4B8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3962" y="2634966"/>
            <a:ext cx="540000" cy="540000"/>
          </a:xfrm>
          <a:prstGeom prst="rect">
            <a:avLst/>
          </a:prstGeom>
        </p:spPr>
      </p:pic>
      <p:pic>
        <p:nvPicPr>
          <p:cNvPr id="20" name="Picture 19" descr="A green and white symbol with a planet earth in the middle&#10;&#10;Description automatically generated">
            <a:extLst>
              <a:ext uri="{FF2B5EF4-FFF2-40B4-BE49-F238E27FC236}">
                <a16:creationId xmlns:a16="http://schemas.microsoft.com/office/drawing/2014/main" id="{711E48FD-6F3C-3E2F-3B4F-384AEB8BF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243" y="2630577"/>
            <a:ext cx="540000" cy="540000"/>
          </a:xfrm>
          <a:prstGeom prst="rect">
            <a:avLst/>
          </a:prstGeom>
        </p:spPr>
      </p:pic>
      <p:sp>
        <p:nvSpPr>
          <p:cNvPr id="21" name="TextBox 20">
            <a:extLst>
              <a:ext uri="{FF2B5EF4-FFF2-40B4-BE49-F238E27FC236}">
                <a16:creationId xmlns:a16="http://schemas.microsoft.com/office/drawing/2014/main" id="{CA6556B4-FD94-C395-5CA2-23435B7C08FF}"/>
              </a:ext>
            </a:extLst>
          </p:cNvPr>
          <p:cNvSpPr txBox="1"/>
          <p:nvPr/>
        </p:nvSpPr>
        <p:spPr>
          <a:xfrm>
            <a:off x="4811172" y="3774306"/>
            <a:ext cx="7315200" cy="1200329"/>
          </a:xfrm>
          <a:prstGeom prst="rect">
            <a:avLst/>
          </a:prstGeom>
          <a:noFill/>
        </p:spPr>
        <p:txBody>
          <a:bodyPr wrap="square" rtlCol="0">
            <a:spAutoFit/>
          </a:bodyPr>
          <a:lstStyle/>
          <a:p>
            <a:r>
              <a:rPr lang="es-ES" b="1" dirty="0" err="1"/>
              <a:t>From</a:t>
            </a:r>
            <a:r>
              <a:rPr lang="es-ES" b="1" dirty="0"/>
              <a:t> </a:t>
            </a:r>
            <a:r>
              <a:rPr lang="en-150" b="1" dirty="0"/>
              <a:t>NLO1 (Relevance):</a:t>
            </a:r>
          </a:p>
          <a:p>
            <a:endParaRPr lang="en-150" b="1" dirty="0"/>
          </a:p>
          <a:p>
            <a:pPr marL="285750" indent="-285750">
              <a:buFont typeface="Arial" panose="020B0604020202020204" pitchFamily="34" charset="0"/>
              <a:buChar char="•"/>
            </a:pPr>
            <a:r>
              <a:rPr lang="en-GB" dirty="0"/>
              <a:t>How would you define the degree to which the TC programme has contributed in achieving results in each area of support in your country? </a:t>
            </a:r>
            <a:endParaRPr lang="en-150" dirty="0"/>
          </a:p>
        </p:txBody>
      </p:sp>
    </p:spTree>
    <p:extLst>
      <p:ext uri="{BB962C8B-B14F-4D97-AF65-F5344CB8AC3E}">
        <p14:creationId xmlns:p14="http://schemas.microsoft.com/office/powerpoint/2010/main" val="80161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02C9-E52A-C058-C6B6-00995935478A}"/>
              </a:ext>
            </a:extLst>
          </p:cNvPr>
          <p:cNvSpPr>
            <a:spLocks noGrp="1"/>
          </p:cNvSpPr>
          <p:nvPr>
            <p:ph type="title"/>
          </p:nvPr>
        </p:nvSpPr>
        <p:spPr/>
        <p:txBody>
          <a:bodyPr/>
          <a:lstStyle/>
          <a:p>
            <a:r>
              <a:rPr lang="en-GB" dirty="0"/>
              <a:t>L</a:t>
            </a:r>
            <a:r>
              <a:rPr lang="en-150" dirty="0"/>
              <a:t>adder of development</a:t>
            </a:r>
            <a:endParaRPr lang="en-GB" dirty="0"/>
          </a:p>
        </p:txBody>
      </p:sp>
      <p:sp>
        <p:nvSpPr>
          <p:cNvPr id="13" name="TextBox 12">
            <a:extLst>
              <a:ext uri="{FF2B5EF4-FFF2-40B4-BE49-F238E27FC236}">
                <a16:creationId xmlns:a16="http://schemas.microsoft.com/office/drawing/2014/main" id="{6657E70B-E01C-9D29-872D-8177E1FE32DC}"/>
              </a:ext>
            </a:extLst>
          </p:cNvPr>
          <p:cNvSpPr txBox="1"/>
          <p:nvPr/>
        </p:nvSpPr>
        <p:spPr>
          <a:xfrm>
            <a:off x="1051088" y="2396064"/>
            <a:ext cx="9276994" cy="1754326"/>
          </a:xfrm>
          <a:prstGeom prst="rect">
            <a:avLst/>
          </a:prstGeom>
          <a:noFill/>
        </p:spPr>
        <p:txBody>
          <a:bodyPr wrap="square">
            <a:spAutoFit/>
          </a:bodyPr>
          <a:lstStyle/>
          <a:p>
            <a:r>
              <a:rPr lang="en-GB" dirty="0"/>
              <a:t>Reached initial</a:t>
            </a:r>
            <a:r>
              <a:rPr lang="en-150" dirty="0"/>
              <a:t> </a:t>
            </a:r>
            <a:r>
              <a:rPr lang="en-GB" dirty="0"/>
              <a:t>capacities..................................................................................1</a:t>
            </a:r>
          </a:p>
          <a:p>
            <a:r>
              <a:rPr lang="en-GB" dirty="0"/>
              <a:t>Reached mastery of the services/procedure/programmes........................................................2</a:t>
            </a:r>
          </a:p>
          <a:p>
            <a:r>
              <a:rPr lang="en-GB" dirty="0"/>
              <a:t>Became leader nationally (e.g. provides training nationally) with respect to services/procedure/programme...3</a:t>
            </a:r>
          </a:p>
          <a:p>
            <a:r>
              <a:rPr lang="en-GB" dirty="0"/>
              <a:t>Became leader regionally (e.g. provides training regionally) with respect to services/procedure/programme...4</a:t>
            </a:r>
          </a:p>
        </p:txBody>
      </p:sp>
      <p:sp>
        <p:nvSpPr>
          <p:cNvPr id="11" name="TextBox 10">
            <a:extLst>
              <a:ext uri="{FF2B5EF4-FFF2-40B4-BE49-F238E27FC236}">
                <a16:creationId xmlns:a16="http://schemas.microsoft.com/office/drawing/2014/main" id="{48B92430-8B87-E0D0-8300-400D841C97F8}"/>
              </a:ext>
            </a:extLst>
          </p:cNvPr>
          <p:cNvSpPr txBox="1"/>
          <p:nvPr/>
        </p:nvSpPr>
        <p:spPr>
          <a:xfrm>
            <a:off x="1643342" y="5139306"/>
            <a:ext cx="6097508" cy="923330"/>
          </a:xfrm>
          <a:prstGeom prst="rect">
            <a:avLst/>
          </a:prstGeom>
          <a:noFill/>
        </p:spPr>
        <p:txBody>
          <a:bodyPr wrap="square">
            <a:spAutoFit/>
          </a:bodyPr>
          <a:lstStyle/>
          <a:p>
            <a:r>
              <a:rPr lang="en-GB" dirty="0"/>
              <a:t>EARLY STAGE of the services/procedure/programmes....2</a:t>
            </a:r>
          </a:p>
          <a:p>
            <a:r>
              <a:rPr lang="en-GB" dirty="0"/>
              <a:t>Services/procedure/programme OPERATIONAL............3</a:t>
            </a:r>
          </a:p>
          <a:p>
            <a:r>
              <a:rPr lang="en-GB" dirty="0"/>
              <a:t>Services/procedure/programme undergoing EXPANSION...4</a:t>
            </a:r>
          </a:p>
        </p:txBody>
      </p:sp>
    </p:spTree>
    <p:extLst>
      <p:ext uri="{BB962C8B-B14F-4D97-AF65-F5344CB8AC3E}">
        <p14:creationId xmlns:p14="http://schemas.microsoft.com/office/powerpoint/2010/main" val="3840509256"/>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7B3BBE-DC9E-2D21-AAFA-4A68D2CD7469}"/>
              </a:ext>
            </a:extLst>
          </p:cNvPr>
          <p:cNvPicPr>
            <a:picLocks noChangeAspect="1"/>
          </p:cNvPicPr>
          <p:nvPr/>
        </p:nvPicPr>
        <p:blipFill>
          <a:blip r:embed="rId2"/>
          <a:stretch>
            <a:fillRect/>
          </a:stretch>
        </p:blipFill>
        <p:spPr>
          <a:xfrm>
            <a:off x="1614020" y="911699"/>
            <a:ext cx="1467055" cy="4010327"/>
          </a:xfrm>
          <a:prstGeom prst="rect">
            <a:avLst/>
          </a:prstGeom>
        </p:spPr>
      </p:pic>
      <p:pic>
        <p:nvPicPr>
          <p:cNvPr id="11" name="Picture 10">
            <a:extLst>
              <a:ext uri="{FF2B5EF4-FFF2-40B4-BE49-F238E27FC236}">
                <a16:creationId xmlns:a16="http://schemas.microsoft.com/office/drawing/2014/main" id="{D5315960-0591-73D9-7D0D-96E66CE33F4F}"/>
              </a:ext>
            </a:extLst>
          </p:cNvPr>
          <p:cNvPicPr>
            <a:picLocks noChangeAspect="1"/>
          </p:cNvPicPr>
          <p:nvPr/>
        </p:nvPicPr>
        <p:blipFill>
          <a:blip r:embed="rId3"/>
          <a:stretch>
            <a:fillRect/>
          </a:stretch>
        </p:blipFill>
        <p:spPr>
          <a:xfrm>
            <a:off x="5557075" y="4998778"/>
            <a:ext cx="5210902" cy="885949"/>
          </a:xfrm>
          <a:prstGeom prst="rect">
            <a:avLst/>
          </a:prstGeom>
        </p:spPr>
      </p:pic>
      <p:sp>
        <p:nvSpPr>
          <p:cNvPr id="12" name="Rectangle 11">
            <a:extLst>
              <a:ext uri="{FF2B5EF4-FFF2-40B4-BE49-F238E27FC236}">
                <a16:creationId xmlns:a16="http://schemas.microsoft.com/office/drawing/2014/main" id="{B3FB0E57-E9AE-C070-9349-F6C1070503AB}"/>
              </a:ext>
            </a:extLst>
          </p:cNvPr>
          <p:cNvSpPr/>
          <p:nvPr/>
        </p:nvSpPr>
        <p:spPr>
          <a:xfrm>
            <a:off x="752414" y="911699"/>
            <a:ext cx="447675" cy="3841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NUCLEAR BASED TECHNOLOGIES TRANSFERRED IN THE FIELDS OF </a:t>
            </a:r>
            <a:endParaRPr lang="en-GB" sz="1400" dirty="0">
              <a:solidFill>
                <a:schemeClr val="tx1"/>
              </a:solidFill>
            </a:endParaRPr>
          </a:p>
        </p:txBody>
      </p:sp>
      <p:sp>
        <p:nvSpPr>
          <p:cNvPr id="13" name="Rectangle 12">
            <a:extLst>
              <a:ext uri="{FF2B5EF4-FFF2-40B4-BE49-F238E27FC236}">
                <a16:creationId xmlns:a16="http://schemas.microsoft.com/office/drawing/2014/main" id="{89CB7924-D048-788F-E65B-EFDA4564A511}"/>
              </a:ext>
            </a:extLst>
          </p:cNvPr>
          <p:cNvSpPr/>
          <p:nvPr/>
        </p:nvSpPr>
        <p:spPr>
          <a:xfrm rot="5400000">
            <a:off x="3909376" y="1330708"/>
            <a:ext cx="447675" cy="1398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RESULT IN  </a:t>
            </a:r>
            <a:endParaRPr lang="en-GB" sz="1400" dirty="0">
              <a:solidFill>
                <a:schemeClr val="tx1"/>
              </a:solidFill>
            </a:endParaRPr>
          </a:p>
        </p:txBody>
      </p:sp>
      <p:grpSp>
        <p:nvGrpSpPr>
          <p:cNvPr id="21" name="Group 20">
            <a:extLst>
              <a:ext uri="{FF2B5EF4-FFF2-40B4-BE49-F238E27FC236}">
                <a16:creationId xmlns:a16="http://schemas.microsoft.com/office/drawing/2014/main" id="{593F4115-E8D0-B974-C66B-A89251E8F4E1}"/>
              </a:ext>
            </a:extLst>
          </p:cNvPr>
          <p:cNvGrpSpPr/>
          <p:nvPr/>
        </p:nvGrpSpPr>
        <p:grpSpPr>
          <a:xfrm>
            <a:off x="5185352" y="996224"/>
            <a:ext cx="1276030" cy="3841275"/>
            <a:chOff x="4586306" y="911700"/>
            <a:chExt cx="1276030" cy="3841275"/>
          </a:xfrm>
        </p:grpSpPr>
        <p:pic>
          <p:nvPicPr>
            <p:cNvPr id="9" name="Picture 8">
              <a:extLst>
                <a:ext uri="{FF2B5EF4-FFF2-40B4-BE49-F238E27FC236}">
                  <a16:creationId xmlns:a16="http://schemas.microsoft.com/office/drawing/2014/main" id="{1F7C3945-A283-7CE1-0CCC-04FA72DBA484}"/>
                </a:ext>
              </a:extLst>
            </p:cNvPr>
            <p:cNvPicPr>
              <a:picLocks noChangeAspect="1"/>
            </p:cNvPicPr>
            <p:nvPr/>
          </p:nvPicPr>
          <p:blipFill rotWithShape="1">
            <a:blip r:embed="rId4"/>
            <a:srcRect b="77696"/>
            <a:stretch/>
          </p:blipFill>
          <p:spPr>
            <a:xfrm>
              <a:off x="4586309" y="911700"/>
              <a:ext cx="1247949" cy="885949"/>
            </a:xfrm>
            <a:prstGeom prst="rect">
              <a:avLst/>
            </a:prstGeom>
          </p:spPr>
        </p:pic>
        <p:pic>
          <p:nvPicPr>
            <p:cNvPr id="14" name="Picture 13">
              <a:extLst>
                <a:ext uri="{FF2B5EF4-FFF2-40B4-BE49-F238E27FC236}">
                  <a16:creationId xmlns:a16="http://schemas.microsoft.com/office/drawing/2014/main" id="{F7D172A2-52F4-910A-CEC4-DF883649626F}"/>
                </a:ext>
              </a:extLst>
            </p:cNvPr>
            <p:cNvPicPr>
              <a:picLocks noChangeAspect="1"/>
            </p:cNvPicPr>
            <p:nvPr/>
          </p:nvPicPr>
          <p:blipFill rotWithShape="1">
            <a:blip r:embed="rId4"/>
            <a:srcRect t="35868" b="46357"/>
            <a:stretch/>
          </p:blipFill>
          <p:spPr>
            <a:xfrm>
              <a:off x="4586306" y="4039101"/>
              <a:ext cx="1247949" cy="713874"/>
            </a:xfrm>
            <a:prstGeom prst="rect">
              <a:avLst/>
            </a:prstGeom>
          </p:spPr>
        </p:pic>
        <p:pic>
          <p:nvPicPr>
            <p:cNvPr id="16" name="Picture 15">
              <a:extLst>
                <a:ext uri="{FF2B5EF4-FFF2-40B4-BE49-F238E27FC236}">
                  <a16:creationId xmlns:a16="http://schemas.microsoft.com/office/drawing/2014/main" id="{B51F517D-60B3-DEC0-1315-B78D3FFEE2E0}"/>
                </a:ext>
              </a:extLst>
            </p:cNvPr>
            <p:cNvPicPr>
              <a:picLocks noChangeAspect="1"/>
            </p:cNvPicPr>
            <p:nvPr/>
          </p:nvPicPr>
          <p:blipFill rotWithShape="1">
            <a:blip r:embed="rId4"/>
            <a:srcRect t="54440" b="20620"/>
            <a:stretch/>
          </p:blipFill>
          <p:spPr>
            <a:xfrm>
              <a:off x="4614387" y="1772628"/>
              <a:ext cx="1247949" cy="990678"/>
            </a:xfrm>
            <a:prstGeom prst="rect">
              <a:avLst/>
            </a:prstGeom>
          </p:spPr>
        </p:pic>
        <p:pic>
          <p:nvPicPr>
            <p:cNvPr id="17" name="Picture 16">
              <a:extLst>
                <a:ext uri="{FF2B5EF4-FFF2-40B4-BE49-F238E27FC236}">
                  <a16:creationId xmlns:a16="http://schemas.microsoft.com/office/drawing/2014/main" id="{206DCB17-2B5D-8898-1D20-44DEC6D74F03}"/>
                </a:ext>
              </a:extLst>
            </p:cNvPr>
            <p:cNvPicPr>
              <a:picLocks noChangeAspect="1"/>
            </p:cNvPicPr>
            <p:nvPr/>
          </p:nvPicPr>
          <p:blipFill rotWithShape="1">
            <a:blip r:embed="rId4"/>
            <a:srcRect t="22841" b="63832"/>
            <a:stretch/>
          </p:blipFill>
          <p:spPr>
            <a:xfrm>
              <a:off x="4586307" y="3517155"/>
              <a:ext cx="1247949" cy="529389"/>
            </a:xfrm>
            <a:prstGeom prst="rect">
              <a:avLst/>
            </a:prstGeom>
          </p:spPr>
        </p:pic>
        <p:pic>
          <p:nvPicPr>
            <p:cNvPr id="18" name="Picture 17">
              <a:extLst>
                <a:ext uri="{FF2B5EF4-FFF2-40B4-BE49-F238E27FC236}">
                  <a16:creationId xmlns:a16="http://schemas.microsoft.com/office/drawing/2014/main" id="{3DA7A252-352A-1561-049A-0BB17D890601}"/>
                </a:ext>
              </a:extLst>
            </p:cNvPr>
            <p:cNvPicPr>
              <a:picLocks noChangeAspect="1"/>
            </p:cNvPicPr>
            <p:nvPr/>
          </p:nvPicPr>
          <p:blipFill rotWithShape="1">
            <a:blip r:embed="rId4"/>
            <a:srcRect t="79986" b="2245"/>
            <a:stretch/>
          </p:blipFill>
          <p:spPr>
            <a:xfrm>
              <a:off x="4614387" y="2767374"/>
              <a:ext cx="1247949" cy="705852"/>
            </a:xfrm>
            <a:prstGeom prst="rect">
              <a:avLst/>
            </a:prstGeom>
          </p:spPr>
        </p:pic>
      </p:grpSp>
      <p:sp>
        <p:nvSpPr>
          <p:cNvPr id="22" name="Arrow: Curved Down 21">
            <a:extLst>
              <a:ext uri="{FF2B5EF4-FFF2-40B4-BE49-F238E27FC236}">
                <a16:creationId xmlns:a16="http://schemas.microsoft.com/office/drawing/2014/main" id="{CB4E9C5C-8BDB-090B-4A5D-3EA5ABD56A19}"/>
              </a:ext>
            </a:extLst>
          </p:cNvPr>
          <p:cNvSpPr/>
          <p:nvPr/>
        </p:nvSpPr>
        <p:spPr>
          <a:xfrm>
            <a:off x="3238289" y="828371"/>
            <a:ext cx="1863099" cy="7342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Rectangle 22">
            <a:extLst>
              <a:ext uri="{FF2B5EF4-FFF2-40B4-BE49-F238E27FC236}">
                <a16:creationId xmlns:a16="http://schemas.microsoft.com/office/drawing/2014/main" id="{F3D89258-02FB-7635-AB95-F58E7BD82301}"/>
              </a:ext>
            </a:extLst>
          </p:cNvPr>
          <p:cNvSpPr/>
          <p:nvPr/>
        </p:nvSpPr>
        <p:spPr>
          <a:xfrm rot="5400000">
            <a:off x="8982855" y="1213064"/>
            <a:ext cx="447675" cy="1338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CONTRIBUTE TO  </a:t>
            </a:r>
            <a:endParaRPr lang="en-GB" sz="1400" dirty="0">
              <a:solidFill>
                <a:schemeClr val="tx1"/>
              </a:solidFill>
            </a:endParaRPr>
          </a:p>
        </p:txBody>
      </p:sp>
      <p:grpSp>
        <p:nvGrpSpPr>
          <p:cNvPr id="28" name="Group 27">
            <a:extLst>
              <a:ext uri="{FF2B5EF4-FFF2-40B4-BE49-F238E27FC236}">
                <a16:creationId xmlns:a16="http://schemas.microsoft.com/office/drawing/2014/main" id="{27BB9546-6C5F-B09F-0251-037F7E19E06A}"/>
              </a:ext>
            </a:extLst>
          </p:cNvPr>
          <p:cNvGrpSpPr/>
          <p:nvPr/>
        </p:nvGrpSpPr>
        <p:grpSpPr>
          <a:xfrm>
            <a:off x="10409100" y="973273"/>
            <a:ext cx="1554164" cy="3749113"/>
            <a:chOff x="4724208" y="846950"/>
            <a:chExt cx="1554164" cy="3749113"/>
          </a:xfrm>
        </p:grpSpPr>
        <p:pic>
          <p:nvPicPr>
            <p:cNvPr id="7" name="Picture 6">
              <a:extLst>
                <a:ext uri="{FF2B5EF4-FFF2-40B4-BE49-F238E27FC236}">
                  <a16:creationId xmlns:a16="http://schemas.microsoft.com/office/drawing/2014/main" id="{3E0E5B6C-F411-9FAB-4A47-3DE2490929E7}"/>
                </a:ext>
              </a:extLst>
            </p:cNvPr>
            <p:cNvPicPr>
              <a:picLocks noChangeAspect="1"/>
            </p:cNvPicPr>
            <p:nvPr/>
          </p:nvPicPr>
          <p:blipFill rotWithShape="1">
            <a:blip r:embed="rId5"/>
            <a:srcRect t="3645" b="79287"/>
            <a:stretch/>
          </p:blipFill>
          <p:spPr>
            <a:xfrm>
              <a:off x="4730111" y="846950"/>
              <a:ext cx="1543265" cy="712941"/>
            </a:xfrm>
            <a:prstGeom prst="rect">
              <a:avLst/>
            </a:prstGeom>
          </p:spPr>
        </p:pic>
        <p:pic>
          <p:nvPicPr>
            <p:cNvPr id="24" name="Picture 23">
              <a:extLst>
                <a:ext uri="{FF2B5EF4-FFF2-40B4-BE49-F238E27FC236}">
                  <a16:creationId xmlns:a16="http://schemas.microsoft.com/office/drawing/2014/main" id="{715A7377-00A8-44A9-1553-6C91833202FC}"/>
                </a:ext>
              </a:extLst>
            </p:cNvPr>
            <p:cNvPicPr>
              <a:picLocks noChangeAspect="1"/>
            </p:cNvPicPr>
            <p:nvPr/>
          </p:nvPicPr>
          <p:blipFill rotWithShape="1">
            <a:blip r:embed="rId5"/>
            <a:srcRect t="53117" b="21919"/>
            <a:stretch/>
          </p:blipFill>
          <p:spPr>
            <a:xfrm>
              <a:off x="4724208" y="1536493"/>
              <a:ext cx="1543265" cy="1042737"/>
            </a:xfrm>
            <a:prstGeom prst="rect">
              <a:avLst/>
            </a:prstGeom>
          </p:spPr>
        </p:pic>
        <p:pic>
          <p:nvPicPr>
            <p:cNvPr id="25" name="Picture 24">
              <a:extLst>
                <a:ext uri="{FF2B5EF4-FFF2-40B4-BE49-F238E27FC236}">
                  <a16:creationId xmlns:a16="http://schemas.microsoft.com/office/drawing/2014/main" id="{AE0FD18E-CCB6-841E-AB63-118790C12FEB}"/>
                </a:ext>
              </a:extLst>
            </p:cNvPr>
            <p:cNvPicPr>
              <a:picLocks noChangeAspect="1"/>
            </p:cNvPicPr>
            <p:nvPr/>
          </p:nvPicPr>
          <p:blipFill rotWithShape="1">
            <a:blip r:embed="rId5"/>
            <a:srcRect t="77889" b="5043"/>
            <a:stretch/>
          </p:blipFill>
          <p:spPr>
            <a:xfrm>
              <a:off x="4730111" y="2562352"/>
              <a:ext cx="1543265" cy="712941"/>
            </a:xfrm>
            <a:prstGeom prst="rect">
              <a:avLst/>
            </a:prstGeom>
          </p:spPr>
        </p:pic>
        <p:pic>
          <p:nvPicPr>
            <p:cNvPr id="26" name="Picture 25">
              <a:extLst>
                <a:ext uri="{FF2B5EF4-FFF2-40B4-BE49-F238E27FC236}">
                  <a16:creationId xmlns:a16="http://schemas.microsoft.com/office/drawing/2014/main" id="{B6D9D4CF-3CF4-ABA8-AB57-678AC5503D02}"/>
                </a:ext>
              </a:extLst>
            </p:cNvPr>
            <p:cNvPicPr>
              <a:picLocks noChangeAspect="1"/>
            </p:cNvPicPr>
            <p:nvPr/>
          </p:nvPicPr>
          <p:blipFill rotWithShape="1">
            <a:blip r:embed="rId5"/>
            <a:srcRect t="20088" b="70886"/>
            <a:stretch/>
          </p:blipFill>
          <p:spPr>
            <a:xfrm>
              <a:off x="4735107" y="3240505"/>
              <a:ext cx="1543265" cy="376990"/>
            </a:xfrm>
            <a:prstGeom prst="rect">
              <a:avLst/>
            </a:prstGeom>
          </p:spPr>
        </p:pic>
        <p:pic>
          <p:nvPicPr>
            <p:cNvPr id="27" name="Picture 26">
              <a:extLst>
                <a:ext uri="{FF2B5EF4-FFF2-40B4-BE49-F238E27FC236}">
                  <a16:creationId xmlns:a16="http://schemas.microsoft.com/office/drawing/2014/main" id="{7AFAA024-364E-B52C-C99E-DAB4AEA472FB}"/>
                </a:ext>
              </a:extLst>
            </p:cNvPr>
            <p:cNvPicPr>
              <a:picLocks noChangeAspect="1"/>
            </p:cNvPicPr>
            <p:nvPr/>
          </p:nvPicPr>
          <p:blipFill rotWithShape="1">
            <a:blip r:embed="rId5"/>
            <a:srcRect t="29517" b="47056"/>
            <a:stretch/>
          </p:blipFill>
          <p:spPr>
            <a:xfrm>
              <a:off x="4735107" y="3617495"/>
              <a:ext cx="1543265" cy="978568"/>
            </a:xfrm>
            <a:prstGeom prst="rect">
              <a:avLst/>
            </a:prstGeom>
          </p:spPr>
        </p:pic>
      </p:grpSp>
      <p:pic>
        <p:nvPicPr>
          <p:cNvPr id="29" name="Picture 28">
            <a:extLst>
              <a:ext uri="{FF2B5EF4-FFF2-40B4-BE49-F238E27FC236}">
                <a16:creationId xmlns:a16="http://schemas.microsoft.com/office/drawing/2014/main" id="{DA90F56E-8900-515B-B76F-65F3DCDF6826}"/>
              </a:ext>
            </a:extLst>
          </p:cNvPr>
          <p:cNvPicPr>
            <a:picLocks noChangeAspect="1"/>
          </p:cNvPicPr>
          <p:nvPr/>
        </p:nvPicPr>
        <p:blipFill>
          <a:blip r:embed="rId6"/>
          <a:stretch>
            <a:fillRect/>
          </a:stretch>
        </p:blipFill>
        <p:spPr>
          <a:xfrm>
            <a:off x="8162526" y="482960"/>
            <a:ext cx="2128039" cy="734208"/>
          </a:xfrm>
          <a:prstGeom prst="rect">
            <a:avLst/>
          </a:prstGeom>
        </p:spPr>
      </p:pic>
      <p:sp>
        <p:nvSpPr>
          <p:cNvPr id="30" name="Rectangle 29">
            <a:extLst>
              <a:ext uri="{FF2B5EF4-FFF2-40B4-BE49-F238E27FC236}">
                <a16:creationId xmlns:a16="http://schemas.microsoft.com/office/drawing/2014/main" id="{36DAFEC4-E9BA-6210-1E14-8161C3E0D389}"/>
              </a:ext>
            </a:extLst>
          </p:cNvPr>
          <p:cNvSpPr/>
          <p:nvPr/>
        </p:nvSpPr>
        <p:spPr>
          <a:xfrm>
            <a:off x="7173008" y="1574611"/>
            <a:ext cx="825695" cy="2211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 AND BY THE FOLLOWING INSTRUMENTS</a:t>
            </a:r>
            <a:endParaRPr lang="en-GB" sz="1400" dirty="0">
              <a:solidFill>
                <a:schemeClr val="tx1"/>
              </a:solidFill>
            </a:endParaRPr>
          </a:p>
        </p:txBody>
      </p:sp>
      <p:sp>
        <p:nvSpPr>
          <p:cNvPr id="34" name="Arrow: Down 33">
            <a:extLst>
              <a:ext uri="{FF2B5EF4-FFF2-40B4-BE49-F238E27FC236}">
                <a16:creationId xmlns:a16="http://schemas.microsoft.com/office/drawing/2014/main" id="{3CF58FC1-1086-17DB-B276-9E8369B0A638}"/>
              </a:ext>
            </a:extLst>
          </p:cNvPr>
          <p:cNvSpPr/>
          <p:nvPr/>
        </p:nvSpPr>
        <p:spPr>
          <a:xfrm>
            <a:off x="7173007" y="3874876"/>
            <a:ext cx="82569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428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BCD9-90AF-FEB7-1A25-E03A7F6F6D25}"/>
              </a:ext>
            </a:extLst>
          </p:cNvPr>
          <p:cNvSpPr>
            <a:spLocks noGrp="1"/>
          </p:cNvSpPr>
          <p:nvPr>
            <p:ph type="title"/>
          </p:nvPr>
        </p:nvSpPr>
        <p:spPr/>
        <p:txBody>
          <a:bodyPr/>
          <a:lstStyle/>
          <a:p>
            <a:r>
              <a:rPr lang="es-ES" dirty="0" err="1"/>
              <a:t>Problem</a:t>
            </a:r>
            <a:endParaRPr lang="en-GB" dirty="0"/>
          </a:p>
        </p:txBody>
      </p:sp>
      <p:sp>
        <p:nvSpPr>
          <p:cNvPr id="3" name="Content Placeholder 2">
            <a:extLst>
              <a:ext uri="{FF2B5EF4-FFF2-40B4-BE49-F238E27FC236}">
                <a16:creationId xmlns:a16="http://schemas.microsoft.com/office/drawing/2014/main" id="{E8686444-F2BD-D1E2-6880-B2F795094354}"/>
              </a:ext>
            </a:extLst>
          </p:cNvPr>
          <p:cNvSpPr>
            <a:spLocks noGrp="1"/>
          </p:cNvSpPr>
          <p:nvPr>
            <p:ph idx="1"/>
          </p:nvPr>
        </p:nvSpPr>
        <p:spPr/>
        <p:txBody>
          <a:bodyPr>
            <a:normAutofit/>
          </a:bodyPr>
          <a:lstStyle/>
          <a:p>
            <a:pPr marL="0" indent="0">
              <a:buNone/>
            </a:pPr>
            <a:r>
              <a:rPr lang="en-GB" sz="1800" dirty="0"/>
              <a:t>While considerable progress has been made in recent years at</a:t>
            </a:r>
            <a:r>
              <a:rPr lang="en-150" sz="1800" dirty="0"/>
              <a:t> </a:t>
            </a:r>
            <a:r>
              <a:rPr lang="en-GB" sz="1800" dirty="0"/>
              <a:t>national levels on action to achieve UN</a:t>
            </a:r>
            <a:r>
              <a:rPr lang="en-150" sz="1800" dirty="0"/>
              <a:t>’s Sustainable Development Goals (NDGS)</a:t>
            </a:r>
            <a:r>
              <a:rPr lang="en-GB" sz="1800" dirty="0"/>
              <a:t>, </a:t>
            </a:r>
            <a:r>
              <a:rPr lang="en-150" sz="1800" dirty="0"/>
              <a:t> the use of safety nuclear tech</a:t>
            </a:r>
            <a:r>
              <a:rPr lang="en-GB" sz="1800" dirty="0"/>
              <a:t>no</a:t>
            </a:r>
            <a:r>
              <a:rPr lang="en-150" sz="1800" dirty="0"/>
              <a:t>logy has not yet reach its potential as a mechanism to help countries to address key develop</a:t>
            </a:r>
            <a:r>
              <a:rPr lang="en-GB" sz="1800" dirty="0"/>
              <a:t>m</a:t>
            </a:r>
            <a:r>
              <a:rPr lang="en-150" sz="1800" dirty="0" err="1"/>
              <a:t>ent</a:t>
            </a:r>
            <a:r>
              <a:rPr lang="en-150" sz="1800" dirty="0"/>
              <a:t> priorities.</a:t>
            </a:r>
          </a:p>
          <a:p>
            <a:pPr marL="0" indent="0">
              <a:buNone/>
            </a:pPr>
            <a:endParaRPr lang="en-150" dirty="0"/>
          </a:p>
          <a:p>
            <a:pPr marL="0" indent="0">
              <a:buNone/>
            </a:pPr>
            <a:endParaRPr lang="en-150" dirty="0"/>
          </a:p>
        </p:txBody>
      </p:sp>
    </p:spTree>
    <p:extLst>
      <p:ext uri="{BB962C8B-B14F-4D97-AF65-F5344CB8AC3E}">
        <p14:creationId xmlns:p14="http://schemas.microsoft.com/office/powerpoint/2010/main" val="3210241592"/>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F251-428A-A1E8-3DAD-C76762EE43C0}"/>
              </a:ext>
            </a:extLst>
          </p:cNvPr>
          <p:cNvSpPr>
            <a:spLocks noGrp="1"/>
          </p:cNvSpPr>
          <p:nvPr>
            <p:ph type="title"/>
          </p:nvPr>
        </p:nvSpPr>
        <p:spPr/>
        <p:txBody>
          <a:bodyPr/>
          <a:lstStyle/>
          <a:p>
            <a:r>
              <a:rPr lang="en-150" dirty="0"/>
              <a:t>What is the challenge?</a:t>
            </a:r>
            <a:endParaRPr lang="en-GB" dirty="0"/>
          </a:p>
        </p:txBody>
      </p:sp>
      <p:sp>
        <p:nvSpPr>
          <p:cNvPr id="3" name="Content Placeholder 2">
            <a:extLst>
              <a:ext uri="{FF2B5EF4-FFF2-40B4-BE49-F238E27FC236}">
                <a16:creationId xmlns:a16="http://schemas.microsoft.com/office/drawing/2014/main" id="{A3746C6E-4101-D3CC-2EC9-ABF6A567CF4D}"/>
              </a:ext>
            </a:extLst>
          </p:cNvPr>
          <p:cNvSpPr>
            <a:spLocks noGrp="1"/>
          </p:cNvSpPr>
          <p:nvPr>
            <p:ph idx="1"/>
          </p:nvPr>
        </p:nvSpPr>
        <p:spPr>
          <a:xfrm>
            <a:off x="2152650" y="1825625"/>
            <a:ext cx="7886700" cy="4667249"/>
          </a:xfrm>
        </p:spPr>
        <p:txBody>
          <a:bodyPr>
            <a:normAutofit lnSpcReduction="10000"/>
          </a:bodyPr>
          <a:lstStyle/>
          <a:p>
            <a:r>
              <a:rPr lang="en-150" sz="1800" dirty="0"/>
              <a:t>FOAs have changed names over time.</a:t>
            </a:r>
          </a:p>
          <a:p>
            <a:pPr marL="0" indent="0">
              <a:buNone/>
            </a:pPr>
            <a:endParaRPr lang="en-150" sz="1800" dirty="0"/>
          </a:p>
          <a:p>
            <a:r>
              <a:rPr lang="en-150" sz="1800" dirty="0"/>
              <a:t>FOAs are named differently across data collection tools: Sometimes, questions were phrased refer</a:t>
            </a:r>
            <a:r>
              <a:rPr lang="en-GB" sz="1800" dirty="0"/>
              <a:t>r</a:t>
            </a:r>
            <a:r>
              <a:rPr lang="en-150" sz="1800" dirty="0" err="1"/>
              <a:t>ing</a:t>
            </a:r>
            <a:r>
              <a:rPr lang="en-150" sz="1800" dirty="0"/>
              <a:t> to a technology or to an improvement. </a:t>
            </a:r>
          </a:p>
          <a:p>
            <a:endParaRPr lang="en-150" sz="1800" dirty="0"/>
          </a:p>
          <a:p>
            <a:r>
              <a:rPr lang="en-150" sz="1800" dirty="0"/>
              <a:t>If the data is to be comparable across instruments, and if the analysis is expected to conduct aggregations, a mapping should be conducted.</a:t>
            </a:r>
          </a:p>
          <a:p>
            <a:endParaRPr lang="en-150" sz="1800" dirty="0"/>
          </a:p>
          <a:p>
            <a:pPr marL="0" indent="0">
              <a:buNone/>
            </a:pPr>
            <a:r>
              <a:rPr lang="en-150" sz="1800" dirty="0"/>
              <a:t>*Remember. T</a:t>
            </a:r>
            <a:r>
              <a:rPr lang="en-GB" sz="1800" dirty="0"/>
              <a:t>h</a:t>
            </a:r>
            <a:r>
              <a:rPr lang="en-150" sz="1800" dirty="0"/>
              <a:t>ere are 4 main data sources used for the analysis:</a:t>
            </a:r>
          </a:p>
          <a:p>
            <a:pPr marL="0" indent="0">
              <a:buNone/>
            </a:pPr>
            <a:endParaRPr lang="en-150" sz="1800" dirty="0"/>
          </a:p>
          <a:p>
            <a:pPr marL="342900" indent="-342900">
              <a:buAutoNum type="arabicPeriod"/>
            </a:pPr>
            <a:r>
              <a:rPr lang="en-150" sz="1800" dirty="0"/>
              <a:t>Historical list of projects supported</a:t>
            </a:r>
          </a:p>
          <a:p>
            <a:pPr marL="342900" indent="-342900">
              <a:buAutoNum type="arabicPeriod"/>
            </a:pPr>
            <a:r>
              <a:rPr lang="en-150" sz="1800" dirty="0"/>
              <a:t>NLO 1</a:t>
            </a:r>
          </a:p>
          <a:p>
            <a:pPr marL="342900" indent="-342900">
              <a:buAutoNum type="arabicPeriod"/>
            </a:pPr>
            <a:r>
              <a:rPr lang="en-150" sz="1800" dirty="0"/>
              <a:t>NLO 2</a:t>
            </a:r>
          </a:p>
          <a:p>
            <a:pPr marL="342900" indent="-342900">
              <a:buAutoNum type="arabicPeriod"/>
            </a:pPr>
            <a:r>
              <a:rPr lang="en-150" sz="1800" dirty="0"/>
              <a:t>CP</a:t>
            </a:r>
          </a:p>
          <a:p>
            <a:pPr marL="0" indent="0">
              <a:buNone/>
            </a:pPr>
            <a:endParaRPr lang="en-GB" sz="1800" dirty="0"/>
          </a:p>
        </p:txBody>
      </p:sp>
    </p:spTree>
    <p:extLst>
      <p:ext uri="{BB962C8B-B14F-4D97-AF65-F5344CB8AC3E}">
        <p14:creationId xmlns:p14="http://schemas.microsoft.com/office/powerpoint/2010/main" val="3211934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07AC-A5EC-FA6A-7084-69CA77706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3D08-9DD2-448D-4840-D1D9B285877F}"/>
              </a:ext>
            </a:extLst>
          </p:cNvPr>
          <p:cNvSpPr>
            <a:spLocks noGrp="1"/>
          </p:cNvSpPr>
          <p:nvPr>
            <p:ph type="title"/>
          </p:nvPr>
        </p:nvSpPr>
        <p:spPr/>
        <p:txBody>
          <a:bodyPr/>
          <a:lstStyle/>
          <a:p>
            <a:r>
              <a:rPr lang="en-150" dirty="0"/>
              <a:t>Result from data mapping</a:t>
            </a:r>
            <a:endParaRPr lang="en-GB" dirty="0"/>
          </a:p>
        </p:txBody>
      </p:sp>
      <p:sp>
        <p:nvSpPr>
          <p:cNvPr id="7" name="Content Placeholder 6">
            <a:extLst>
              <a:ext uri="{FF2B5EF4-FFF2-40B4-BE49-F238E27FC236}">
                <a16:creationId xmlns:a16="http://schemas.microsoft.com/office/drawing/2014/main" id="{F615B1D6-7267-D49D-215E-DA12CEC45C4B}"/>
              </a:ext>
            </a:extLst>
          </p:cNvPr>
          <p:cNvSpPr>
            <a:spLocks noGrp="1"/>
          </p:cNvSpPr>
          <p:nvPr>
            <p:ph idx="1"/>
          </p:nvPr>
        </p:nvSpPr>
        <p:spPr>
          <a:xfrm>
            <a:off x="2152650" y="1825625"/>
            <a:ext cx="7886700" cy="1689932"/>
          </a:xfrm>
        </p:spPr>
        <p:txBody>
          <a:bodyPr/>
          <a:lstStyle/>
          <a:p>
            <a:pPr marL="0" indent="0">
              <a:buNone/>
            </a:pPr>
            <a:r>
              <a:rPr lang="en-150" dirty="0"/>
              <a:t>33 FOAs </a:t>
            </a:r>
            <a:r>
              <a:rPr lang="en-150" dirty="0">
                <a:sym typeface="Wingdings" panose="05000000000000000000" pitchFamily="2" charset="2"/>
              </a:rPr>
              <a:t> 22 Improvements  16 impacts</a:t>
            </a:r>
            <a:endParaRPr lang="en-GB" dirty="0"/>
          </a:p>
        </p:txBody>
      </p:sp>
    </p:spTree>
    <p:extLst>
      <p:ext uri="{BB962C8B-B14F-4D97-AF65-F5344CB8AC3E}">
        <p14:creationId xmlns:p14="http://schemas.microsoft.com/office/powerpoint/2010/main" val="329680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F251-428A-A1E8-3DAD-C76762EE43C0}"/>
              </a:ext>
            </a:extLst>
          </p:cNvPr>
          <p:cNvSpPr>
            <a:spLocks noGrp="1"/>
          </p:cNvSpPr>
          <p:nvPr>
            <p:ph type="title"/>
          </p:nvPr>
        </p:nvSpPr>
        <p:spPr/>
        <p:txBody>
          <a:bodyPr/>
          <a:lstStyle/>
          <a:p>
            <a:r>
              <a:rPr lang="en-150" dirty="0"/>
              <a:t>What is the challenge?</a:t>
            </a:r>
            <a:endParaRPr lang="en-GB" dirty="0"/>
          </a:p>
        </p:txBody>
      </p:sp>
      <p:sp>
        <p:nvSpPr>
          <p:cNvPr id="3" name="Content Placeholder 2">
            <a:extLst>
              <a:ext uri="{FF2B5EF4-FFF2-40B4-BE49-F238E27FC236}">
                <a16:creationId xmlns:a16="http://schemas.microsoft.com/office/drawing/2014/main" id="{A3746C6E-4101-D3CC-2EC9-ABF6A567CF4D}"/>
              </a:ext>
            </a:extLst>
          </p:cNvPr>
          <p:cNvSpPr>
            <a:spLocks noGrp="1"/>
          </p:cNvSpPr>
          <p:nvPr>
            <p:ph idx="1"/>
          </p:nvPr>
        </p:nvSpPr>
        <p:spPr>
          <a:xfrm>
            <a:off x="2152650" y="1825625"/>
            <a:ext cx="7886700" cy="4667249"/>
          </a:xfrm>
        </p:spPr>
        <p:txBody>
          <a:bodyPr>
            <a:normAutofit lnSpcReduction="10000"/>
          </a:bodyPr>
          <a:lstStyle/>
          <a:p>
            <a:r>
              <a:rPr lang="en-150" sz="1800" dirty="0"/>
              <a:t>FOAs have changed names over time.</a:t>
            </a:r>
          </a:p>
          <a:p>
            <a:pPr marL="0" indent="0">
              <a:buNone/>
            </a:pPr>
            <a:endParaRPr lang="en-150" sz="1800" dirty="0"/>
          </a:p>
          <a:p>
            <a:r>
              <a:rPr lang="en-150" sz="1800" dirty="0"/>
              <a:t>FOAs are named differently across data collection tools: Sometimes, questions were phrased refer</a:t>
            </a:r>
            <a:r>
              <a:rPr lang="en-GB" sz="1800" dirty="0"/>
              <a:t>r</a:t>
            </a:r>
            <a:r>
              <a:rPr lang="en-150" sz="1800" dirty="0" err="1"/>
              <a:t>ing</a:t>
            </a:r>
            <a:r>
              <a:rPr lang="en-150" sz="1800" dirty="0"/>
              <a:t> to a technology or to an improvement. </a:t>
            </a:r>
          </a:p>
          <a:p>
            <a:endParaRPr lang="en-150" sz="1800" dirty="0"/>
          </a:p>
          <a:p>
            <a:r>
              <a:rPr lang="en-150" sz="1800" dirty="0"/>
              <a:t>If the data is to be comparable across instruments, and if the analysis is expected to conduct aggregations, a mapping should be conducted.</a:t>
            </a:r>
          </a:p>
          <a:p>
            <a:endParaRPr lang="en-150" sz="1800" dirty="0"/>
          </a:p>
          <a:p>
            <a:pPr marL="0" indent="0">
              <a:buNone/>
            </a:pPr>
            <a:r>
              <a:rPr lang="en-150" sz="1800" dirty="0"/>
              <a:t>*Remember. T</a:t>
            </a:r>
            <a:r>
              <a:rPr lang="en-GB" sz="1800" dirty="0"/>
              <a:t>h</a:t>
            </a:r>
            <a:r>
              <a:rPr lang="en-150" sz="1800" dirty="0"/>
              <a:t>ere are 4 main data sources used for the analysis:</a:t>
            </a:r>
          </a:p>
          <a:p>
            <a:pPr marL="0" indent="0">
              <a:buNone/>
            </a:pPr>
            <a:endParaRPr lang="en-150" sz="1800" dirty="0"/>
          </a:p>
          <a:p>
            <a:pPr marL="342900" indent="-342900">
              <a:buAutoNum type="arabicPeriod"/>
            </a:pPr>
            <a:r>
              <a:rPr lang="en-150" sz="1800" dirty="0"/>
              <a:t>Historical list of projects supported</a:t>
            </a:r>
          </a:p>
          <a:p>
            <a:pPr marL="342900" indent="-342900">
              <a:buAutoNum type="arabicPeriod"/>
            </a:pPr>
            <a:r>
              <a:rPr lang="en-150" sz="1800" dirty="0"/>
              <a:t>NLO 1</a:t>
            </a:r>
          </a:p>
          <a:p>
            <a:pPr marL="342900" indent="-342900">
              <a:buAutoNum type="arabicPeriod"/>
            </a:pPr>
            <a:r>
              <a:rPr lang="en-150" sz="1800" dirty="0"/>
              <a:t>NLO 2</a:t>
            </a:r>
          </a:p>
          <a:p>
            <a:pPr marL="342900" indent="-342900">
              <a:buAutoNum type="arabicPeriod"/>
            </a:pPr>
            <a:r>
              <a:rPr lang="en-150" sz="1800" dirty="0"/>
              <a:t>CP</a:t>
            </a:r>
          </a:p>
          <a:p>
            <a:pPr marL="0" indent="0">
              <a:buNone/>
            </a:pPr>
            <a:endParaRPr lang="en-GB" sz="1800" dirty="0"/>
          </a:p>
        </p:txBody>
      </p:sp>
    </p:spTree>
    <p:extLst>
      <p:ext uri="{BB962C8B-B14F-4D97-AF65-F5344CB8AC3E}">
        <p14:creationId xmlns:p14="http://schemas.microsoft.com/office/powerpoint/2010/main" val="406652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7EC1-7CD0-E3D3-9219-F4C09153A71F}"/>
              </a:ext>
            </a:extLst>
          </p:cNvPr>
          <p:cNvSpPr>
            <a:spLocks noGrp="1"/>
          </p:cNvSpPr>
          <p:nvPr>
            <p:ph type="title"/>
          </p:nvPr>
        </p:nvSpPr>
        <p:spPr/>
        <p:txBody>
          <a:bodyPr/>
          <a:lstStyle/>
          <a:p>
            <a:r>
              <a:rPr lang="en-150" dirty="0"/>
              <a:t>Constraints</a:t>
            </a:r>
            <a:endParaRPr lang="en-GB" dirty="0"/>
          </a:p>
        </p:txBody>
      </p:sp>
      <p:sp>
        <p:nvSpPr>
          <p:cNvPr id="5" name="TextBox 4">
            <a:extLst>
              <a:ext uri="{FF2B5EF4-FFF2-40B4-BE49-F238E27FC236}">
                <a16:creationId xmlns:a16="http://schemas.microsoft.com/office/drawing/2014/main" id="{CA6483B8-ADF7-536D-9F63-662372599D4A}"/>
              </a:ext>
            </a:extLst>
          </p:cNvPr>
          <p:cNvSpPr txBox="1"/>
          <p:nvPr/>
        </p:nvSpPr>
        <p:spPr>
          <a:xfrm>
            <a:off x="918021" y="1690688"/>
            <a:ext cx="10913520" cy="4524315"/>
          </a:xfrm>
          <a:prstGeom prst="rect">
            <a:avLst/>
          </a:prstGeom>
          <a:noFill/>
        </p:spPr>
        <p:txBody>
          <a:bodyPr wrap="square">
            <a:spAutoFit/>
          </a:bodyPr>
          <a:lstStyle/>
          <a:p>
            <a:r>
              <a:rPr lang="en-150" b="1" dirty="0"/>
              <a:t>Constraints</a:t>
            </a:r>
            <a:r>
              <a:rPr lang="en-150" dirty="0"/>
              <a:t> that may prevent countries to implement nuclear technologies in favour of increasing productivity; ensuring safety and quality; improving control of pests in Food &amp; Agriculture:</a:t>
            </a:r>
          </a:p>
          <a:p>
            <a:endParaRPr lang="en-150" dirty="0"/>
          </a:p>
          <a:p>
            <a:pPr marL="285750" indent="-285750">
              <a:buFont typeface="Arial" panose="020B0604020202020204" pitchFamily="34" charset="0"/>
              <a:buChar char="•"/>
            </a:pPr>
            <a:r>
              <a:rPr lang="en-GB" dirty="0"/>
              <a:t>There is no staff left to operate equipment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is no staff to implement technology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maintenance of equipment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funding for operational inputs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Research priorities shifted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Unsuccessful results in technology application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TCP support</a:t>
            </a:r>
          </a:p>
        </p:txBody>
      </p:sp>
    </p:spTree>
    <p:extLst>
      <p:ext uri="{BB962C8B-B14F-4D97-AF65-F5344CB8AC3E}">
        <p14:creationId xmlns:p14="http://schemas.microsoft.com/office/powerpoint/2010/main" val="284336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BF81-E056-EFB4-4AED-BC3A2B8D010E}"/>
              </a:ext>
            </a:extLst>
          </p:cNvPr>
          <p:cNvSpPr>
            <a:spLocks noGrp="1"/>
          </p:cNvSpPr>
          <p:nvPr>
            <p:ph type="title"/>
          </p:nvPr>
        </p:nvSpPr>
        <p:spPr/>
        <p:txBody>
          <a:bodyPr/>
          <a:lstStyle/>
          <a:p>
            <a:r>
              <a:rPr lang="es-ES" dirty="0" err="1"/>
              <a:t>Objective</a:t>
            </a:r>
            <a:endParaRPr lang="en-GB" dirty="0"/>
          </a:p>
        </p:txBody>
      </p:sp>
      <p:sp>
        <p:nvSpPr>
          <p:cNvPr id="3" name="Content Placeholder 2">
            <a:extLst>
              <a:ext uri="{FF2B5EF4-FFF2-40B4-BE49-F238E27FC236}">
                <a16:creationId xmlns:a16="http://schemas.microsoft.com/office/drawing/2014/main" id="{6B5911F5-A978-4FC9-753F-920B88680A21}"/>
              </a:ext>
            </a:extLst>
          </p:cNvPr>
          <p:cNvSpPr>
            <a:spLocks noGrp="1"/>
          </p:cNvSpPr>
          <p:nvPr>
            <p:ph idx="1"/>
          </p:nvPr>
        </p:nvSpPr>
        <p:spPr>
          <a:xfrm>
            <a:off x="765773" y="1626449"/>
            <a:ext cx="10515600" cy="4351338"/>
          </a:xfrm>
        </p:spPr>
        <p:txBody>
          <a:bodyPr>
            <a:normAutofit lnSpcReduction="10000"/>
          </a:bodyPr>
          <a:lstStyle/>
          <a:p>
            <a:pPr marL="0" indent="0">
              <a:buNone/>
            </a:pPr>
            <a:r>
              <a:rPr lang="en-GB" sz="1800" dirty="0"/>
              <a:t>The technical cooperation programme is the IAEA’s primary mechanism for </a:t>
            </a:r>
            <a:r>
              <a:rPr lang="en-GB" sz="1800" b="1" dirty="0"/>
              <a:t>transferring nuclear technology to Member States</a:t>
            </a:r>
            <a:r>
              <a:rPr lang="en-GB" sz="1800" dirty="0"/>
              <a:t>, helping them to address key development priorities.</a:t>
            </a:r>
          </a:p>
          <a:p>
            <a:pPr marL="0" indent="0">
              <a:buNone/>
            </a:pPr>
            <a:endParaRPr lang="en-GB" sz="1800" dirty="0"/>
          </a:p>
          <a:p>
            <a:pPr marL="0" indent="0">
              <a:buNone/>
            </a:pPr>
            <a:r>
              <a:rPr lang="en-GB" sz="1800" dirty="0"/>
              <a:t>T</a:t>
            </a:r>
            <a:r>
              <a:rPr lang="en-GB" sz="1800" b="0" i="0" dirty="0">
                <a:solidFill>
                  <a:srgbClr val="1A1A1A"/>
                </a:solidFill>
                <a:effectLst/>
              </a:rPr>
              <a:t>he programme also helps Member States to identify and meet future energy needs, and assists in improving radiation safety and nuclear security worldwide, including through the provision of legislative assistance.</a:t>
            </a:r>
          </a:p>
          <a:p>
            <a:pPr marL="0" indent="0">
              <a:buNone/>
            </a:pPr>
            <a:endParaRPr lang="en-GB" sz="1800" dirty="0">
              <a:solidFill>
                <a:srgbClr val="1A1A1A"/>
              </a:solidFill>
            </a:endParaRPr>
          </a:p>
          <a:p>
            <a:pPr marL="0" indent="0">
              <a:buNone/>
            </a:pPr>
            <a:r>
              <a:rPr lang="en-GB" sz="1800" dirty="0">
                <a:solidFill>
                  <a:srgbClr val="1A1A1A"/>
                </a:solidFill>
              </a:rPr>
              <a:t>The main objective of the TCP is to bring benefits of nuclear power to the world and to help Member States to enjoy the benefits of the peaceful uses of nuclear sciences and technologies to promote sustainable development and to make a concrete difference to the lives of millions of people across the world.</a:t>
            </a:r>
          </a:p>
          <a:p>
            <a:pPr marL="0" indent="0">
              <a:buNone/>
            </a:pPr>
            <a:endParaRPr lang="en-GB" sz="1800" dirty="0">
              <a:solidFill>
                <a:srgbClr val="1A1A1A"/>
              </a:solidFill>
            </a:endParaRPr>
          </a:p>
          <a:p>
            <a:r>
              <a:rPr lang="en-GB" sz="1200" dirty="0"/>
              <a:t>Improving nutrition.</a:t>
            </a:r>
          </a:p>
          <a:p>
            <a:r>
              <a:rPr lang="en-GB" sz="1200" dirty="0"/>
              <a:t>Growing stronger crops</a:t>
            </a:r>
          </a:p>
          <a:p>
            <a:r>
              <a:rPr lang="en-GB" sz="1200" dirty="0"/>
              <a:t>Increasing farming efficiency,</a:t>
            </a:r>
          </a:p>
          <a:p>
            <a:r>
              <a:rPr lang="en-GB" sz="1200" dirty="0"/>
              <a:t>Managing insect pests,</a:t>
            </a:r>
          </a:p>
          <a:p>
            <a:r>
              <a:rPr lang="en-GB" sz="1200" dirty="0"/>
              <a:t>Examining animal health</a:t>
            </a:r>
          </a:p>
          <a:p>
            <a:pPr marL="0" indent="0">
              <a:buNone/>
            </a:pPr>
            <a:endParaRPr lang="en-GB" sz="1800" dirty="0">
              <a:solidFill>
                <a:srgbClr val="1A1A1A"/>
              </a:solidFill>
            </a:endParaRPr>
          </a:p>
          <a:p>
            <a:pPr marL="0" indent="0">
              <a:buNone/>
            </a:pPr>
            <a:endParaRPr lang="en-GB" sz="1800" dirty="0"/>
          </a:p>
        </p:txBody>
      </p:sp>
    </p:spTree>
    <p:extLst>
      <p:ext uri="{BB962C8B-B14F-4D97-AF65-F5344CB8AC3E}">
        <p14:creationId xmlns:p14="http://schemas.microsoft.com/office/powerpoint/2010/main" val="56472568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9C10-2F0F-B4A9-A8F5-5A5212BF3833}"/>
              </a:ext>
            </a:extLst>
          </p:cNvPr>
          <p:cNvSpPr>
            <a:spLocks noGrp="1"/>
          </p:cNvSpPr>
          <p:nvPr>
            <p:ph type="title"/>
          </p:nvPr>
        </p:nvSpPr>
        <p:spPr/>
        <p:txBody>
          <a:bodyPr/>
          <a:lstStyle/>
          <a:p>
            <a:r>
              <a:rPr lang="en-150" dirty="0"/>
              <a:t>Solution/inputs</a:t>
            </a:r>
            <a:endParaRPr lang="en-GB" dirty="0"/>
          </a:p>
        </p:txBody>
      </p:sp>
      <p:sp>
        <p:nvSpPr>
          <p:cNvPr id="3" name="Content Placeholder 2">
            <a:extLst>
              <a:ext uri="{FF2B5EF4-FFF2-40B4-BE49-F238E27FC236}">
                <a16:creationId xmlns:a16="http://schemas.microsoft.com/office/drawing/2014/main" id="{F37CB505-3245-2510-1D1C-01FE0EA4CECB}"/>
              </a:ext>
            </a:extLst>
          </p:cNvPr>
          <p:cNvSpPr>
            <a:spLocks noGrp="1"/>
          </p:cNvSpPr>
          <p:nvPr>
            <p:ph idx="1"/>
          </p:nvPr>
        </p:nvSpPr>
        <p:spPr>
          <a:xfrm>
            <a:off x="838200" y="1690688"/>
            <a:ext cx="10515600" cy="4351338"/>
          </a:xfrm>
        </p:spPr>
        <p:txBody>
          <a:bodyPr>
            <a:noAutofit/>
          </a:bodyPr>
          <a:lstStyle/>
          <a:p>
            <a:pPr marL="0" indent="0">
              <a:buNone/>
            </a:pPr>
            <a:r>
              <a:rPr lang="en-150" sz="1800" dirty="0"/>
              <a:t>IAEA has designed the TCP to provide technical assistance with the aim of facilitating the use of nuclear technologies </a:t>
            </a:r>
            <a:r>
              <a:rPr lang="es-ES" sz="1800" dirty="0" err="1"/>
              <a:t>to</a:t>
            </a:r>
            <a:r>
              <a:rPr lang="es-ES" sz="1800" dirty="0"/>
              <a:t> </a:t>
            </a:r>
            <a:r>
              <a:rPr lang="es-ES" sz="1800" dirty="0" err="1"/>
              <a:t>thet</a:t>
            </a:r>
            <a:r>
              <a:rPr lang="es-ES" sz="1800" dirty="0"/>
              <a:t> </a:t>
            </a:r>
            <a:r>
              <a:rPr lang="es-ES" sz="1800" dirty="0" err="1"/>
              <a:t>the</a:t>
            </a:r>
            <a:r>
              <a:rPr lang="es-ES" sz="1800" dirty="0"/>
              <a:t> </a:t>
            </a:r>
            <a:r>
              <a:rPr lang="es-ES" sz="1800" dirty="0" err="1"/>
              <a:t>best</a:t>
            </a:r>
            <a:r>
              <a:rPr lang="es-ES" sz="1800" dirty="0"/>
              <a:t> </a:t>
            </a:r>
            <a:r>
              <a:rPr lang="es-ES" sz="1800" dirty="0" err="1"/>
              <a:t>of</a:t>
            </a:r>
            <a:r>
              <a:rPr lang="es-ES" sz="1800" dirty="0"/>
              <a:t> nuclear </a:t>
            </a:r>
            <a:r>
              <a:rPr lang="es-ES" sz="1800" dirty="0" err="1"/>
              <a:t>sciences</a:t>
            </a:r>
            <a:r>
              <a:rPr lang="es-ES" sz="1800" dirty="0"/>
              <a:t> </a:t>
            </a:r>
            <a:r>
              <a:rPr lang="es-ES" sz="1800" dirty="0" err="1"/>
              <a:t>while</a:t>
            </a:r>
            <a:r>
              <a:rPr lang="es-ES" sz="1800" dirty="0"/>
              <a:t> </a:t>
            </a:r>
            <a:r>
              <a:rPr lang="es-ES" sz="1800" dirty="0" err="1"/>
              <a:t>strenghteining</a:t>
            </a:r>
            <a:r>
              <a:rPr lang="es-ES" sz="1800" dirty="0"/>
              <a:t> </a:t>
            </a:r>
            <a:r>
              <a:rPr lang="en-GB" sz="1800" dirty="0"/>
              <a:t>radiation safety for the protection of people and the environment.</a:t>
            </a:r>
          </a:p>
          <a:p>
            <a:pPr marL="0" indent="0">
              <a:buNone/>
            </a:pPr>
            <a:endParaRPr lang="en-150" sz="1800" dirty="0"/>
          </a:p>
          <a:p>
            <a:pPr marL="0" indent="0">
              <a:buNone/>
            </a:pPr>
            <a:r>
              <a:rPr lang="en-150" sz="1800" dirty="0"/>
              <a:t>TCP’s delivery has been designed around 3 main components: </a:t>
            </a:r>
          </a:p>
          <a:p>
            <a:pPr marL="514350" indent="-514350">
              <a:buAutoNum type="arabicPeriod"/>
            </a:pPr>
            <a:r>
              <a:rPr lang="en-150" sz="1800" b="1" dirty="0"/>
              <a:t>P</a:t>
            </a:r>
            <a:r>
              <a:rPr lang="en-GB" sz="1800" b="1" dirty="0" err="1"/>
              <a:t>rofessional</a:t>
            </a:r>
            <a:r>
              <a:rPr lang="en-GB" sz="1800" b="1" dirty="0"/>
              <a:t> development </a:t>
            </a:r>
            <a:r>
              <a:rPr lang="en-150" sz="1800" dirty="0"/>
              <a:t>: National and regional training courses, sharing regional expertise.</a:t>
            </a:r>
          </a:p>
          <a:p>
            <a:pPr marL="514350" indent="-514350">
              <a:buAutoNum type="arabicPeriod"/>
            </a:pPr>
            <a:r>
              <a:rPr lang="en-150" sz="1800" b="1" dirty="0"/>
              <a:t>Global networks</a:t>
            </a:r>
            <a:r>
              <a:rPr lang="en-150" sz="1800" dirty="0"/>
              <a:t>: Access to data, IAEA guidelines/codes of practice, procedures and best practices.</a:t>
            </a:r>
          </a:p>
          <a:p>
            <a:pPr marL="514350" indent="-514350">
              <a:buAutoNum type="arabicPeriod"/>
            </a:pPr>
            <a:r>
              <a:rPr lang="en-150" sz="1800" b="1" dirty="0"/>
              <a:t>Establishment of new technologies</a:t>
            </a:r>
            <a:r>
              <a:rPr lang="en-150" sz="1800" dirty="0"/>
              <a:t>: Equipment, Service, Access to laboratories/education centres.</a:t>
            </a:r>
          </a:p>
          <a:p>
            <a:pPr marL="514350" indent="-514350">
              <a:buAutoNum type="arabicPeriod"/>
            </a:pPr>
            <a:endParaRPr lang="en-150" sz="1800" dirty="0"/>
          </a:p>
          <a:p>
            <a:pPr marL="0" indent="0">
              <a:buNone/>
            </a:pPr>
            <a:r>
              <a:rPr lang="en-GB" sz="1800" dirty="0"/>
              <a:t>Their utilisation within the programme is premised on the</a:t>
            </a:r>
            <a:r>
              <a:rPr lang="en-150" sz="1800" dirty="0"/>
              <a:t> </a:t>
            </a:r>
            <a:r>
              <a:rPr lang="en-GB" sz="1800" dirty="0"/>
              <a:t>fact that all three inputs interact with and inform the other, rather than operating</a:t>
            </a:r>
            <a:r>
              <a:rPr lang="en-150" sz="1800" dirty="0"/>
              <a:t> </a:t>
            </a:r>
            <a:r>
              <a:rPr lang="en-GB" sz="1800" dirty="0"/>
              <a:t>independently of each other</a:t>
            </a:r>
          </a:p>
          <a:p>
            <a:pPr marL="0" indent="0">
              <a:buNone/>
            </a:pPr>
            <a:endParaRPr lang="en-GB" sz="2200" dirty="0"/>
          </a:p>
        </p:txBody>
      </p:sp>
    </p:spTree>
    <p:extLst>
      <p:ext uri="{BB962C8B-B14F-4D97-AF65-F5344CB8AC3E}">
        <p14:creationId xmlns:p14="http://schemas.microsoft.com/office/powerpoint/2010/main" val="49006980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39AA-4BB1-4CA7-AF13-6E35A0118D34}"/>
              </a:ext>
            </a:extLst>
          </p:cNvPr>
          <p:cNvSpPr>
            <a:spLocks noGrp="1"/>
          </p:cNvSpPr>
          <p:nvPr>
            <p:ph type="title"/>
          </p:nvPr>
        </p:nvSpPr>
        <p:spPr/>
        <p:txBody>
          <a:bodyPr/>
          <a:lstStyle/>
          <a:p>
            <a:r>
              <a:rPr lang="es-ES" dirty="0"/>
              <a:t>Outputs</a:t>
            </a:r>
            <a:endParaRPr lang="en-GB" dirty="0"/>
          </a:p>
        </p:txBody>
      </p:sp>
      <p:sp>
        <p:nvSpPr>
          <p:cNvPr id="10" name="TextBox 9">
            <a:extLst>
              <a:ext uri="{FF2B5EF4-FFF2-40B4-BE49-F238E27FC236}">
                <a16:creationId xmlns:a16="http://schemas.microsoft.com/office/drawing/2014/main" id="{2D2F939A-187A-D9E4-8F67-1E30BA42F015}"/>
              </a:ext>
            </a:extLst>
          </p:cNvPr>
          <p:cNvSpPr txBox="1"/>
          <p:nvPr/>
        </p:nvSpPr>
        <p:spPr>
          <a:xfrm>
            <a:off x="838199" y="1621042"/>
            <a:ext cx="10715045" cy="4524315"/>
          </a:xfrm>
          <a:prstGeom prst="rect">
            <a:avLst/>
          </a:prstGeom>
          <a:noFill/>
        </p:spPr>
        <p:txBody>
          <a:bodyPr wrap="square">
            <a:spAutoFit/>
          </a:bodyPr>
          <a:lstStyle/>
          <a:p>
            <a:r>
              <a:rPr lang="en-GB" dirty="0"/>
              <a:t>An output can be described as the deliverable or product that is produced or</a:t>
            </a:r>
            <a:r>
              <a:rPr lang="en-150" dirty="0"/>
              <a:t> </a:t>
            </a:r>
            <a:r>
              <a:rPr lang="en-GB" dirty="0"/>
              <a:t>provided by a series of inputs and activities that an intervention supports. As such,</a:t>
            </a:r>
            <a:r>
              <a:rPr lang="en-150" dirty="0"/>
              <a:t> </a:t>
            </a:r>
            <a:r>
              <a:rPr lang="en-GB" dirty="0"/>
              <a:t>an output is within the direct control of an intervention, is provided to the</a:t>
            </a:r>
            <a:r>
              <a:rPr lang="en-150" dirty="0"/>
              <a:t> </a:t>
            </a:r>
            <a:r>
              <a:rPr lang="en-GB" dirty="0"/>
              <a:t>intervention’s direct beneficiaries or recipients, and is expected to form the basis on</a:t>
            </a:r>
          </a:p>
          <a:p>
            <a:r>
              <a:rPr lang="en-GB" dirty="0"/>
              <a:t>which the desired change will occur</a:t>
            </a:r>
            <a:r>
              <a:rPr lang="en-150" dirty="0"/>
              <a:t>.</a:t>
            </a:r>
          </a:p>
          <a:p>
            <a:endParaRPr lang="en-150" dirty="0"/>
          </a:p>
          <a:p>
            <a:pPr marL="285750" indent="-285750">
              <a:buFont typeface="Arial" panose="020B0604020202020204" pitchFamily="34" charset="0"/>
              <a:buChar char="•"/>
            </a:pPr>
            <a:r>
              <a:rPr lang="en-GB" dirty="0"/>
              <a:t>Support</a:t>
            </a:r>
            <a:r>
              <a:rPr lang="en-150" dirty="0"/>
              <a:t>ed</a:t>
            </a:r>
            <a:r>
              <a:rPr lang="en-GB" dirty="0"/>
              <a:t> professionalization to enhance quality of procedure/service/programme</a:t>
            </a:r>
            <a:endParaRPr lang="en-150" dirty="0"/>
          </a:p>
          <a:p>
            <a:endParaRPr lang="en-150" dirty="0"/>
          </a:p>
          <a:p>
            <a:pPr marL="285750" indent="-285750">
              <a:buFont typeface="Arial" panose="020B0604020202020204" pitchFamily="34" charset="0"/>
              <a:buChar char="•"/>
            </a:pPr>
            <a:r>
              <a:rPr lang="en-150" dirty="0"/>
              <a:t>Participation in global networks.</a:t>
            </a:r>
          </a:p>
          <a:p>
            <a:endParaRPr lang="en-150" sz="1800" u="none" strike="noStrike" dirty="0">
              <a:effectLst/>
            </a:endParaRPr>
          </a:p>
          <a:p>
            <a:pPr marL="285750" indent="-285750">
              <a:buFont typeface="Arial" panose="020B0604020202020204" pitchFamily="34" charset="0"/>
              <a:buChar char="•"/>
            </a:pPr>
            <a:r>
              <a:rPr lang="en-150" dirty="0"/>
              <a:t>Shared</a:t>
            </a:r>
            <a:r>
              <a:rPr lang="en-GB" sz="1800" u="none" strike="noStrike" dirty="0">
                <a:effectLst/>
              </a:rPr>
              <a:t> new protocols/ technical guidelines</a:t>
            </a:r>
            <a:endParaRPr lang="en-150" sz="1800" u="none" strike="noStrike" dirty="0">
              <a:effectLst/>
            </a:endParaRPr>
          </a:p>
          <a:p>
            <a:endParaRPr lang="en-150" sz="1800" u="none" strike="noStrike" dirty="0">
              <a:effectLst/>
            </a:endParaRPr>
          </a:p>
          <a:p>
            <a:pPr marL="285750" indent="-285750">
              <a:buFont typeface="Arial" panose="020B0604020202020204" pitchFamily="34" charset="0"/>
              <a:buChar char="•"/>
            </a:pPr>
            <a:r>
              <a:rPr lang="en-150" sz="1800" u="none" strike="noStrike" dirty="0">
                <a:effectLst/>
              </a:rPr>
              <a:t>Access to</a:t>
            </a:r>
            <a:r>
              <a:rPr lang="en-GB" sz="1800" u="none" strike="noStrike" dirty="0">
                <a:effectLst/>
              </a:rPr>
              <a:t> infrastructure of institution / Laboratories/ Educational centres</a:t>
            </a:r>
            <a:endParaRPr lang="en-150" sz="1800" u="none" strike="noStrike" dirty="0">
              <a:effectLst/>
            </a:endParaRP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sz="1800" dirty="0"/>
              <a:t>Introduce new technologies</a:t>
            </a:r>
          </a:p>
          <a:p>
            <a:endParaRPr lang="en-150" sz="1800" u="none" strike="noStrike" dirty="0">
              <a:effectLst/>
            </a:endParaRPr>
          </a:p>
          <a:p>
            <a:endParaRPr lang="en-150" sz="1800" u="none" strike="noStrike" dirty="0">
              <a:effectLst/>
            </a:endParaRPr>
          </a:p>
        </p:txBody>
      </p:sp>
    </p:spTree>
    <p:extLst>
      <p:ext uri="{BB962C8B-B14F-4D97-AF65-F5344CB8AC3E}">
        <p14:creationId xmlns:p14="http://schemas.microsoft.com/office/powerpoint/2010/main" val="367584299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0ED6-A165-DDE4-1CE4-B321AED842C0}"/>
              </a:ext>
            </a:extLst>
          </p:cNvPr>
          <p:cNvSpPr>
            <a:spLocks noGrp="1"/>
          </p:cNvSpPr>
          <p:nvPr>
            <p:ph type="title"/>
          </p:nvPr>
        </p:nvSpPr>
        <p:spPr>
          <a:xfrm>
            <a:off x="472440" y="0"/>
            <a:ext cx="10515600" cy="1325563"/>
          </a:xfrm>
        </p:spPr>
        <p:txBody>
          <a:bodyPr/>
          <a:lstStyle/>
          <a:p>
            <a:r>
              <a:rPr lang="en-150" dirty="0"/>
              <a:t>Intermediate Outcomes</a:t>
            </a:r>
            <a:r>
              <a:rPr lang="es-ES" dirty="0"/>
              <a:t> (</a:t>
            </a:r>
            <a:r>
              <a:rPr lang="en-150" b="1" dirty="0"/>
              <a:t>Effectiveness</a:t>
            </a:r>
            <a:r>
              <a:rPr lang="es-ES" dirty="0"/>
              <a:t>)</a:t>
            </a:r>
            <a:endParaRPr lang="en-GB" dirty="0"/>
          </a:p>
        </p:txBody>
      </p:sp>
      <p:sp>
        <p:nvSpPr>
          <p:cNvPr id="3" name="Content Placeholder 2">
            <a:extLst>
              <a:ext uri="{FF2B5EF4-FFF2-40B4-BE49-F238E27FC236}">
                <a16:creationId xmlns:a16="http://schemas.microsoft.com/office/drawing/2014/main" id="{265756FB-0932-960B-D069-4967784C8EEE}"/>
              </a:ext>
            </a:extLst>
          </p:cNvPr>
          <p:cNvSpPr>
            <a:spLocks noGrp="1"/>
          </p:cNvSpPr>
          <p:nvPr>
            <p:ph idx="1"/>
          </p:nvPr>
        </p:nvSpPr>
        <p:spPr>
          <a:xfrm>
            <a:off x="472440" y="1253331"/>
            <a:ext cx="11557884" cy="4351338"/>
          </a:xfrm>
        </p:spPr>
        <p:txBody>
          <a:bodyPr>
            <a:normAutofit/>
          </a:bodyPr>
          <a:lstStyle/>
          <a:p>
            <a:pPr marL="0" indent="0">
              <a:lnSpc>
                <a:spcPct val="120000"/>
              </a:lnSpc>
              <a:buNone/>
            </a:pPr>
            <a:r>
              <a:rPr lang="en-GB" sz="1800" dirty="0"/>
              <a:t>An intermediate outcome provides </a:t>
            </a:r>
            <a:r>
              <a:rPr lang="en-GB" sz="1800" b="1" dirty="0"/>
              <a:t>an interim indication of initial uptake by</a:t>
            </a:r>
            <a:r>
              <a:rPr lang="en-150" sz="1800" b="1" dirty="0"/>
              <a:t> </a:t>
            </a:r>
            <a:r>
              <a:rPr lang="en-GB" sz="1800" b="1" dirty="0"/>
              <a:t>programme stakeholders</a:t>
            </a:r>
            <a:r>
              <a:rPr lang="en-150" sz="1800" b="1" dirty="0"/>
              <a:t>. </a:t>
            </a:r>
            <a:r>
              <a:rPr lang="en-GB" sz="1800" dirty="0"/>
              <a:t>The logic of the intermediate outcome is that programme-supported outputs</a:t>
            </a:r>
            <a:r>
              <a:rPr lang="en-150" sz="1800" dirty="0"/>
              <a:t> </a:t>
            </a:r>
            <a:r>
              <a:rPr lang="en-GB" sz="1800" dirty="0"/>
              <a:t>should be adopted or taken up by the stakeholders that work most directly with the</a:t>
            </a:r>
            <a:r>
              <a:rPr lang="en-150" sz="1800" dirty="0"/>
              <a:t> </a:t>
            </a:r>
            <a:r>
              <a:rPr lang="en-GB" sz="1800" dirty="0"/>
              <a:t>programme, who are then responsible for using or implementing those outputs to</a:t>
            </a:r>
            <a:r>
              <a:rPr lang="en-150" sz="1800" dirty="0"/>
              <a:t> </a:t>
            </a:r>
            <a:r>
              <a:rPr lang="en-GB" sz="1800" dirty="0"/>
              <a:t>achieve their intended purpose</a:t>
            </a:r>
            <a:r>
              <a:rPr lang="en-150" sz="1800" dirty="0"/>
              <a:t>.</a:t>
            </a:r>
          </a:p>
        </p:txBody>
      </p:sp>
      <p:grpSp>
        <p:nvGrpSpPr>
          <p:cNvPr id="15" name="Group 14">
            <a:extLst>
              <a:ext uri="{FF2B5EF4-FFF2-40B4-BE49-F238E27FC236}">
                <a16:creationId xmlns:a16="http://schemas.microsoft.com/office/drawing/2014/main" id="{A3178157-CB11-5B5D-02D6-7DCB209FB548}"/>
              </a:ext>
            </a:extLst>
          </p:cNvPr>
          <p:cNvGrpSpPr/>
          <p:nvPr/>
        </p:nvGrpSpPr>
        <p:grpSpPr>
          <a:xfrm>
            <a:off x="8883995" y="2289186"/>
            <a:ext cx="1696822" cy="4465763"/>
            <a:chOff x="5754715" y="1811666"/>
            <a:chExt cx="1696822" cy="4465763"/>
          </a:xfrm>
        </p:grpSpPr>
        <p:sp>
          <p:nvSpPr>
            <p:cNvPr id="10" name="Rectangle: Rounded Corners 9">
              <a:extLst>
                <a:ext uri="{FF2B5EF4-FFF2-40B4-BE49-F238E27FC236}">
                  <a16:creationId xmlns:a16="http://schemas.microsoft.com/office/drawing/2014/main" id="{D4E6D2FB-FCCA-B2FF-E3AD-872E8995800C}"/>
                </a:ext>
              </a:extLst>
            </p:cNvPr>
            <p:cNvSpPr/>
            <p:nvPr/>
          </p:nvSpPr>
          <p:spPr>
            <a:xfrm>
              <a:off x="5792944" y="3576113"/>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Produce data to inform policies</a:t>
              </a:r>
            </a:p>
          </p:txBody>
        </p:sp>
        <p:sp>
          <p:nvSpPr>
            <p:cNvPr id="11" name="Rectangle: Rounded Corners 10">
              <a:extLst>
                <a:ext uri="{FF2B5EF4-FFF2-40B4-BE49-F238E27FC236}">
                  <a16:creationId xmlns:a16="http://schemas.microsoft.com/office/drawing/2014/main" id="{80FB6E16-CDD0-F1ED-270B-CF6714AB98CF}"/>
                </a:ext>
              </a:extLst>
            </p:cNvPr>
            <p:cNvSpPr/>
            <p:nvPr/>
          </p:nvSpPr>
          <p:spPr>
            <a:xfrm>
              <a:off x="5821519" y="2719054"/>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Develop regulatory frameworks / new technical guidelines</a:t>
              </a:r>
            </a:p>
          </p:txBody>
        </p:sp>
        <p:sp>
          <p:nvSpPr>
            <p:cNvPr id="12" name="Rectangle: Rounded Corners 11">
              <a:extLst>
                <a:ext uri="{FF2B5EF4-FFF2-40B4-BE49-F238E27FC236}">
                  <a16:creationId xmlns:a16="http://schemas.microsoft.com/office/drawing/2014/main" id="{41A65E09-6E0B-CD66-D45D-D226E8361F1E}"/>
                </a:ext>
              </a:extLst>
            </p:cNvPr>
            <p:cNvSpPr/>
            <p:nvPr/>
          </p:nvSpPr>
          <p:spPr>
            <a:xfrm>
              <a:off x="5796926" y="459059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Upgraded institutions/laboratories/educational/</a:t>
              </a:r>
              <a:r>
                <a:rPr lang="en-GB" sz="900" dirty="0" err="1"/>
                <a:t>centers</a:t>
              </a:r>
              <a:endParaRPr lang="en-GB" sz="900" dirty="0"/>
            </a:p>
          </p:txBody>
        </p:sp>
        <p:sp>
          <p:nvSpPr>
            <p:cNvPr id="13" name="Rectangle: Rounded Corners 12">
              <a:extLst>
                <a:ext uri="{FF2B5EF4-FFF2-40B4-BE49-F238E27FC236}">
                  <a16:creationId xmlns:a16="http://schemas.microsoft.com/office/drawing/2014/main" id="{A56329AF-F408-3123-31F1-10C3B66B8F04}"/>
                </a:ext>
              </a:extLst>
            </p:cNvPr>
            <p:cNvSpPr/>
            <p:nvPr/>
          </p:nvSpPr>
          <p:spPr>
            <a:xfrm>
              <a:off x="5754715" y="552205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Curricula in new professions</a:t>
              </a:r>
            </a:p>
          </p:txBody>
        </p:sp>
        <p:sp>
          <p:nvSpPr>
            <p:cNvPr id="14" name="Rectangle: Rounded Corners 13">
              <a:extLst>
                <a:ext uri="{FF2B5EF4-FFF2-40B4-BE49-F238E27FC236}">
                  <a16:creationId xmlns:a16="http://schemas.microsoft.com/office/drawing/2014/main" id="{ABD6790D-134E-CAC3-6855-B89EF3A8F9EE}"/>
                </a:ext>
              </a:extLst>
            </p:cNvPr>
            <p:cNvSpPr/>
            <p:nvPr/>
          </p:nvSpPr>
          <p:spPr>
            <a:xfrm>
              <a:off x="5818858" y="181166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grpSp>
    </p:spTree>
    <p:extLst>
      <p:ext uri="{BB962C8B-B14F-4D97-AF65-F5344CB8AC3E}">
        <p14:creationId xmlns:p14="http://schemas.microsoft.com/office/powerpoint/2010/main" val="426591238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A196-05BC-0D56-43D5-5C4F13EC17E0}"/>
              </a:ext>
            </a:extLst>
          </p:cNvPr>
          <p:cNvSpPr>
            <a:spLocks noGrp="1"/>
          </p:cNvSpPr>
          <p:nvPr>
            <p:ph type="title"/>
          </p:nvPr>
        </p:nvSpPr>
        <p:spPr/>
        <p:txBody>
          <a:bodyPr/>
          <a:lstStyle/>
          <a:p>
            <a:r>
              <a:rPr lang="es-ES" dirty="0" err="1"/>
              <a:t>Outcomes</a:t>
            </a:r>
            <a:r>
              <a:rPr lang="en-150" dirty="0"/>
              <a:t> (Sustainability)</a:t>
            </a:r>
            <a:endParaRPr lang="en-GB" dirty="0"/>
          </a:p>
        </p:txBody>
      </p:sp>
      <p:sp>
        <p:nvSpPr>
          <p:cNvPr id="8" name="TextBox 7">
            <a:extLst>
              <a:ext uri="{FF2B5EF4-FFF2-40B4-BE49-F238E27FC236}">
                <a16:creationId xmlns:a16="http://schemas.microsoft.com/office/drawing/2014/main" id="{D12F9BA0-73FC-D921-A7EC-12ADEDDC83E2}"/>
              </a:ext>
            </a:extLst>
          </p:cNvPr>
          <p:cNvSpPr txBox="1"/>
          <p:nvPr/>
        </p:nvSpPr>
        <p:spPr>
          <a:xfrm>
            <a:off x="944216" y="1616129"/>
            <a:ext cx="10942983" cy="1754326"/>
          </a:xfrm>
          <a:prstGeom prst="rect">
            <a:avLst/>
          </a:prstGeom>
          <a:noFill/>
        </p:spPr>
        <p:txBody>
          <a:bodyPr wrap="square">
            <a:spAutoFit/>
          </a:bodyPr>
          <a:lstStyle/>
          <a:p>
            <a:r>
              <a:rPr lang="en-150" dirty="0"/>
              <a:t>T</a:t>
            </a:r>
            <a:r>
              <a:rPr lang="en-GB" dirty="0"/>
              <a:t>he outcome seek to go a step further by identifying the implementation or use of</a:t>
            </a:r>
            <a:r>
              <a:rPr lang="en-150" dirty="0"/>
              <a:t> </a:t>
            </a:r>
            <a:r>
              <a:rPr lang="en-GB" dirty="0"/>
              <a:t>programme-supported outputs as its change mechanism</a:t>
            </a:r>
            <a:r>
              <a:rPr lang="en-150" dirty="0"/>
              <a:t>. </a:t>
            </a:r>
            <a:r>
              <a:rPr lang="en-GB" dirty="0"/>
              <a:t>If the programme’s</a:t>
            </a:r>
            <a:r>
              <a:rPr lang="en-150" dirty="0"/>
              <a:t> </a:t>
            </a:r>
            <a:r>
              <a:rPr lang="en-GB" dirty="0"/>
              <a:t>adopted outputs are effectively implemented by its beneficiary stakeholders, we</a:t>
            </a:r>
            <a:r>
              <a:rPr lang="en-150" dirty="0"/>
              <a:t> </a:t>
            </a:r>
            <a:r>
              <a:rPr lang="en-GB" dirty="0"/>
              <a:t>articulate this as enhanced and sustained action</a:t>
            </a:r>
            <a:r>
              <a:rPr lang="en-150" dirty="0"/>
              <a:t>.</a:t>
            </a:r>
          </a:p>
          <a:p>
            <a:endParaRPr lang="en-150" dirty="0"/>
          </a:p>
          <a:p>
            <a:endParaRPr lang="en-150" dirty="0"/>
          </a:p>
          <a:p>
            <a:endParaRPr lang="en-GB" dirty="0"/>
          </a:p>
        </p:txBody>
      </p:sp>
      <p:sp>
        <p:nvSpPr>
          <p:cNvPr id="9" name="TextBox 8">
            <a:extLst>
              <a:ext uri="{FF2B5EF4-FFF2-40B4-BE49-F238E27FC236}">
                <a16:creationId xmlns:a16="http://schemas.microsoft.com/office/drawing/2014/main" id="{DDCDDBC7-990A-E9D2-3021-275BE444DA30}"/>
              </a:ext>
            </a:extLst>
          </p:cNvPr>
          <p:cNvSpPr txBox="1"/>
          <p:nvPr/>
        </p:nvSpPr>
        <p:spPr>
          <a:xfrm>
            <a:off x="1446939" y="3194419"/>
            <a:ext cx="7391400" cy="3139321"/>
          </a:xfrm>
          <a:prstGeom prst="rect">
            <a:avLst/>
          </a:prstGeom>
          <a:noFill/>
        </p:spPr>
        <p:txBody>
          <a:bodyPr wrap="square">
            <a:spAutoFit/>
          </a:bodyPr>
          <a:lstStyle/>
          <a:p>
            <a:pPr marL="285750" indent="-285750">
              <a:buFont typeface="Arial" panose="020B0604020202020204" pitchFamily="34" charset="0"/>
              <a:buChar char="•"/>
            </a:pPr>
            <a:r>
              <a:rPr lang="en-GB" sz="1800" b="0" i="0" dirty="0">
                <a:effectLst/>
                <a:latin typeface="Google Sans"/>
              </a:rPr>
              <a:t>Increased use of a new technology/tool or technique in a specific sector</a:t>
            </a:r>
            <a:endParaRPr lang="en-150" sz="1800" b="0" i="0" dirty="0">
              <a:effectLst/>
              <a:latin typeface="Google Sans"/>
            </a:endParaRPr>
          </a:p>
          <a:p>
            <a:pPr marL="285750" indent="-285750">
              <a:buFont typeface="Arial" panose="020B0604020202020204" pitchFamily="34" charset="0"/>
              <a:buChar char="•"/>
            </a:pPr>
            <a:r>
              <a:rPr lang="en-GB" sz="1800" dirty="0"/>
              <a:t>Adoption of Plans/Policies/Programmes or Technical Standards by National Entities</a:t>
            </a:r>
            <a:endParaRPr lang="en-150" sz="1800" dirty="0"/>
          </a:p>
          <a:p>
            <a:pPr marL="285750" indent="-285750">
              <a:buFont typeface="Arial" panose="020B0604020202020204" pitchFamily="34" charset="0"/>
              <a:buChar char="•"/>
            </a:pPr>
            <a:r>
              <a:rPr lang="en-150" sz="1800" dirty="0">
                <a:latin typeface="Google Sans"/>
              </a:rPr>
              <a:t>Use of data to inform regulatory</a:t>
            </a:r>
          </a:p>
          <a:p>
            <a:pPr marL="285750" indent="-285750">
              <a:buFont typeface="Arial" panose="020B0604020202020204" pitchFamily="34" charset="0"/>
              <a:buChar char="•"/>
            </a:pPr>
            <a:r>
              <a:rPr lang="en-GB" sz="1800" b="0" i="0" dirty="0">
                <a:effectLst/>
                <a:latin typeface="Google Sans"/>
              </a:rPr>
              <a:t>Creation of new Institution/ Laboratory/Education Centres</a:t>
            </a:r>
            <a:endParaRPr lang="en-150" sz="1800" b="0" i="0" dirty="0">
              <a:effectLst/>
              <a:latin typeface="Google Sans"/>
            </a:endParaRPr>
          </a:p>
          <a:p>
            <a:pPr marL="285750" indent="-285750">
              <a:buFont typeface="Arial" panose="020B0604020202020204" pitchFamily="34" charset="0"/>
              <a:buChar char="•"/>
            </a:pPr>
            <a:r>
              <a:rPr lang="en-GB" sz="1800" b="0" i="0" dirty="0">
                <a:effectLst/>
                <a:latin typeface="Google Sans"/>
              </a:rPr>
              <a:t>New profession recognized/ More professionals in the workforce</a:t>
            </a:r>
            <a:endParaRPr lang="en-150" sz="1800" b="0" i="0" dirty="0">
              <a:effectLst/>
              <a:latin typeface="Google Sans"/>
            </a:endParaRP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sz="1800" b="0" i="0" dirty="0">
              <a:effectLst/>
              <a:latin typeface="Google Sans"/>
            </a:endParaRPr>
          </a:p>
        </p:txBody>
      </p:sp>
    </p:spTree>
    <p:extLst>
      <p:ext uri="{BB962C8B-B14F-4D97-AF65-F5344CB8AC3E}">
        <p14:creationId xmlns:p14="http://schemas.microsoft.com/office/powerpoint/2010/main" val="302005321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A5A0-514C-1AD3-12C9-64F3936F67D4}"/>
              </a:ext>
            </a:extLst>
          </p:cNvPr>
          <p:cNvSpPr>
            <a:spLocks noGrp="1"/>
          </p:cNvSpPr>
          <p:nvPr>
            <p:ph type="title"/>
          </p:nvPr>
        </p:nvSpPr>
        <p:spPr/>
        <p:txBody>
          <a:bodyPr/>
          <a:lstStyle/>
          <a:p>
            <a:r>
              <a:rPr lang="en-150" dirty="0"/>
              <a:t>I</a:t>
            </a:r>
            <a:r>
              <a:rPr lang="es-ES" dirty="0" err="1"/>
              <a:t>mpact</a:t>
            </a:r>
            <a:r>
              <a:rPr lang="en-150" dirty="0"/>
              <a:t> (relevance)</a:t>
            </a:r>
            <a:endParaRPr lang="en-GB" dirty="0"/>
          </a:p>
        </p:txBody>
      </p:sp>
      <p:sp>
        <p:nvSpPr>
          <p:cNvPr id="15" name="TextBox 14">
            <a:extLst>
              <a:ext uri="{FF2B5EF4-FFF2-40B4-BE49-F238E27FC236}">
                <a16:creationId xmlns:a16="http://schemas.microsoft.com/office/drawing/2014/main" id="{64A1FBCA-7536-3DFF-82DB-C85CDDA573D3}"/>
              </a:ext>
            </a:extLst>
          </p:cNvPr>
          <p:cNvSpPr txBox="1"/>
          <p:nvPr/>
        </p:nvSpPr>
        <p:spPr>
          <a:xfrm>
            <a:off x="838200" y="3311537"/>
            <a:ext cx="9267244" cy="2862322"/>
          </a:xfrm>
          <a:prstGeom prst="rect">
            <a:avLst/>
          </a:prstGeom>
          <a:noFill/>
        </p:spPr>
        <p:txBody>
          <a:bodyPr wrap="square">
            <a:spAutoFit/>
          </a:bodyPr>
          <a:lstStyle/>
          <a:p>
            <a:pPr marL="285750" indent="-285750">
              <a:buFont typeface="Arial" panose="020B0604020202020204" pitchFamily="34" charset="0"/>
              <a:buChar char="•"/>
            </a:pPr>
            <a:r>
              <a:rPr lang="en-150" sz="1800" dirty="0"/>
              <a:t>Increase crop productivity and resilience to climate change in agriculture.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Increase livestock productivity</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Ensure food safety and quality protection of consumers to facilitate international trade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Improve surveillance, detection ,and control of inspects pests of </a:t>
            </a:r>
            <a:r>
              <a:rPr lang="en-150" sz="1800" dirty="0" err="1"/>
              <a:t>Agriculutral</a:t>
            </a:r>
            <a:r>
              <a:rPr lang="en-150" sz="1800" dirty="0"/>
              <a:t> Veterinary importance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Improved agricultural soil, water and crop nutrition management.</a:t>
            </a:r>
          </a:p>
        </p:txBody>
      </p:sp>
      <p:pic>
        <p:nvPicPr>
          <p:cNvPr id="4" name="Picture 3" descr="A yellow background with a bowl of soup&#10;&#10;Description automatically generated">
            <a:extLst>
              <a:ext uri="{FF2B5EF4-FFF2-40B4-BE49-F238E27FC236}">
                <a16:creationId xmlns:a16="http://schemas.microsoft.com/office/drawing/2014/main" id="{0B91815F-E059-1A0D-FA54-FFE7ADC2D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26" y="1588834"/>
            <a:ext cx="1440000" cy="1440000"/>
          </a:xfrm>
          <a:prstGeom prst="rect">
            <a:avLst/>
          </a:prstGeom>
        </p:spPr>
      </p:pic>
      <p:pic>
        <p:nvPicPr>
          <p:cNvPr id="7" name="Picture 6" descr="A green square with white text and a heart and a line of pulse&#10;&#10;Description automatically generated">
            <a:extLst>
              <a:ext uri="{FF2B5EF4-FFF2-40B4-BE49-F238E27FC236}">
                <a16:creationId xmlns:a16="http://schemas.microsoft.com/office/drawing/2014/main" id="{41F1ED18-3382-1B52-1CBA-FF666D7FB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8084" y="1588834"/>
            <a:ext cx="1440000" cy="1440000"/>
          </a:xfrm>
          <a:prstGeom prst="rect">
            <a:avLst/>
          </a:prstGeom>
        </p:spPr>
      </p:pic>
      <p:pic>
        <p:nvPicPr>
          <p:cNvPr id="10" name="Picture 9" descr="A yellow rectangular sign with white text&#10;&#10;Description automatically generated">
            <a:extLst>
              <a:ext uri="{FF2B5EF4-FFF2-40B4-BE49-F238E27FC236}">
                <a16:creationId xmlns:a16="http://schemas.microsoft.com/office/drawing/2014/main" id="{FDB64BD7-1654-2C6D-F0F8-49F8B7BA68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42" y="1588834"/>
            <a:ext cx="1440000" cy="1440000"/>
          </a:xfrm>
          <a:prstGeom prst="rect">
            <a:avLst/>
          </a:prstGeom>
        </p:spPr>
      </p:pic>
      <p:pic>
        <p:nvPicPr>
          <p:cNvPr id="12" name="Picture 11" descr="A green and white symbol with a planet earth in the middle&#10;&#10;Description automatically generated">
            <a:extLst>
              <a:ext uri="{FF2B5EF4-FFF2-40B4-BE49-F238E27FC236}">
                <a16:creationId xmlns:a16="http://schemas.microsoft.com/office/drawing/2014/main" id="{EA8C1EB3-CE65-D7BE-8225-2B3DD035EF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588834"/>
            <a:ext cx="1440000" cy="1440000"/>
          </a:xfrm>
          <a:prstGeom prst="rect">
            <a:avLst/>
          </a:prstGeom>
        </p:spPr>
      </p:pic>
    </p:spTree>
    <p:extLst>
      <p:ext uri="{BB962C8B-B14F-4D97-AF65-F5344CB8AC3E}">
        <p14:creationId xmlns:p14="http://schemas.microsoft.com/office/powerpoint/2010/main" val="196344105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3628</TotalTime>
  <Words>2112</Words>
  <Application>Microsoft Office PowerPoint</Application>
  <PresentationFormat>Widescreen</PresentationFormat>
  <Paragraphs>283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Google Sans</vt:lpstr>
      <vt:lpstr>Wingdings</vt:lpstr>
      <vt:lpstr>Office Theme</vt:lpstr>
      <vt:lpstr>Table of Contents</vt:lpstr>
      <vt:lpstr>Problem</vt:lpstr>
      <vt:lpstr>Constraints</vt:lpstr>
      <vt:lpstr>Objective</vt:lpstr>
      <vt:lpstr>Solution/inputs</vt:lpstr>
      <vt:lpstr>Outputs</vt:lpstr>
      <vt:lpstr>Intermediate Outcomes (Effectiveness)</vt:lpstr>
      <vt:lpstr>Outcomes (Sustainability)</vt:lpstr>
      <vt:lpstr>Impact (relevance)</vt:lpstr>
      <vt:lpstr>PowerPoint Presentation</vt:lpstr>
      <vt:lpstr>Data to inform the analysis</vt:lpstr>
      <vt:lpstr>Example of data from CP</vt:lpstr>
      <vt:lpstr>Data to inform the analysis</vt:lpstr>
      <vt:lpstr>Data to inform the analysis</vt:lpstr>
      <vt:lpstr>Pathway of results</vt:lpstr>
      <vt:lpstr>Data to inform the analysis</vt:lpstr>
      <vt:lpstr>Data to inform the analysis</vt:lpstr>
      <vt:lpstr>Ladder of development</vt:lpstr>
      <vt:lpstr>PowerPoint Presentation</vt:lpstr>
      <vt:lpstr>What is the challenge?</vt:lpstr>
      <vt:lpstr>Result from data mapping</vt:lpstr>
      <vt:lpstr>What is the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VILLALOBOS, Eloisa</dc:creator>
  <cp:lastModifiedBy>ARAU Jaime Andres</cp:lastModifiedBy>
  <cp:revision>15</cp:revision>
  <dcterms:created xsi:type="dcterms:W3CDTF">2024-01-22T13:00:14Z</dcterms:created>
  <dcterms:modified xsi:type="dcterms:W3CDTF">2024-03-26T16:31:40Z</dcterms:modified>
</cp:coreProperties>
</file>