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7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59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3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0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33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43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19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7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6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8168D-40C6-409D-9C64-8D0399DEA817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3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D13F-6489-A067-85AC-98063FB6B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Guide to interact with the dashboard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00A9-21B8-72EC-55C3-D5D19183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150" dirty="0"/>
              <a:t>The case of one FOA:</a:t>
            </a:r>
          </a:p>
          <a:p>
            <a:endParaRPr lang="en-150" dirty="0"/>
          </a:p>
          <a:p>
            <a:r>
              <a:rPr lang="en-150" dirty="0"/>
              <a:t>Crop Production</a:t>
            </a:r>
          </a:p>
        </p:txBody>
      </p:sp>
    </p:spTree>
    <p:extLst>
      <p:ext uri="{BB962C8B-B14F-4D97-AF65-F5344CB8AC3E}">
        <p14:creationId xmlns:p14="http://schemas.microsoft.com/office/powerpoint/2010/main" val="38288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B94A-24B7-E85F-AF10-FBBD8BB1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150"/>
              <a:t>Which </a:t>
            </a:r>
            <a:r>
              <a:rPr lang="en-GB"/>
              <a:t>improvements</a:t>
            </a:r>
            <a:r>
              <a:rPr lang="en-150"/>
              <a:t> have been</a:t>
            </a:r>
            <a:r>
              <a:rPr lang="en-GB"/>
              <a:t> introduced by TC</a:t>
            </a:r>
            <a:r>
              <a:rPr lang="en-150"/>
              <a:t> </a:t>
            </a:r>
            <a:r>
              <a:rPr lang="en-GB"/>
              <a:t>programme</a:t>
            </a:r>
            <a:r>
              <a:rPr lang="en-150"/>
              <a:t> in Africa?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F3554-7E07-A981-F4A1-5FAE4A1F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6" y="1975323"/>
            <a:ext cx="5348134" cy="2281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1C897-B1F4-4C41-C6AC-B3E42FFC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83017"/>
            <a:ext cx="3734258" cy="2018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A5614-6877-9A39-6C3E-402EB4997C38}"/>
              </a:ext>
            </a:extLst>
          </p:cNvPr>
          <p:cNvSpPr txBox="1"/>
          <p:nvPr/>
        </p:nvSpPr>
        <p:spPr>
          <a:xfrm>
            <a:off x="5958349" y="2531434"/>
            <a:ext cx="30873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Africa, for the FOA “Crop Production”, the TC programme mainly contributed by introducing new tech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ologies, and to produce data to inform policies.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E6F97-EE29-9DE2-8F8A-07BEC71436D1}"/>
              </a:ext>
            </a:extLst>
          </p:cNvPr>
          <p:cNvSpPr txBox="1"/>
          <p:nvPr/>
        </p:nvSpPr>
        <p:spPr>
          <a:xfrm>
            <a:off x="4781094" y="4751738"/>
            <a:ext cx="3087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contribution of the programme in </a:t>
            </a:r>
            <a:r>
              <a:rPr lang="en-150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150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ducing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improvements in Africa was more intense during the period 2015-2019.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696A2-92FF-3BBB-2FDE-29CE87797840}"/>
              </a:ext>
            </a:extLst>
          </p:cNvPr>
          <p:cNvSpPr txBox="1"/>
          <p:nvPr/>
        </p:nvSpPr>
        <p:spPr>
          <a:xfrm>
            <a:off x="4006646" y="6200486"/>
            <a:ext cx="50390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An intermediate outcome provides an interim indication of initial uptake by</a:t>
            </a:r>
            <a:r>
              <a:rPr lang="en-150" dirty="0"/>
              <a:t> </a:t>
            </a:r>
            <a:r>
              <a:rPr lang="en-GB" dirty="0"/>
              <a:t>programme stakeholders</a:t>
            </a:r>
          </a:p>
        </p:txBody>
      </p:sp>
    </p:spTree>
    <p:extLst>
      <p:ext uri="{BB962C8B-B14F-4D97-AF65-F5344CB8AC3E}">
        <p14:creationId xmlns:p14="http://schemas.microsoft.com/office/powerpoint/2010/main" val="320101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0CD4-0128-83C8-26F7-C4B677DE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Have these improvements brought by the TC programme been adopted by the supported African countries?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5107B-0588-6F5E-6830-6CA1E1CD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1" y="2275215"/>
            <a:ext cx="8047417" cy="2110923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819E504B-D707-4E25-B9AB-54C74B321C25}"/>
              </a:ext>
            </a:extLst>
          </p:cNvPr>
          <p:cNvSpPr/>
          <p:nvPr/>
        </p:nvSpPr>
        <p:spPr>
          <a:xfrm rot="5400000">
            <a:off x="4394404" y="2729681"/>
            <a:ext cx="355189" cy="104345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A25FF-E7F7-60D2-3315-C9904D702A48}"/>
              </a:ext>
            </a:extLst>
          </p:cNvPr>
          <p:cNvSpPr txBox="1"/>
          <p:nvPr/>
        </p:nvSpPr>
        <p:spPr>
          <a:xfrm>
            <a:off x="226141" y="4599958"/>
            <a:ext cx="8662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Africa, out of the 21 cases where a new technology was introduce, 19 actually increase the used of that new technology,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produced was used to inform policies,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curricula in new prof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150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sions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contributed to the recognition of new prof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150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sions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4BFF5-5328-EDB7-5F03-1FABF816CF4C}"/>
              </a:ext>
            </a:extLst>
          </p:cNvPr>
          <p:cNvSpPr txBox="1"/>
          <p:nvPr/>
        </p:nvSpPr>
        <p:spPr>
          <a:xfrm>
            <a:off x="1897011" y="5917848"/>
            <a:ext cx="72469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Note: Acc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ding to the </a:t>
            </a:r>
            <a:r>
              <a:rPr lang="en-150" sz="1600" i="1" dirty="0" err="1">
                <a:solidFill>
                  <a:schemeClr val="bg1">
                    <a:lumMod val="50000"/>
                  </a:schemeClr>
                </a:solidFill>
              </a:rPr>
              <a:t>ToC</a:t>
            </a:r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150" sz="1600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f the programme’s</a:t>
            </a:r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adopted outputs are effectively implemented by its beneficiary stakeholders, we</a:t>
            </a:r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articulate this as enhanced and </a:t>
            </a:r>
            <a:r>
              <a:rPr lang="en-GB" sz="1600" b="1" i="1" dirty="0">
                <a:solidFill>
                  <a:schemeClr val="bg1">
                    <a:lumMod val="50000"/>
                  </a:schemeClr>
                </a:solidFill>
              </a:rPr>
              <a:t>sustained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action</a:t>
            </a:r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GB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2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0CD4-0128-83C8-26F7-C4B677DE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41104"/>
            <a:ext cx="8286750" cy="1325563"/>
          </a:xfrm>
        </p:spPr>
        <p:txBody>
          <a:bodyPr>
            <a:normAutofit fontScale="90000"/>
          </a:bodyPr>
          <a:lstStyle/>
          <a:p>
            <a:r>
              <a:rPr lang="en-150" dirty="0"/>
              <a:t>Has the TCP contributed to achieved sustainable impacts in Africa?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4BFF5-5328-EDB7-5F03-1FABF816CF4C}"/>
              </a:ext>
            </a:extLst>
          </p:cNvPr>
          <p:cNvSpPr txBox="1"/>
          <p:nvPr/>
        </p:nvSpPr>
        <p:spPr>
          <a:xfrm>
            <a:off x="3128004" y="5711705"/>
            <a:ext cx="566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Countries reach sustainable impacts when they are capable for mastering a technology.</a:t>
            </a:r>
            <a:endParaRPr lang="en-GB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83FA9-E8E9-D8A3-766F-E6757136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5" y="1987040"/>
            <a:ext cx="4410019" cy="2883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126CBD-2B3D-2AE6-BA66-7ECA27E5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95" y="4956309"/>
            <a:ext cx="1752752" cy="777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E8D263-75D6-BC5C-04AC-FBEB37A255F1}"/>
              </a:ext>
            </a:extLst>
          </p:cNvPr>
          <p:cNvSpPr txBox="1"/>
          <p:nvPr/>
        </p:nvSpPr>
        <p:spPr>
          <a:xfrm>
            <a:off x="5958349" y="2531434"/>
            <a:ext cx="3087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TC programme has contributed to increase crop productivity and resilience to cli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 change in agriculture. In Africa, supported countries have reached </a:t>
            </a:r>
            <a:r>
              <a:rPr lang="en-150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master stage 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some have even became regional references.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6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D13F-6489-A067-85AC-98063FB6B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How did the TC programme contribute to </a:t>
            </a:r>
            <a:r>
              <a:rPr lang="en-150" dirty="0" err="1"/>
              <a:t>incr</a:t>
            </a:r>
            <a:r>
              <a:rPr lang="en-GB" dirty="0"/>
              <a:t>e</a:t>
            </a:r>
            <a:r>
              <a:rPr lang="en-150" dirty="0" err="1"/>
              <a:t>ase</a:t>
            </a:r>
            <a:r>
              <a:rPr lang="en-150" dirty="0"/>
              <a:t> the capacity of supported institutions?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00A9-21B8-72EC-55C3-D5D19183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150" dirty="0"/>
              <a:t>The case of one FOA:</a:t>
            </a:r>
          </a:p>
          <a:p>
            <a:endParaRPr lang="en-150" dirty="0"/>
          </a:p>
          <a:p>
            <a:r>
              <a:rPr lang="en-150" dirty="0"/>
              <a:t>Crop Production</a:t>
            </a:r>
          </a:p>
          <a:p>
            <a:endParaRPr lang="en-150" dirty="0"/>
          </a:p>
          <a:p>
            <a:r>
              <a:rPr lang="en-150" b="1" dirty="0">
                <a:highlight>
                  <a:srgbClr val="FFFF00"/>
                </a:highlight>
              </a:rPr>
              <a:t>Informed by the CP survey</a:t>
            </a:r>
          </a:p>
        </p:txBody>
      </p:sp>
    </p:spTree>
    <p:extLst>
      <p:ext uri="{BB962C8B-B14F-4D97-AF65-F5344CB8AC3E}">
        <p14:creationId xmlns:p14="http://schemas.microsoft.com/office/powerpoint/2010/main" val="268827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1036-66A4-A6D6-D9FC-ECD9F07F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1771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150" dirty="0"/>
              <a:t>Has the TC programme contributed to improve the status of development of institutions supported in Crop Production in Africa?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FB434-73F5-6101-8B9E-EDE8BFD2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80071"/>
            <a:ext cx="4557155" cy="1851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F3C7F-C2F6-F98A-6CBA-67ED3EE6CAB6}"/>
              </a:ext>
            </a:extLst>
          </p:cNvPr>
          <p:cNvSpPr txBox="1"/>
          <p:nvPr/>
        </p:nvSpPr>
        <p:spPr>
          <a:xfrm>
            <a:off x="5889523" y="2816570"/>
            <a:ext cx="3087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 of the institutions consider that their status of development in the use of nuclear technologies to imp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150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crop production has improve compare to their status before being supported by the TCP.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CAC09B-D392-6B60-BCCF-3076DF75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7" y="5055133"/>
            <a:ext cx="5546340" cy="150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647F4D-BCE2-28E6-E005-ADC20EAE8F20}"/>
              </a:ext>
            </a:extLst>
          </p:cNvPr>
          <p:cNvSpPr txBox="1"/>
          <p:nvPr/>
        </p:nvSpPr>
        <p:spPr>
          <a:xfrm>
            <a:off x="6268066" y="5447122"/>
            <a:ext cx="2482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33% consider that the improvement would have been impossible without the support of the TCP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7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1036-66A4-A6D6-D9FC-ECD9F07F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1771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150" dirty="0"/>
              <a:t>What are the aspects that may ensure the sustainability of </a:t>
            </a:r>
            <a:r>
              <a:rPr lang="en-150" dirty="0" err="1"/>
              <a:t>achi</a:t>
            </a:r>
            <a:r>
              <a:rPr lang="en-GB" dirty="0"/>
              <a:t>e</a:t>
            </a:r>
            <a:r>
              <a:rPr lang="en-150" dirty="0" err="1"/>
              <a:t>vements</a:t>
            </a:r>
            <a:r>
              <a:rPr lang="en-150" dirty="0"/>
              <a:t> with TCP support in Africa?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F3C7F-C2F6-F98A-6CBA-67ED3EE6CAB6}"/>
              </a:ext>
            </a:extLst>
          </p:cNvPr>
          <p:cNvSpPr txBox="1"/>
          <p:nvPr/>
        </p:nvSpPr>
        <p:spPr>
          <a:xfrm>
            <a:off x="5840362" y="3514660"/>
            <a:ext cx="3087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CPs, the main </a:t>
            </a:r>
            <a:r>
              <a:rPr lang="en-150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priorotity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for the trained staff to remain in the institution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perceived that to ensure sustainability, the trained staff should apply the knowledge acquired by participating in the programme.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BEAD6-B088-1EA0-83AB-CA1A8990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2" y="2816570"/>
            <a:ext cx="5506065" cy="297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409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Guide to interact with the dashboard</vt:lpstr>
      <vt:lpstr>Which improvements have been introduced by TC programme in Africa?</vt:lpstr>
      <vt:lpstr>Have these improvements brought by the TC programme been adopted by the supported African countries?</vt:lpstr>
      <vt:lpstr>Has the TCP contributed to achieved sustainable impacts in Africa?</vt:lpstr>
      <vt:lpstr>How did the TC programme contribute to increase the capacity of supported institutions?</vt:lpstr>
      <vt:lpstr>Has the TC programme contributed to improve the status of development of institutions supported in Crop Production in Africa?</vt:lpstr>
      <vt:lpstr>What are the aspects that may ensure the sustainability of achievements with TCP support in Africa?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interact with the dashboard</dc:title>
  <dc:creator>ARAU Jaime Andres</dc:creator>
  <cp:lastModifiedBy>ARAU Jaime Andres</cp:lastModifiedBy>
  <cp:revision>2</cp:revision>
  <dcterms:created xsi:type="dcterms:W3CDTF">2024-04-18T09:36:50Z</dcterms:created>
  <dcterms:modified xsi:type="dcterms:W3CDTF">2024-05-03T07:17:28Z</dcterms:modified>
</cp:coreProperties>
</file>