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AB0"/>
    <a:srgbClr val="E7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45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5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7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9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8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7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54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75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2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8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168D-40C6-409D-9C64-8D0399DEA81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83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8168D-40C6-409D-9C64-8D0399DEA817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A8A31-9FC9-4F0B-AF55-27DD42093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52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D13F-6489-A067-85AC-98063FB6B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Ideas for the boxes “Voices from the field”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00A9-21B8-72EC-55C3-D5D19183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150" dirty="0"/>
              <a:t>The case of one Food &amp; Agriculture</a:t>
            </a:r>
          </a:p>
        </p:txBody>
      </p:sp>
    </p:spTree>
    <p:extLst>
      <p:ext uri="{BB962C8B-B14F-4D97-AF65-F5344CB8AC3E}">
        <p14:creationId xmlns:p14="http://schemas.microsoft.com/office/powerpoint/2010/main" val="38288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E0EDC-8BB4-BDB1-D4D0-DC29C6AC1598}"/>
              </a:ext>
            </a:extLst>
          </p:cNvPr>
          <p:cNvSpPr txBox="1"/>
          <p:nvPr/>
        </p:nvSpPr>
        <p:spPr>
          <a:xfrm>
            <a:off x="150312" y="150312"/>
            <a:ext cx="6825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b="1" dirty="0">
                <a:solidFill>
                  <a:srgbClr val="5A7AB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Voices from the field: Food &amp; Agriculture</a:t>
            </a:r>
          </a:p>
          <a:p>
            <a:r>
              <a:rPr lang="en-150" sz="1400" b="1" i="1" dirty="0">
                <a:solidFill>
                  <a:srgbClr val="5A7AB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the TCP contributes to achieve results?</a:t>
            </a:r>
            <a:endParaRPr lang="en-GB" sz="1400" b="1" i="1" dirty="0">
              <a:solidFill>
                <a:srgbClr val="5A7AB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0D16E-6574-7BB9-DDBA-0319CFA8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1" y="2069664"/>
            <a:ext cx="7051523" cy="2091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44BB03-7372-8478-4910-F1AF0D608EAF}"/>
              </a:ext>
            </a:extLst>
          </p:cNvPr>
          <p:cNvSpPr txBox="1"/>
          <p:nvPr/>
        </p:nvSpPr>
        <p:spPr>
          <a:xfrm>
            <a:off x="345811" y="977741"/>
            <a:ext cx="2761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200" dirty="0"/>
              <a:t>The TC programme mainly contributed by supporting the professionalization; facilitating access to new technologies, and  improving the quality of procedures. (data: CP)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3F732-2A10-9AF1-1070-CB1D508395FF}"/>
              </a:ext>
            </a:extLst>
          </p:cNvPr>
          <p:cNvSpPr txBox="1"/>
          <p:nvPr/>
        </p:nvSpPr>
        <p:spPr>
          <a:xfrm>
            <a:off x="3968511" y="976893"/>
            <a:ext cx="3439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200" dirty="0"/>
              <a:t>95% of the CPs consider that the support consolidated in more professionals in the workforce,  and 92% that the programme contributed to design procedures in alignment with international best practices. (data: CP)  </a:t>
            </a:r>
            <a:endParaRPr lang="en-GB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76D36F-5B72-18D8-653F-76EE5E29C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775" y="4586435"/>
            <a:ext cx="3672513" cy="1937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C2D5CA-325B-A447-0F0E-7241A0469721}"/>
              </a:ext>
            </a:extLst>
          </p:cNvPr>
          <p:cNvSpPr txBox="1"/>
          <p:nvPr/>
        </p:nvSpPr>
        <p:spPr>
          <a:xfrm>
            <a:off x="2233905" y="5307217"/>
            <a:ext cx="312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200" dirty="0"/>
              <a:t>The contribution of the TCP was more intense in Africa during the period 2015-2019; in 2010-2014 in Asia; and in 2020-2023 in Latin America. (data: NLO)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8906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E0EDC-8BB4-BDB1-D4D0-DC29C6AC1598}"/>
              </a:ext>
            </a:extLst>
          </p:cNvPr>
          <p:cNvSpPr txBox="1"/>
          <p:nvPr/>
        </p:nvSpPr>
        <p:spPr>
          <a:xfrm>
            <a:off x="150312" y="150312"/>
            <a:ext cx="897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b="1" dirty="0">
                <a:solidFill>
                  <a:srgbClr val="5A7AB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Voices from the field: Food &amp; Agriculture</a:t>
            </a:r>
          </a:p>
          <a:p>
            <a:r>
              <a:rPr lang="en-150" sz="1400" b="1" i="1" dirty="0">
                <a:solidFill>
                  <a:srgbClr val="5A7AB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Contribution of the TCP in the development of new technologies. </a:t>
            </a:r>
            <a:endParaRPr lang="en-GB" sz="1400" b="1" i="1" dirty="0">
              <a:solidFill>
                <a:srgbClr val="5A7AB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4BB03-7372-8478-4910-F1AF0D608EAF}"/>
              </a:ext>
            </a:extLst>
          </p:cNvPr>
          <p:cNvSpPr txBox="1"/>
          <p:nvPr/>
        </p:nvSpPr>
        <p:spPr>
          <a:xfrm>
            <a:off x="150312" y="917355"/>
            <a:ext cx="2761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200" b="1" dirty="0"/>
              <a:t>96% of the institutions consider that their level of development </a:t>
            </a:r>
            <a:r>
              <a:rPr lang="en-150" sz="1200" b="1" dirty="0" err="1"/>
              <a:t>incr</a:t>
            </a:r>
            <a:r>
              <a:rPr lang="en-GB" sz="1200" b="1" dirty="0"/>
              <a:t>e</a:t>
            </a:r>
            <a:r>
              <a:rPr lang="en-150" sz="1200" b="1" dirty="0" err="1"/>
              <a:t>ased</a:t>
            </a:r>
            <a:r>
              <a:rPr lang="en-150" sz="1200" b="1" dirty="0"/>
              <a:t> after being supported by the TC programme. </a:t>
            </a:r>
            <a:r>
              <a:rPr lang="en-150" sz="1200" dirty="0"/>
              <a:t>(data: CP)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3F732-2A10-9AF1-1070-CB1D508395FF}"/>
              </a:ext>
            </a:extLst>
          </p:cNvPr>
          <p:cNvSpPr txBox="1"/>
          <p:nvPr/>
        </p:nvSpPr>
        <p:spPr>
          <a:xfrm>
            <a:off x="4953000" y="1102021"/>
            <a:ext cx="406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200" dirty="0"/>
              <a:t>From those, 70% consider that </a:t>
            </a:r>
            <a:r>
              <a:rPr lang="en-150" sz="1200" b="1" dirty="0"/>
              <a:t>the contribution of the TC programme was substantial or that it would have been impossible without it. </a:t>
            </a:r>
            <a:r>
              <a:rPr lang="en-150" sz="1200" dirty="0"/>
              <a:t>(data: CP)</a:t>
            </a:r>
            <a:endParaRPr lang="en-GB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E03BD0-28D2-EC22-534C-42748891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2" y="1930620"/>
            <a:ext cx="3594153" cy="17433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6BAFD0-CE0C-855D-ACDF-81AE77B9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070" y="1930620"/>
            <a:ext cx="5757618" cy="1591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24FC22-FF26-5516-E380-AC2A79688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57"/>
          <a:stretch/>
        </p:blipFill>
        <p:spPr>
          <a:xfrm>
            <a:off x="2526795" y="4202488"/>
            <a:ext cx="7228893" cy="2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E316D-2ACB-9039-AF82-2CBC96F69A3B}"/>
              </a:ext>
            </a:extLst>
          </p:cNvPr>
          <p:cNvSpPr txBox="1"/>
          <p:nvPr/>
        </p:nvSpPr>
        <p:spPr>
          <a:xfrm>
            <a:off x="1" y="4717760"/>
            <a:ext cx="2393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200" dirty="0"/>
              <a:t>Participation in national and international trainings is perceived as the most effective input given by the TCP to support institutions. (data: CP)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8595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E0EDC-8BB4-BDB1-D4D0-DC29C6AC1598}"/>
              </a:ext>
            </a:extLst>
          </p:cNvPr>
          <p:cNvSpPr txBox="1"/>
          <p:nvPr/>
        </p:nvSpPr>
        <p:spPr>
          <a:xfrm>
            <a:off x="150312" y="150312"/>
            <a:ext cx="897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b="1" dirty="0">
                <a:solidFill>
                  <a:srgbClr val="5A7AB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Voices from the field: Food &amp; Agriculture</a:t>
            </a:r>
          </a:p>
          <a:p>
            <a:r>
              <a:rPr lang="en-150" sz="1400" b="1" i="1" dirty="0">
                <a:solidFill>
                  <a:srgbClr val="5A7AB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Long-term impacts resulted from the support given by the TC programme.</a:t>
            </a:r>
            <a:endParaRPr lang="en-GB" sz="1400" b="1" i="1" dirty="0">
              <a:solidFill>
                <a:srgbClr val="5A7AB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4BB03-7372-8478-4910-F1AF0D608EAF}"/>
              </a:ext>
            </a:extLst>
          </p:cNvPr>
          <p:cNvSpPr txBox="1"/>
          <p:nvPr/>
        </p:nvSpPr>
        <p:spPr>
          <a:xfrm>
            <a:off x="6510016" y="2015242"/>
            <a:ext cx="2788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200" b="1" dirty="0"/>
              <a:t>Food safety and quality and increase of agricultural productivity </a:t>
            </a:r>
            <a:r>
              <a:rPr lang="en-150" sz="1200" dirty="0"/>
              <a:t> is perceived as the main impact of the support provided by the TC Programme.</a:t>
            </a:r>
          </a:p>
          <a:p>
            <a:endParaRPr lang="en-150" sz="1200" dirty="0"/>
          </a:p>
          <a:p>
            <a:r>
              <a:rPr lang="en-150" sz="1200" dirty="0"/>
              <a:t>(data: CP) 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CBD7B-125E-E708-D9AE-5B0FDCBEF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1" y="1563706"/>
            <a:ext cx="6158021" cy="1969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A75797-EAB6-F159-B8AC-13A4860F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82" y="3767351"/>
            <a:ext cx="5104908" cy="3053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D0F9AA-9F05-F763-9FD9-E9CC2D39EC14}"/>
              </a:ext>
            </a:extLst>
          </p:cNvPr>
          <p:cNvSpPr txBox="1"/>
          <p:nvPr/>
        </p:nvSpPr>
        <p:spPr>
          <a:xfrm>
            <a:off x="472904" y="4524942"/>
            <a:ext cx="2788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200" b="1" dirty="0"/>
              <a:t>The TC programme has contributed for countries to reach a master stage in the use of nuclear technologies</a:t>
            </a:r>
            <a:r>
              <a:rPr lang="en-150" sz="1200" dirty="0"/>
              <a:t>. And some have become a regional reference in the field. </a:t>
            </a:r>
          </a:p>
          <a:p>
            <a:endParaRPr lang="en-150" sz="1200" dirty="0"/>
          </a:p>
          <a:p>
            <a:r>
              <a:rPr lang="en-150" sz="1200" dirty="0"/>
              <a:t>(data: NLO)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7529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319</Words>
  <Application>Microsoft Office PowerPoint</Application>
  <PresentationFormat>A4 Paper (210x297 mm)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Open Sans</vt:lpstr>
      <vt:lpstr>Office Theme</vt:lpstr>
      <vt:lpstr>Ideas for the boxes “Voices from the field”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interact with the dashboard</dc:title>
  <dc:creator>ARAU Jaime Andres</dc:creator>
  <cp:lastModifiedBy>ARAU Jaime Andres</cp:lastModifiedBy>
  <cp:revision>3</cp:revision>
  <dcterms:created xsi:type="dcterms:W3CDTF">2024-04-18T09:36:50Z</dcterms:created>
  <dcterms:modified xsi:type="dcterms:W3CDTF">2024-05-07T17:35:24Z</dcterms:modified>
</cp:coreProperties>
</file>